
<file path=[Content_Types].xml><?xml version="1.0" encoding="utf-8"?>
<Types xmlns="http://schemas.openxmlformats.org/package/2006/content-types">
  <Default Extension="xml" ContentType="application/xml"/>
  <Default Extension="jpeg" ContentType="image/jpeg"/>
  <Default Extension="xlsx" ContentType="application/vnd.openxmlformats-officedocument.spreadsheetml.sheet"/>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42"/>
  </p:notesMasterIdLst>
  <p:sldIdLst>
    <p:sldId id="327" r:id="rId2"/>
    <p:sldId id="281" r:id="rId3"/>
    <p:sldId id="359" r:id="rId4"/>
    <p:sldId id="360" r:id="rId5"/>
    <p:sldId id="358" r:id="rId6"/>
    <p:sldId id="347" r:id="rId7"/>
    <p:sldId id="345" r:id="rId8"/>
    <p:sldId id="346" r:id="rId9"/>
    <p:sldId id="349" r:id="rId10"/>
    <p:sldId id="352" r:id="rId11"/>
    <p:sldId id="353" r:id="rId12"/>
    <p:sldId id="361" r:id="rId13"/>
    <p:sldId id="389" r:id="rId14"/>
    <p:sldId id="357" r:id="rId15"/>
    <p:sldId id="289" r:id="rId16"/>
    <p:sldId id="292" r:id="rId17"/>
    <p:sldId id="293" r:id="rId18"/>
    <p:sldId id="309" r:id="rId19"/>
    <p:sldId id="297" r:id="rId20"/>
    <p:sldId id="303" r:id="rId21"/>
    <p:sldId id="388" r:id="rId22"/>
    <p:sldId id="304" r:id="rId23"/>
    <p:sldId id="307" r:id="rId24"/>
    <p:sldId id="306" r:id="rId25"/>
    <p:sldId id="308" r:id="rId26"/>
    <p:sldId id="317" r:id="rId27"/>
    <p:sldId id="316" r:id="rId28"/>
    <p:sldId id="294" r:id="rId29"/>
    <p:sldId id="311" r:id="rId30"/>
    <p:sldId id="370" r:id="rId31"/>
    <p:sldId id="371" r:id="rId32"/>
    <p:sldId id="372" r:id="rId33"/>
    <p:sldId id="318" r:id="rId34"/>
    <p:sldId id="319" r:id="rId35"/>
    <p:sldId id="320" r:id="rId36"/>
    <p:sldId id="323" r:id="rId37"/>
    <p:sldId id="369" r:id="rId38"/>
    <p:sldId id="366" r:id="rId39"/>
    <p:sldId id="340" r:id="rId40"/>
    <p:sldId id="341" r:id="rId4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99"/>
    <a:srgbClr val="ECDEE8"/>
    <a:srgbClr val="F59FE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243" autoAdjust="0"/>
    <p:restoredTop sz="73866" autoAdjust="0"/>
  </p:normalViewPr>
  <p:slideViewPr>
    <p:cSldViewPr snapToGrid="0">
      <p:cViewPr varScale="1">
        <p:scale>
          <a:sx n="67" d="100"/>
          <a:sy n="67" d="100"/>
        </p:scale>
        <p:origin x="1528"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46"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notesMaster" Target="notesMasters/notesMaster1.xml"/><Relationship Id="rId43" Type="http://schemas.openxmlformats.org/officeDocument/2006/relationships/presProps" Target="presProps.xml"/><Relationship Id="rId44" Type="http://schemas.openxmlformats.org/officeDocument/2006/relationships/viewProps" Target="viewProps.xml"/><Relationship Id="rId45" Type="http://schemas.openxmlformats.org/officeDocument/2006/relationships/theme" Target="theme/theme1.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package" Target="../embeddings/Microsoft_Excel____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zh-CN" altLang="en-US" baseline="0" dirty="0" smtClean="0"/>
              <a:t>解码模型比较</a:t>
            </a:r>
            <a:endParaRPr lang="zh-CN" altLang="en-US"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lineChart>
        <c:grouping val="standard"/>
        <c:varyColors val="0"/>
        <c:ser>
          <c:idx val="0"/>
          <c:order val="0"/>
          <c:tx>
            <c:strRef>
              <c:f>Sheet1!$B$1</c:f>
              <c:strCache>
                <c:ptCount val="1"/>
                <c:pt idx="0">
                  <c:v>Bleu-1</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strRef>
              <c:f>Sheet1!$A$2:$A$9</c:f>
              <c:strCache>
                <c:ptCount val="8"/>
                <c:pt idx="0">
                  <c:v>𝛽=0</c:v>
                </c:pt>
                <c:pt idx="1">
                  <c:v>𝛽=0.001</c:v>
                </c:pt>
                <c:pt idx="2">
                  <c:v>𝛽=0.002</c:v>
                </c:pt>
                <c:pt idx="3">
                  <c:v>𝛽=0.004</c:v>
                </c:pt>
                <c:pt idx="4">
                  <c:v>𝛽=0.008</c:v>
                </c:pt>
                <c:pt idx="5">
                  <c:v>𝛽=0.01</c:v>
                </c:pt>
                <c:pt idx="6">
                  <c:v>𝛽=0.016</c:v>
                </c:pt>
                <c:pt idx="7">
                  <c:v>𝛽=0.02</c:v>
                </c:pt>
              </c:strCache>
            </c:strRef>
          </c:cat>
          <c:val>
            <c:numRef>
              <c:f>Sheet1!$B$2:$B$9</c:f>
              <c:numCache>
                <c:formatCode>General</c:formatCode>
                <c:ptCount val="8"/>
                <c:pt idx="0">
                  <c:v>33.24</c:v>
                </c:pt>
                <c:pt idx="1">
                  <c:v>33.92</c:v>
                </c:pt>
                <c:pt idx="2">
                  <c:v>33.77</c:v>
                </c:pt>
                <c:pt idx="3">
                  <c:v>33.59</c:v>
                </c:pt>
                <c:pt idx="4">
                  <c:v>33.67</c:v>
                </c:pt>
                <c:pt idx="5">
                  <c:v>33.51</c:v>
                </c:pt>
                <c:pt idx="6">
                  <c:v>32.98</c:v>
                </c:pt>
                <c:pt idx="7">
                  <c:v>32.57</c:v>
                </c:pt>
              </c:numCache>
            </c:numRef>
          </c:val>
          <c:smooth val="0"/>
          <c:extLst xmlns:c16r2="http://schemas.microsoft.com/office/drawing/2015/06/chart">
            <c:ext xmlns:c16="http://schemas.microsoft.com/office/drawing/2014/chart" uri="{C3380CC4-5D6E-409C-BE32-E72D297353CC}">
              <c16:uniqueId val="{00000000-B5E6-4B58-B7FF-2DA49CFC1CBB}"/>
            </c:ext>
          </c:extLst>
        </c:ser>
        <c:dLbls>
          <c:showLegendKey val="0"/>
          <c:showVal val="0"/>
          <c:showCatName val="0"/>
          <c:showSerName val="0"/>
          <c:showPercent val="0"/>
          <c:showBubbleSize val="0"/>
        </c:dLbls>
        <c:marker val="1"/>
        <c:smooth val="0"/>
        <c:axId val="-1629788464"/>
        <c:axId val="-2058331216"/>
      </c:lineChart>
      <c:lineChart>
        <c:grouping val="standard"/>
        <c:varyColors val="0"/>
        <c:ser>
          <c:idx val="1"/>
          <c:order val="1"/>
          <c:tx>
            <c:strRef>
              <c:f>Sheet1!$C$1</c:f>
              <c:strCache>
                <c:ptCount val="1"/>
                <c:pt idx="0">
                  <c:v>Acc</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strRef>
              <c:f>Sheet1!$A$2:$A$9</c:f>
              <c:strCache>
                <c:ptCount val="8"/>
                <c:pt idx="0">
                  <c:v>𝛽=0</c:v>
                </c:pt>
                <c:pt idx="1">
                  <c:v>𝛽=0.001</c:v>
                </c:pt>
                <c:pt idx="2">
                  <c:v>𝛽=0.002</c:v>
                </c:pt>
                <c:pt idx="3">
                  <c:v>𝛽=0.004</c:v>
                </c:pt>
                <c:pt idx="4">
                  <c:v>𝛽=0.008</c:v>
                </c:pt>
                <c:pt idx="5">
                  <c:v>𝛽=0.01</c:v>
                </c:pt>
                <c:pt idx="6">
                  <c:v>𝛽=0.016</c:v>
                </c:pt>
                <c:pt idx="7">
                  <c:v>𝛽=0.02</c:v>
                </c:pt>
              </c:strCache>
            </c:strRef>
          </c:cat>
          <c:val>
            <c:numRef>
              <c:f>Sheet1!$C$2:$C$9</c:f>
              <c:numCache>
                <c:formatCode>General</c:formatCode>
                <c:ptCount val="8"/>
                <c:pt idx="0">
                  <c:v>88.0</c:v>
                </c:pt>
                <c:pt idx="1">
                  <c:v>90.0</c:v>
                </c:pt>
                <c:pt idx="2">
                  <c:v>88.0</c:v>
                </c:pt>
              </c:numCache>
            </c:numRef>
          </c:val>
          <c:smooth val="0"/>
          <c:extLst xmlns:c16r2="http://schemas.microsoft.com/office/drawing/2015/06/chart">
            <c:ext xmlns:c16="http://schemas.microsoft.com/office/drawing/2014/chart" uri="{C3380CC4-5D6E-409C-BE32-E72D297353CC}">
              <c16:uniqueId val="{00000001-B5E6-4B58-B7FF-2DA49CFC1CBB}"/>
            </c:ext>
          </c:extLst>
        </c:ser>
        <c:dLbls>
          <c:showLegendKey val="0"/>
          <c:showVal val="0"/>
          <c:showCatName val="0"/>
          <c:showSerName val="0"/>
          <c:showPercent val="0"/>
          <c:showBubbleSize val="0"/>
        </c:dLbls>
        <c:marker val="1"/>
        <c:smooth val="0"/>
        <c:axId val="-2058329648"/>
        <c:axId val="-2058330176"/>
      </c:lineChart>
      <c:catAx>
        <c:axId val="-162978846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2058331216"/>
        <c:crosses val="autoZero"/>
        <c:auto val="1"/>
        <c:lblAlgn val="ctr"/>
        <c:lblOffset val="100"/>
        <c:noMultiLvlLbl val="0"/>
      </c:catAx>
      <c:valAx>
        <c:axId val="-205833121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629788464"/>
        <c:crosses val="autoZero"/>
        <c:crossBetween val="between"/>
      </c:valAx>
      <c:valAx>
        <c:axId val="-2058330176"/>
        <c:scaling>
          <c:orientation val="minMax"/>
          <c:max val="91.0"/>
          <c:min val="81.0"/>
        </c:scaling>
        <c:delete val="0"/>
        <c:axPos val="r"/>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2058329648"/>
        <c:crosses val="max"/>
        <c:crossBetween val="between"/>
      </c:valAx>
      <c:catAx>
        <c:axId val="-2058329648"/>
        <c:scaling>
          <c:orientation val="minMax"/>
        </c:scaling>
        <c:delete val="1"/>
        <c:axPos val="b"/>
        <c:numFmt formatCode="General" sourceLinked="1"/>
        <c:majorTickMark val="out"/>
        <c:minorTickMark val="none"/>
        <c:tickLblPos val="nextTo"/>
        <c:crossAx val="-2058330176"/>
        <c:crosses val="autoZero"/>
        <c:auto val="1"/>
        <c:lblAlgn val="ctr"/>
        <c:lblOffset val="100"/>
        <c:noMultiLvlLbl val="0"/>
      </c:cat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408B5B0-EA11-4C4F-8C2D-3FDCDD14BEE0}" type="datetimeFigureOut">
              <a:rPr lang="zh-CN" altLang="en-US" smtClean="0"/>
              <a:t>19/10/13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BD02A49-25D0-4043-92D6-74DD995EDA31}" type="slidenum">
              <a:rPr lang="zh-CN" altLang="en-US" smtClean="0"/>
              <a:t>‹#›</a:t>
            </a:fld>
            <a:endParaRPr lang="zh-CN" altLang="en-US"/>
          </a:p>
        </p:txBody>
      </p:sp>
    </p:spTree>
    <p:extLst>
      <p:ext uri="{BB962C8B-B14F-4D97-AF65-F5344CB8AC3E}">
        <p14:creationId xmlns:p14="http://schemas.microsoft.com/office/powerpoint/2010/main" val="12678329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在电商认知图谱中 我们可以很方便的将用户的需求表示成电商概念 例如 户外烧烤 烘焙工具 这种描述场景或解决实际问题的用户需求 然后基于电商概念为用户进行推荐 弥补单单基于商品进行推荐的不足 </a:t>
            </a:r>
            <a:endParaRPr lang="en-US" altLang="zh-CN" dirty="0" smtClean="0"/>
          </a:p>
          <a:p>
            <a:endParaRPr lang="en-US" altLang="zh-CN" dirty="0" smtClean="0"/>
          </a:p>
          <a:p>
            <a:r>
              <a:rPr lang="zh-CN" altLang="en-US" dirty="0" smtClean="0"/>
              <a:t>现在淘宝首页的猜你喜欢主题推荐模块 向用户推荐主题卡片 卡片以图片和文本标题的形式展现给用户 背后对应的就是一个电商概念 </a:t>
            </a:r>
            <a:endParaRPr lang="en-US" altLang="zh-CN" dirty="0" smtClean="0"/>
          </a:p>
          <a:p>
            <a:endParaRPr lang="en-US" altLang="zh-CN" dirty="0" smtClean="0"/>
          </a:p>
          <a:p>
            <a:r>
              <a:rPr lang="zh-CN" altLang="en-US" dirty="0" smtClean="0"/>
              <a:t>但目前这一模块存在一些问题，</a:t>
            </a:r>
            <a:r>
              <a:rPr lang="zh-CN" altLang="en-US" sz="1200" dirty="0" smtClean="0">
                <a:latin typeface="新宋体" panose="02010609030101010101" pitchFamily="49" charset="-122"/>
                <a:ea typeface="新宋体" panose="02010609030101010101" pitchFamily="49" charset="-122"/>
              </a:rPr>
              <a:t>主题卡片一般直接使用电商概念本身作为标题，展示给用户，单一，死板，不够有趣</a:t>
            </a:r>
            <a:endParaRPr lang="en-US" altLang="zh-CN" dirty="0" smtClean="0"/>
          </a:p>
          <a:p>
            <a:r>
              <a:rPr lang="zh-CN" altLang="en-US" dirty="0" smtClean="0"/>
              <a:t>由此，就引出了我们的研究问题：</a:t>
            </a:r>
            <a:r>
              <a:rPr lang="zh-CN" altLang="en-US" sz="1200" dirty="0" smtClean="0">
                <a:latin typeface="新宋体" panose="02010609030101010101" pitchFamily="49" charset="-122"/>
                <a:ea typeface="新宋体" panose="02010609030101010101" pitchFamily="49" charset="-122"/>
              </a:rPr>
              <a:t>为电商概念生成更有趣拟人化标题。</a:t>
            </a:r>
            <a:endParaRPr lang="zh-CN" altLang="en-US" dirty="0"/>
          </a:p>
        </p:txBody>
      </p:sp>
      <p:sp>
        <p:nvSpPr>
          <p:cNvPr id="4" name="灯片编号占位符 3"/>
          <p:cNvSpPr>
            <a:spLocks noGrp="1"/>
          </p:cNvSpPr>
          <p:nvPr>
            <p:ph type="sldNum" sz="quarter" idx="10"/>
          </p:nvPr>
        </p:nvSpPr>
        <p:spPr/>
        <p:txBody>
          <a:bodyPr/>
          <a:lstStyle/>
          <a:p>
            <a:fld id="{6BD02A49-25D0-4043-92D6-74DD995EDA31}" type="slidenum">
              <a:rPr lang="zh-CN" altLang="en-US" smtClean="0"/>
              <a:t>1</a:t>
            </a:fld>
            <a:endParaRPr lang="zh-CN" altLang="en-US"/>
          </a:p>
        </p:txBody>
      </p:sp>
    </p:spTree>
    <p:extLst>
      <p:ext uri="{BB962C8B-B14F-4D97-AF65-F5344CB8AC3E}">
        <p14:creationId xmlns:p14="http://schemas.microsoft.com/office/powerpoint/2010/main" val="26149836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模型的分析外 我们还对我们先有得数据情况作了一些分析</a:t>
            </a:r>
            <a:endParaRPr lang="en-US" altLang="zh-CN" dirty="0" smtClean="0"/>
          </a:p>
          <a:p>
            <a:r>
              <a:rPr lang="zh-CN" altLang="en-US" dirty="0" smtClean="0"/>
              <a:t>目前线上约有四千个 电商概念及其人工改写的标题对</a:t>
            </a:r>
            <a:endParaRPr lang="en-US" altLang="zh-CN" dirty="0" smtClean="0"/>
          </a:p>
          <a:p>
            <a:r>
              <a:rPr lang="zh-CN" altLang="en-US" dirty="0" smtClean="0"/>
              <a:t>为避免生成标题与商品标题歧义，我们用</a:t>
            </a:r>
            <a:r>
              <a:rPr lang="en-US" altLang="zh-CN" dirty="0" smtClean="0"/>
              <a:t>slogan</a:t>
            </a:r>
            <a:r>
              <a:rPr lang="zh-CN" altLang="en-US" dirty="0" smtClean="0"/>
              <a:t>来表示生成标题</a:t>
            </a:r>
            <a:endParaRPr lang="en-US" altLang="zh-CN" dirty="0" smtClean="0"/>
          </a:p>
          <a:p>
            <a:endParaRPr lang="en-US" altLang="zh-CN" dirty="0" smtClean="0"/>
          </a:p>
          <a:p>
            <a:pPr marL="0" marR="0" lvl="2" indent="0" algn="l" defTabSz="914400" rtl="0" eaLnBrk="1" fontAlgn="auto" latinLnBrk="0" hangingPunct="1">
              <a:lnSpc>
                <a:spcPct val="100000"/>
              </a:lnSpc>
              <a:spcBef>
                <a:spcPts val="0"/>
              </a:spcBef>
              <a:spcAft>
                <a:spcPts val="0"/>
              </a:spcAft>
              <a:buClrTx/>
              <a:buSzTx/>
              <a:buFontTx/>
              <a:buNone/>
              <a:tabLst/>
              <a:defRPr/>
            </a:pPr>
            <a:r>
              <a:rPr lang="zh-CN" altLang="en-US" dirty="0" smtClean="0"/>
              <a:t>由于线上由人工改写过的电商概念数量少只有四千个，且改写过的电商概念只对应一个标题，数据量少，也不能生成个性化的标题，难以直接利用线上数据进行训练</a:t>
            </a:r>
            <a:endParaRPr lang="en-US" altLang="zh-CN" dirty="0" smtClean="0"/>
          </a:p>
          <a:p>
            <a:pPr marL="0" marR="0" lvl="2" indent="0" algn="l" defTabSz="914400" rtl="0" eaLnBrk="1" fontAlgn="auto" latinLnBrk="0" hangingPunct="1">
              <a:lnSpc>
                <a:spcPct val="100000"/>
              </a:lnSpc>
              <a:spcBef>
                <a:spcPts val="0"/>
              </a:spcBef>
              <a:spcAft>
                <a:spcPts val="0"/>
              </a:spcAft>
              <a:buClrTx/>
              <a:buSzTx/>
              <a:buFontTx/>
              <a:buNone/>
              <a:tabLst/>
              <a:defRPr/>
            </a:pPr>
            <a:r>
              <a:rPr lang="zh-CN" altLang="en-US" dirty="0" smtClean="0"/>
              <a:t>一对一的数据特点也难以训练体现个性化偏好的模型</a:t>
            </a:r>
            <a:endParaRPr lang="en-US" altLang="zh-CN" dirty="0" smtClean="0"/>
          </a:p>
          <a:p>
            <a:pPr marL="0" marR="0" lvl="1" indent="0" algn="l" defTabSz="914400" rtl="0" eaLnBrk="1" fontAlgn="auto" latinLnBrk="0" hangingPunct="1">
              <a:lnSpc>
                <a:spcPct val="100000"/>
              </a:lnSpc>
              <a:spcBef>
                <a:spcPts val="0"/>
              </a:spcBef>
              <a:spcAft>
                <a:spcPts val="0"/>
              </a:spcAft>
              <a:buClrTx/>
              <a:buSzTx/>
              <a:buFontTx/>
              <a:buNone/>
              <a:tabLst/>
              <a:defRPr/>
            </a:pPr>
            <a:endParaRPr lang="en-US" altLang="zh-CN"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lang="zh-CN" altLang="en-US" dirty="0" smtClean="0"/>
              <a:t>所以我们需要利用线下数据来帮助我们解决目前的局限</a:t>
            </a:r>
            <a:endParaRPr lang="en-US" altLang="zh-CN" dirty="0" smtClean="0"/>
          </a:p>
          <a:p>
            <a:endParaRPr lang="en-US" altLang="zh-CN" dirty="0" smtClean="0"/>
          </a:p>
        </p:txBody>
      </p:sp>
      <p:sp>
        <p:nvSpPr>
          <p:cNvPr id="4" name="灯片编号占位符 3"/>
          <p:cNvSpPr>
            <a:spLocks noGrp="1"/>
          </p:cNvSpPr>
          <p:nvPr>
            <p:ph type="sldNum" sz="quarter" idx="10"/>
          </p:nvPr>
        </p:nvSpPr>
        <p:spPr/>
        <p:txBody>
          <a:bodyPr/>
          <a:lstStyle/>
          <a:p>
            <a:fld id="{6BD02A49-25D0-4043-92D6-74DD995EDA31}" type="slidenum">
              <a:rPr lang="zh-CN" altLang="en-US" smtClean="0"/>
              <a:t>10</a:t>
            </a:fld>
            <a:endParaRPr lang="zh-CN" altLang="en-US"/>
          </a:p>
        </p:txBody>
      </p:sp>
    </p:spTree>
    <p:extLst>
      <p:ext uri="{BB962C8B-B14F-4D97-AF65-F5344CB8AC3E}">
        <p14:creationId xmlns:p14="http://schemas.microsoft.com/office/powerpoint/2010/main" val="7014535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线下数据来自相关工作中介绍过的智能写手团队的 商品集文案生成工作</a:t>
            </a:r>
            <a:endParaRPr lang="en-US" altLang="zh-CN" dirty="0" smtClean="0"/>
          </a:p>
          <a:p>
            <a:r>
              <a:rPr lang="zh-CN" altLang="en-US" dirty="0" smtClean="0"/>
              <a:t>例如，相同风格</a:t>
            </a:r>
            <a:r>
              <a:rPr lang="zh-CN" altLang="en-US" baseline="0" dirty="0" smtClean="0"/>
              <a:t> 波西米亚风的 裙子 手提包 凉鞋 等构成一个商品集 对应的文案是：波西米亚风 清凉一夏</a:t>
            </a:r>
            <a:endParaRPr lang="en-US" altLang="zh-CN" baseline="0" dirty="0" smtClean="0"/>
          </a:p>
          <a:p>
            <a:endParaRPr lang="en-US" altLang="zh-CN" baseline="0"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lang="zh-CN" altLang="en-US" baseline="0" dirty="0" smtClean="0"/>
              <a:t>首先，这份数据集的标题十分丰富，拟人化，其中的商品集可以帮助我们将线上电商概念和线下的文案标题进行匹配；</a:t>
            </a:r>
            <a:endParaRPr lang="en-US" altLang="zh-CN" baseline="0"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lang="zh-CN" altLang="en-US" baseline="0" dirty="0" smtClean="0"/>
              <a:t>且每个商品集对应到不同的标题，对一个电商概念，我们若能从中挑选合适的多个商品集来表示该概念下的个性化偏好，就能构造出满足我们问题需求的数据集。</a:t>
            </a:r>
            <a:endParaRPr lang="en-US" altLang="zh-CN" baseline="0" dirty="0" smtClean="0"/>
          </a:p>
        </p:txBody>
      </p:sp>
      <p:sp>
        <p:nvSpPr>
          <p:cNvPr id="4" name="灯片编号占位符 3"/>
          <p:cNvSpPr>
            <a:spLocks noGrp="1"/>
          </p:cNvSpPr>
          <p:nvPr>
            <p:ph type="sldNum" sz="quarter" idx="10"/>
          </p:nvPr>
        </p:nvSpPr>
        <p:spPr/>
        <p:txBody>
          <a:bodyPr/>
          <a:lstStyle/>
          <a:p>
            <a:fld id="{6BD02A49-25D0-4043-92D6-74DD995EDA31}" type="slidenum">
              <a:rPr lang="zh-CN" altLang="en-US" smtClean="0"/>
              <a:t>11</a:t>
            </a:fld>
            <a:endParaRPr lang="zh-CN" altLang="en-US"/>
          </a:p>
        </p:txBody>
      </p:sp>
    </p:spTree>
    <p:extLst>
      <p:ext uri="{BB962C8B-B14F-4D97-AF65-F5344CB8AC3E}">
        <p14:creationId xmlns:p14="http://schemas.microsoft.com/office/powerpoint/2010/main" val="22542770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zh-CN" altLang="en-US" dirty="0" smtClean="0"/>
              <a:t>利用电商概念对应的商品，与线下数据中的商品集进行相似度匹配，得到电商概念及其相应标题</a:t>
            </a:r>
            <a:endParaRPr lang="en-US" altLang="zh-CN" dirty="0" smtClean="0"/>
          </a:p>
          <a:p>
            <a:endParaRPr lang="en-US" altLang="zh-CN" dirty="0" smtClean="0"/>
          </a:p>
        </p:txBody>
      </p:sp>
      <p:sp>
        <p:nvSpPr>
          <p:cNvPr id="4" name="灯片编号占位符 3"/>
          <p:cNvSpPr>
            <a:spLocks noGrp="1"/>
          </p:cNvSpPr>
          <p:nvPr>
            <p:ph type="sldNum" sz="quarter" idx="10"/>
          </p:nvPr>
        </p:nvSpPr>
        <p:spPr/>
        <p:txBody>
          <a:bodyPr/>
          <a:lstStyle/>
          <a:p>
            <a:fld id="{6BD02A49-25D0-4043-92D6-74DD995EDA31}" type="slidenum">
              <a:rPr lang="zh-CN" altLang="en-US" smtClean="0"/>
              <a:t>12</a:t>
            </a:fld>
            <a:endParaRPr lang="zh-CN" altLang="en-US"/>
          </a:p>
        </p:txBody>
      </p:sp>
    </p:spTree>
    <p:extLst>
      <p:ext uri="{BB962C8B-B14F-4D97-AF65-F5344CB8AC3E}">
        <p14:creationId xmlns:p14="http://schemas.microsoft.com/office/powerpoint/2010/main" val="9152479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zh-CN" altLang="en-US" dirty="0" smtClean="0"/>
              <a:t>下面我们来具体介绍一下数据集的构造过程 </a:t>
            </a:r>
            <a:endParaRPr lang="en-US" altLang="zh-CN" dirty="0" smtClean="0"/>
          </a:p>
          <a:p>
            <a:r>
              <a:rPr lang="zh-CN" altLang="en-US" dirty="0" smtClean="0"/>
              <a:t>首先我们对电商概念进行线上打标  将电商概念和对应的商品集联系到一起／</a:t>
            </a:r>
            <a:endParaRPr lang="en-US" altLang="zh-CN" dirty="0" smtClean="0"/>
          </a:p>
        </p:txBody>
      </p:sp>
      <p:sp>
        <p:nvSpPr>
          <p:cNvPr id="4" name="灯片编号占位符 3"/>
          <p:cNvSpPr>
            <a:spLocks noGrp="1"/>
          </p:cNvSpPr>
          <p:nvPr>
            <p:ph type="sldNum" sz="quarter" idx="10"/>
          </p:nvPr>
        </p:nvSpPr>
        <p:spPr/>
        <p:txBody>
          <a:bodyPr/>
          <a:lstStyle/>
          <a:p>
            <a:fld id="{6BD02A49-25D0-4043-92D6-74DD995EDA31}" type="slidenum">
              <a:rPr lang="zh-CN" altLang="en-US" smtClean="0"/>
              <a:t>13</a:t>
            </a:fld>
            <a:endParaRPr lang="zh-CN" altLang="en-US"/>
          </a:p>
        </p:txBody>
      </p:sp>
    </p:spTree>
    <p:extLst>
      <p:ext uri="{BB962C8B-B14F-4D97-AF65-F5344CB8AC3E}">
        <p14:creationId xmlns:p14="http://schemas.microsoft.com/office/powerpoint/2010/main" val="37950033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BD02A49-25D0-4043-92D6-74DD995EDA31}" type="slidenum">
              <a:rPr lang="zh-CN" altLang="en-US" smtClean="0"/>
              <a:t>14</a:t>
            </a:fld>
            <a:endParaRPr lang="zh-CN" altLang="en-US"/>
          </a:p>
        </p:txBody>
      </p:sp>
    </p:spTree>
    <p:extLst>
      <p:ext uri="{BB962C8B-B14F-4D97-AF65-F5344CB8AC3E}">
        <p14:creationId xmlns:p14="http://schemas.microsoft.com/office/powerpoint/2010/main" val="14248952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刚才我们对问题作了基本的分析 包括模型分析和数据分析及准备</a:t>
            </a: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下面就来介绍一下具体的模型设计以及背后的思考</a:t>
            </a:r>
            <a:endParaRPr lang="en-US" altLang="zh-CN" dirty="0" smtClean="0"/>
          </a:p>
          <a:p>
            <a:r>
              <a:rPr lang="zh-CN" altLang="en-US" dirty="0" smtClean="0"/>
              <a:t>这个是一个模型设计的概览图</a:t>
            </a:r>
            <a:endParaRPr lang="en-US" altLang="zh-CN" dirty="0" smtClean="0"/>
          </a:p>
          <a:p>
            <a:r>
              <a:rPr lang="zh-CN" altLang="en-US" dirty="0" smtClean="0"/>
              <a:t>我们先介绍标准的序列到序列模型以及当前比较有效的常用技术</a:t>
            </a:r>
            <a:endParaRPr lang="en-US" altLang="zh-CN" dirty="0" smtClean="0"/>
          </a:p>
          <a:p>
            <a:r>
              <a:rPr lang="zh-CN" altLang="en-US" dirty="0" smtClean="0"/>
              <a:t>然后介绍我们关于模型输入特征 的一些设计</a:t>
            </a:r>
            <a:endParaRPr lang="en-US" altLang="zh-CN" dirty="0" smtClean="0"/>
          </a:p>
          <a:p>
            <a:r>
              <a:rPr lang="zh-CN" altLang="en-US" dirty="0" smtClean="0"/>
              <a:t>最后，也是最重要的部分，介绍我们关于模型的两个改进设计：一是利用</a:t>
            </a:r>
            <a:r>
              <a:rPr lang="en-US" altLang="zh-CN" dirty="0" smtClean="0"/>
              <a:t>Bi-Attention</a:t>
            </a:r>
            <a:r>
              <a:rPr lang="zh-CN" altLang="en-US" dirty="0" smtClean="0"/>
              <a:t>机制将商品集描述的用户偏好和关注点 和 电商概念描述的主题 融合在一起 用来生成个性化标题</a:t>
            </a:r>
            <a:endParaRPr lang="en-US" altLang="zh-CN" dirty="0" smtClean="0"/>
          </a:p>
          <a:p>
            <a:r>
              <a:rPr lang="zh-CN" altLang="en-US" dirty="0" smtClean="0"/>
              <a:t>二是，引入预训练的语言模型帮助我们生成更加通顺，在常识上更加合理的标题。</a:t>
            </a:r>
            <a:endParaRPr lang="zh-CN" altLang="en-US" dirty="0"/>
          </a:p>
        </p:txBody>
      </p:sp>
      <p:sp>
        <p:nvSpPr>
          <p:cNvPr id="4" name="灯片编号占位符 3"/>
          <p:cNvSpPr>
            <a:spLocks noGrp="1"/>
          </p:cNvSpPr>
          <p:nvPr>
            <p:ph type="sldNum" sz="quarter" idx="10"/>
          </p:nvPr>
        </p:nvSpPr>
        <p:spPr/>
        <p:txBody>
          <a:bodyPr/>
          <a:lstStyle/>
          <a:p>
            <a:fld id="{6BD02A49-25D0-4043-92D6-74DD995EDA31}" type="slidenum">
              <a:rPr lang="zh-CN" altLang="en-US" smtClean="0"/>
              <a:t>15</a:t>
            </a:fld>
            <a:endParaRPr lang="zh-CN" altLang="en-US"/>
          </a:p>
        </p:txBody>
      </p:sp>
    </p:spTree>
    <p:extLst>
      <p:ext uri="{BB962C8B-B14F-4D97-AF65-F5344CB8AC3E}">
        <p14:creationId xmlns:p14="http://schemas.microsoft.com/office/powerpoint/2010/main" val="27452205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首先我们对电商概念和商品集中的商品 分词打标</a:t>
            </a:r>
            <a:endParaRPr lang="en-US" altLang="zh-CN" dirty="0" smtClean="0"/>
          </a:p>
          <a:p>
            <a:r>
              <a:rPr lang="zh-CN" altLang="en-US" dirty="0" smtClean="0"/>
              <a:t>这样我们就得到了 字级别和词级别两种粒度的信息</a:t>
            </a:r>
            <a:endParaRPr lang="en-US" altLang="zh-CN" dirty="0" smtClean="0"/>
          </a:p>
          <a:p>
            <a:endParaRPr lang="en-US" altLang="zh-CN" dirty="0" smtClean="0"/>
          </a:p>
          <a:p>
            <a:r>
              <a:rPr lang="zh-CN" altLang="en-US" dirty="0" smtClean="0"/>
              <a:t>我们设计如图所示的层级融合结构 将字／词以及标签 三种特征融合在一起 作为模型的输入</a:t>
            </a:r>
            <a:endParaRPr lang="en-US" altLang="zh-CN" dirty="0" smtClean="0"/>
          </a:p>
          <a:p>
            <a:r>
              <a:rPr lang="zh-CN" altLang="en-US" dirty="0" smtClean="0"/>
              <a:t>将词及标签特征加到相应的字特征上</a:t>
            </a:r>
            <a:endParaRPr lang="en-US" altLang="zh-CN" dirty="0" smtClean="0"/>
          </a:p>
          <a:p>
            <a:r>
              <a:rPr lang="zh-CN" altLang="en-US" dirty="0" smtClean="0"/>
              <a:t>在后面的</a:t>
            </a:r>
            <a:r>
              <a:rPr lang="en-US" altLang="zh-CN" dirty="0" smtClean="0"/>
              <a:t>ablation</a:t>
            </a:r>
            <a:r>
              <a:rPr lang="zh-CN" altLang="en-US" dirty="0" smtClean="0"/>
              <a:t>实验中我们会看到不同输入特征对模型结果的一个影响</a:t>
            </a:r>
            <a:endParaRPr lang="zh-CN" altLang="en-US" dirty="0"/>
          </a:p>
        </p:txBody>
      </p:sp>
      <p:sp>
        <p:nvSpPr>
          <p:cNvPr id="4" name="灯片编号占位符 3"/>
          <p:cNvSpPr>
            <a:spLocks noGrp="1"/>
          </p:cNvSpPr>
          <p:nvPr>
            <p:ph type="sldNum" sz="quarter" idx="10"/>
          </p:nvPr>
        </p:nvSpPr>
        <p:spPr/>
        <p:txBody>
          <a:bodyPr/>
          <a:lstStyle/>
          <a:p>
            <a:fld id="{6BD02A49-25D0-4043-92D6-74DD995EDA31}" type="slidenum">
              <a:rPr lang="zh-CN" altLang="en-US" smtClean="0"/>
              <a:t>16</a:t>
            </a:fld>
            <a:endParaRPr lang="zh-CN" altLang="en-US"/>
          </a:p>
        </p:txBody>
      </p:sp>
    </p:spTree>
    <p:extLst>
      <p:ext uri="{BB962C8B-B14F-4D97-AF65-F5344CB8AC3E}">
        <p14:creationId xmlns:p14="http://schemas.microsoft.com/office/powerpoint/2010/main" val="7134057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smtClean="0"/>
          </a:p>
        </p:txBody>
      </p:sp>
      <p:sp>
        <p:nvSpPr>
          <p:cNvPr id="4" name="灯片编号占位符 3"/>
          <p:cNvSpPr>
            <a:spLocks noGrp="1"/>
          </p:cNvSpPr>
          <p:nvPr>
            <p:ph type="sldNum" sz="quarter" idx="10"/>
          </p:nvPr>
        </p:nvSpPr>
        <p:spPr/>
        <p:txBody>
          <a:bodyPr/>
          <a:lstStyle/>
          <a:p>
            <a:fld id="{6BD02A49-25D0-4043-92D6-74DD995EDA31}" type="slidenum">
              <a:rPr lang="zh-CN" altLang="en-US" smtClean="0"/>
              <a:t>17</a:t>
            </a:fld>
            <a:endParaRPr lang="zh-CN" altLang="en-US"/>
          </a:p>
        </p:txBody>
      </p:sp>
    </p:spTree>
    <p:extLst>
      <p:ext uri="{BB962C8B-B14F-4D97-AF65-F5344CB8AC3E}">
        <p14:creationId xmlns:p14="http://schemas.microsoft.com/office/powerpoint/2010/main" val="7526946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我们使用多层卷积神经网络模型做为编码器和解码器的结构</a:t>
            </a: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卷积神经网络具有高度并行，速度快的优点 但是对长文本依赖建模能力较弱</a:t>
            </a: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我们通过</a:t>
            </a:r>
            <a:r>
              <a:rPr lang="en-US" altLang="zh-CN" dirty="0" smtClean="0"/>
              <a:t>stack</a:t>
            </a:r>
            <a:r>
              <a:rPr lang="zh-CN" altLang="en-US" dirty="0" smtClean="0"/>
              <a:t>多层卷积神经网络 来达到建模长距离文本依赖的目的</a:t>
            </a:r>
            <a:endParaRPr lang="en-US" altLang="zh-CN" dirty="0" smtClean="0"/>
          </a:p>
          <a:p>
            <a:endParaRPr lang="en-US" altLang="zh-CN" dirty="0" smtClean="0"/>
          </a:p>
          <a:p>
            <a:r>
              <a:rPr lang="zh-CN" altLang="en-US" dirty="0" smtClean="0"/>
              <a:t>这是一个示意图</a:t>
            </a:r>
            <a:endParaRPr lang="zh-CN" altLang="en-US" dirty="0"/>
          </a:p>
        </p:txBody>
      </p:sp>
      <p:sp>
        <p:nvSpPr>
          <p:cNvPr id="4" name="灯片编号占位符 3"/>
          <p:cNvSpPr>
            <a:spLocks noGrp="1"/>
          </p:cNvSpPr>
          <p:nvPr>
            <p:ph type="sldNum" sz="quarter" idx="10"/>
          </p:nvPr>
        </p:nvSpPr>
        <p:spPr/>
        <p:txBody>
          <a:bodyPr/>
          <a:lstStyle/>
          <a:p>
            <a:fld id="{6BD02A49-25D0-4043-92D6-74DD995EDA31}" type="slidenum">
              <a:rPr lang="zh-CN" altLang="en-US" smtClean="0"/>
              <a:t>18</a:t>
            </a:fld>
            <a:endParaRPr lang="zh-CN" altLang="en-US"/>
          </a:p>
        </p:txBody>
      </p:sp>
    </p:spTree>
    <p:extLst>
      <p:ext uri="{BB962C8B-B14F-4D97-AF65-F5344CB8AC3E}">
        <p14:creationId xmlns:p14="http://schemas.microsoft.com/office/powerpoint/2010/main" val="11154648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BD02A49-25D0-4043-92D6-74DD995EDA31}" type="slidenum">
              <a:rPr lang="zh-CN" altLang="en-US" smtClean="0"/>
              <a:t>19</a:t>
            </a:fld>
            <a:endParaRPr lang="zh-CN" altLang="en-US"/>
          </a:p>
        </p:txBody>
      </p:sp>
    </p:spTree>
    <p:extLst>
      <p:ext uri="{BB962C8B-B14F-4D97-AF65-F5344CB8AC3E}">
        <p14:creationId xmlns:p14="http://schemas.microsoft.com/office/powerpoint/2010/main" val="21690605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我们的研究目标是通过生成这种拟人化的标题 展示给用户</a:t>
            </a:r>
            <a:endParaRPr lang="en-US" altLang="zh-CN" dirty="0" smtClean="0"/>
          </a:p>
          <a:p>
            <a:endParaRPr lang="en-US" altLang="zh-CN" dirty="0" smtClean="0"/>
          </a:p>
          <a:p>
            <a:r>
              <a:rPr lang="zh-CN" altLang="en-US" dirty="0" smtClean="0"/>
              <a:t>比如 现在的玻璃灯具灯饰这一电商概念</a:t>
            </a:r>
            <a:r>
              <a:rPr lang="zh-CN" altLang="en-US" baseline="0" dirty="0" smtClean="0"/>
              <a:t> 对应卡片的</a:t>
            </a:r>
            <a:r>
              <a:rPr lang="zh-CN" altLang="en-US" dirty="0" smtClean="0"/>
              <a:t>文本标题是玻璃灯具 比较枯燥无趣 我们希望生成</a:t>
            </a:r>
            <a:r>
              <a:rPr lang="zh-CN" altLang="en-US" baseline="0" dirty="0" smtClean="0"/>
              <a:t> </a:t>
            </a:r>
            <a:r>
              <a:rPr lang="zh-CN" altLang="en-US" dirty="0" smtClean="0"/>
              <a:t>一灯一世界 这样更加拟人化的标题 </a:t>
            </a:r>
            <a:endParaRPr lang="en-US" altLang="zh-CN" dirty="0" smtClean="0"/>
          </a:p>
          <a:p>
            <a:r>
              <a:rPr lang="zh-CN" altLang="en-US" dirty="0" smtClean="0"/>
              <a:t>来提升用户体验 增加用户的点击和购买欲望</a:t>
            </a:r>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fld id="{6BD02A49-25D0-4043-92D6-74DD995EDA31}" type="slidenum">
              <a:rPr lang="zh-CN" altLang="en-US" smtClean="0"/>
              <a:t>2</a:t>
            </a:fld>
            <a:endParaRPr lang="zh-CN" altLang="en-US"/>
          </a:p>
        </p:txBody>
      </p:sp>
    </p:spTree>
    <p:extLst>
      <p:ext uri="{BB962C8B-B14F-4D97-AF65-F5344CB8AC3E}">
        <p14:creationId xmlns:p14="http://schemas.microsoft.com/office/powerpoint/2010/main" val="353826256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我们通过</a:t>
            </a:r>
            <a:r>
              <a:rPr lang="en-US" altLang="zh-CN" dirty="0" smtClean="0"/>
              <a:t>stack</a:t>
            </a:r>
            <a:r>
              <a:rPr lang="zh-CN" altLang="en-US" dirty="0" smtClean="0"/>
              <a:t>多层卷积神经网络 来达到建模长距离文本依赖的目的</a:t>
            </a:r>
            <a:endParaRPr lang="en-US" altLang="zh-CN" dirty="0" smtClean="0"/>
          </a:p>
          <a:p>
            <a:endParaRPr lang="en-US" altLang="zh-CN" dirty="0" smtClean="0"/>
          </a:p>
          <a:p>
            <a:r>
              <a:rPr lang="zh-CN" altLang="en-US" dirty="0" smtClean="0"/>
              <a:t>我们的层比较多 为了更容易的训练这种深度网络 我们在上面加了</a:t>
            </a:r>
            <a:r>
              <a:rPr lang="en-US" altLang="zh-CN" baseline="0" dirty="0" smtClean="0"/>
              <a:t>residual</a:t>
            </a:r>
            <a:r>
              <a:rPr lang="zh-CN" altLang="en-US" baseline="0" dirty="0" smtClean="0"/>
              <a:t>结构（</a:t>
            </a:r>
            <a:r>
              <a:rPr lang="zh-CN" altLang="en-US" dirty="0" smtClean="0"/>
              <a:t>模拟恒等映射 使数据可以跨层流动 还加入了</a:t>
            </a:r>
            <a:r>
              <a:rPr lang="zh-CN" altLang="en-US" baseline="0" dirty="0" smtClean="0"/>
              <a:t> </a:t>
            </a:r>
            <a:r>
              <a:rPr lang="en-US" altLang="zh-CN" baseline="0" dirty="0" smtClean="0"/>
              <a:t>residual</a:t>
            </a:r>
            <a:r>
              <a:rPr lang="zh-CN" altLang="en-US" baseline="0" dirty="0" smtClean="0"/>
              <a:t>结构来帮助深度模型更好的学习）</a:t>
            </a:r>
            <a:endParaRPr lang="en-US" altLang="zh-CN" baseline="0" dirty="0" smtClean="0"/>
          </a:p>
          <a:p>
            <a:r>
              <a:rPr lang="zh-CN" altLang="en-US" baseline="0" dirty="0" smtClean="0"/>
              <a:t>这就是我们模型的基本框架</a:t>
            </a:r>
            <a:endParaRPr lang="en-US" altLang="zh-CN" baseline="0" dirty="0" smtClean="0"/>
          </a:p>
        </p:txBody>
      </p:sp>
      <p:sp>
        <p:nvSpPr>
          <p:cNvPr id="4" name="灯片编号占位符 3"/>
          <p:cNvSpPr>
            <a:spLocks noGrp="1"/>
          </p:cNvSpPr>
          <p:nvPr>
            <p:ph type="sldNum" sz="quarter" idx="10"/>
          </p:nvPr>
        </p:nvSpPr>
        <p:spPr/>
        <p:txBody>
          <a:bodyPr/>
          <a:lstStyle/>
          <a:p>
            <a:fld id="{6BD02A49-25D0-4043-92D6-74DD995EDA31}" type="slidenum">
              <a:rPr lang="zh-CN" altLang="en-US" smtClean="0"/>
              <a:t>20</a:t>
            </a:fld>
            <a:endParaRPr lang="zh-CN" altLang="en-US"/>
          </a:p>
        </p:txBody>
      </p:sp>
    </p:spTree>
    <p:extLst>
      <p:ext uri="{BB962C8B-B14F-4D97-AF65-F5344CB8AC3E}">
        <p14:creationId xmlns:p14="http://schemas.microsoft.com/office/powerpoint/2010/main" val="4215351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所谓单输入模型就是在刚才介绍的模型中</a:t>
            </a:r>
            <a:r>
              <a:rPr lang="zh-CN" altLang="en-US" baseline="0" dirty="0" smtClean="0"/>
              <a:t> </a:t>
            </a:r>
            <a:r>
              <a:rPr lang="zh-CN" altLang="en-US" dirty="0" smtClean="0"/>
              <a:t>我们将电商概念以及商品集标题用特殊分隔符连接 共同输入模型 统一考虑</a:t>
            </a:r>
          </a:p>
        </p:txBody>
      </p:sp>
      <p:sp>
        <p:nvSpPr>
          <p:cNvPr id="4" name="灯片编号占位符 3"/>
          <p:cNvSpPr>
            <a:spLocks noGrp="1"/>
          </p:cNvSpPr>
          <p:nvPr>
            <p:ph type="sldNum" sz="quarter" idx="10"/>
          </p:nvPr>
        </p:nvSpPr>
        <p:spPr/>
        <p:txBody>
          <a:bodyPr/>
          <a:lstStyle/>
          <a:p>
            <a:fld id="{6BD02A49-25D0-4043-92D6-74DD995EDA31}" type="slidenum">
              <a:rPr lang="zh-CN" altLang="en-US" smtClean="0"/>
              <a:t>21</a:t>
            </a:fld>
            <a:endParaRPr lang="zh-CN" altLang="en-US"/>
          </a:p>
        </p:txBody>
      </p:sp>
    </p:spTree>
    <p:extLst>
      <p:ext uri="{BB962C8B-B14F-4D97-AF65-F5344CB8AC3E}">
        <p14:creationId xmlns:p14="http://schemas.microsoft.com/office/powerpoint/2010/main" val="125302823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smtClean="0"/>
              <a:t>电商购物概念（</a:t>
            </a:r>
            <a:r>
              <a:rPr lang="en-US" altLang="zh-CN" sz="1200" dirty="0" smtClean="0"/>
              <a:t>concept</a:t>
            </a:r>
            <a:r>
              <a:rPr lang="zh-CN" altLang="en-US" sz="1200" dirty="0" smtClean="0"/>
              <a:t>）以简短的文字描述了购物场景及主题，而商品集（</a:t>
            </a:r>
            <a:r>
              <a:rPr lang="en-US" altLang="zh-CN" sz="1200" dirty="0" smtClean="0"/>
              <a:t>items</a:t>
            </a:r>
            <a:r>
              <a:rPr lang="zh-CN" altLang="en-US" sz="1200" dirty="0" smtClean="0"/>
              <a:t>）侧重体现个性化偏好信息。</a:t>
            </a:r>
            <a:endParaRPr lang="en-US" altLang="zh-CN" sz="1200" dirty="0" smtClean="0"/>
          </a:p>
          <a:p>
            <a:r>
              <a:rPr lang="zh-CN" altLang="en-US" sz="1200" dirty="0" smtClean="0"/>
              <a:t>单路输入模型将</a:t>
            </a:r>
            <a:r>
              <a:rPr lang="en-US" altLang="zh-CN" sz="1200" dirty="0" smtClean="0"/>
              <a:t>concept</a:t>
            </a:r>
            <a:r>
              <a:rPr lang="zh-CN" altLang="en-US" sz="1200" dirty="0" smtClean="0"/>
              <a:t>与</a:t>
            </a:r>
            <a:r>
              <a:rPr lang="en-US" altLang="zh-CN" sz="1200" dirty="0" smtClean="0"/>
              <a:t>items</a:t>
            </a:r>
            <a:r>
              <a:rPr lang="zh-CN" altLang="en-US" sz="1200" dirty="0" smtClean="0"/>
              <a:t>两种不同质的信息做同等对待，不能很好的捕捉主题，也会影响生成标题的多样性。</a:t>
            </a:r>
            <a:endParaRPr lang="en-US" altLang="zh-CN" sz="1200" dirty="0" smtClean="0"/>
          </a:p>
          <a:p>
            <a:r>
              <a:rPr lang="zh-CN" altLang="en-US" sz="1200" dirty="0" smtClean="0"/>
              <a:t>所以，考虑将</a:t>
            </a:r>
            <a:r>
              <a:rPr lang="en-US" altLang="zh-CN" sz="1200" dirty="0" smtClean="0"/>
              <a:t>concept</a:t>
            </a:r>
            <a:r>
              <a:rPr lang="zh-CN" altLang="en-US" sz="1200" dirty="0" smtClean="0"/>
              <a:t>和</a:t>
            </a:r>
            <a:r>
              <a:rPr lang="en-US" altLang="zh-CN" sz="1200" dirty="0" smtClean="0"/>
              <a:t>items</a:t>
            </a:r>
            <a:r>
              <a:rPr lang="zh-CN" altLang="en-US" sz="1200" dirty="0" smtClean="0"/>
              <a:t>分别编码处理再进行融合。</a:t>
            </a:r>
          </a:p>
          <a:p>
            <a:r>
              <a:rPr lang="zh-CN" altLang="en-US" dirty="0" smtClean="0"/>
              <a:t>因而 我们考虑将模型改为多路输入</a:t>
            </a:r>
            <a:endParaRPr lang="zh-CN" altLang="en-US" dirty="0"/>
          </a:p>
        </p:txBody>
      </p:sp>
      <p:sp>
        <p:nvSpPr>
          <p:cNvPr id="4" name="灯片编号占位符 3"/>
          <p:cNvSpPr>
            <a:spLocks noGrp="1"/>
          </p:cNvSpPr>
          <p:nvPr>
            <p:ph type="sldNum" sz="quarter" idx="10"/>
          </p:nvPr>
        </p:nvSpPr>
        <p:spPr/>
        <p:txBody>
          <a:bodyPr/>
          <a:lstStyle/>
          <a:p>
            <a:fld id="{6BD02A49-25D0-4043-92D6-74DD995EDA31}" type="slidenum">
              <a:rPr lang="zh-CN" altLang="en-US" smtClean="0"/>
              <a:t>22</a:t>
            </a:fld>
            <a:endParaRPr lang="zh-CN" altLang="en-US"/>
          </a:p>
        </p:txBody>
      </p:sp>
    </p:spTree>
    <p:extLst>
      <p:ext uri="{BB962C8B-B14F-4D97-AF65-F5344CB8AC3E}">
        <p14:creationId xmlns:p14="http://schemas.microsoft.com/office/powerpoint/2010/main" val="401855880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因而 我们考虑将模型改为多路输入</a:t>
            </a:r>
          </a:p>
          <a:p>
            <a:endParaRPr lang="zh-CN" altLang="en-US" dirty="0"/>
          </a:p>
        </p:txBody>
      </p:sp>
      <p:sp>
        <p:nvSpPr>
          <p:cNvPr id="4" name="灯片编号占位符 3"/>
          <p:cNvSpPr>
            <a:spLocks noGrp="1"/>
          </p:cNvSpPr>
          <p:nvPr>
            <p:ph type="sldNum" sz="quarter" idx="10"/>
          </p:nvPr>
        </p:nvSpPr>
        <p:spPr/>
        <p:txBody>
          <a:bodyPr/>
          <a:lstStyle/>
          <a:p>
            <a:fld id="{6BD02A49-25D0-4043-92D6-74DD995EDA31}" type="slidenum">
              <a:rPr lang="zh-CN" altLang="en-US" smtClean="0"/>
              <a:t>23</a:t>
            </a:fld>
            <a:endParaRPr lang="zh-CN" altLang="en-US"/>
          </a:p>
        </p:txBody>
      </p:sp>
    </p:spTree>
    <p:extLst>
      <p:ext uri="{BB962C8B-B14F-4D97-AF65-F5344CB8AC3E}">
        <p14:creationId xmlns:p14="http://schemas.microsoft.com/office/powerpoint/2010/main" val="401224252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然后将</a:t>
            </a:r>
            <a:r>
              <a:rPr lang="en-US" altLang="zh-CN" dirty="0" smtClean="0"/>
              <a:t>item</a:t>
            </a:r>
            <a:r>
              <a:rPr lang="zh-CN" altLang="en-US" dirty="0" smtClean="0"/>
              <a:t> </a:t>
            </a:r>
            <a:r>
              <a:rPr lang="en-US" altLang="zh-CN" dirty="0" smtClean="0"/>
              <a:t>encoder</a:t>
            </a:r>
            <a:r>
              <a:rPr lang="zh-CN" altLang="en-US" dirty="0" smtClean="0"/>
              <a:t>看作</a:t>
            </a:r>
            <a:r>
              <a:rPr lang="en-US" altLang="zh-CN" dirty="0" smtClean="0"/>
              <a:t>concept</a:t>
            </a:r>
            <a:r>
              <a:rPr lang="zh-CN" altLang="en-US" dirty="0" smtClean="0"/>
              <a:t> </a:t>
            </a:r>
            <a:r>
              <a:rPr lang="en-US" altLang="zh-CN" dirty="0" smtClean="0"/>
              <a:t>encoder</a:t>
            </a:r>
            <a:r>
              <a:rPr lang="zh-CN" altLang="en-US" dirty="0" smtClean="0"/>
              <a:t>的控制模块 在上层用</a:t>
            </a:r>
            <a:r>
              <a:rPr lang="en-US" altLang="zh-CN" dirty="0" smtClean="0"/>
              <a:t>Bi-Attention</a:t>
            </a:r>
            <a:r>
              <a:rPr lang="zh-CN" altLang="en-US" dirty="0" smtClean="0"/>
              <a:t>机制进行融合</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dirty="0" smtClean="0"/>
          </a:p>
        </p:txBody>
      </p:sp>
      <p:sp>
        <p:nvSpPr>
          <p:cNvPr id="4" name="灯片编号占位符 3"/>
          <p:cNvSpPr>
            <a:spLocks noGrp="1"/>
          </p:cNvSpPr>
          <p:nvPr>
            <p:ph type="sldNum" sz="quarter" idx="10"/>
          </p:nvPr>
        </p:nvSpPr>
        <p:spPr/>
        <p:txBody>
          <a:bodyPr/>
          <a:lstStyle/>
          <a:p>
            <a:fld id="{6BD02A49-25D0-4043-92D6-74DD995EDA31}" type="slidenum">
              <a:rPr lang="zh-CN" altLang="en-US" smtClean="0"/>
              <a:t>24</a:t>
            </a:fld>
            <a:endParaRPr lang="zh-CN" altLang="en-US"/>
          </a:p>
        </p:txBody>
      </p:sp>
    </p:spTree>
    <p:extLst>
      <p:ext uri="{BB962C8B-B14F-4D97-AF65-F5344CB8AC3E}">
        <p14:creationId xmlns:p14="http://schemas.microsoft.com/office/powerpoint/2010/main" val="28689964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我们会计算</a:t>
            </a:r>
            <a:r>
              <a:rPr lang="en-US" altLang="zh-CN" baseline="0" dirty="0" smtClean="0"/>
              <a:t> concept-to-items</a:t>
            </a:r>
            <a:r>
              <a:rPr lang="zh-CN" altLang="en-US" baseline="0" dirty="0" smtClean="0"/>
              <a:t>和</a:t>
            </a:r>
            <a:r>
              <a:rPr lang="en-US" altLang="zh-CN" baseline="0" dirty="0" smtClean="0"/>
              <a:t>items-to-concept</a:t>
            </a:r>
            <a:r>
              <a:rPr lang="zh-CN" altLang="en-US" baseline="0" dirty="0" smtClean="0"/>
              <a:t>两种</a:t>
            </a:r>
            <a:r>
              <a:rPr lang="en-US" altLang="zh-CN" baseline="0" dirty="0" smtClean="0"/>
              <a:t>attention</a:t>
            </a:r>
            <a:endParaRPr lang="zh-CN" altLang="en-US" dirty="0"/>
          </a:p>
        </p:txBody>
      </p:sp>
      <p:sp>
        <p:nvSpPr>
          <p:cNvPr id="4" name="灯片编号占位符 3"/>
          <p:cNvSpPr>
            <a:spLocks noGrp="1"/>
          </p:cNvSpPr>
          <p:nvPr>
            <p:ph type="sldNum" sz="quarter" idx="10"/>
          </p:nvPr>
        </p:nvSpPr>
        <p:spPr/>
        <p:txBody>
          <a:bodyPr/>
          <a:lstStyle/>
          <a:p>
            <a:fld id="{6BD02A49-25D0-4043-92D6-74DD995EDA31}" type="slidenum">
              <a:rPr lang="zh-CN" altLang="en-US" smtClean="0"/>
              <a:t>25</a:t>
            </a:fld>
            <a:endParaRPr lang="zh-CN" altLang="en-US"/>
          </a:p>
        </p:txBody>
      </p:sp>
    </p:spTree>
    <p:extLst>
      <p:ext uri="{BB962C8B-B14F-4D97-AF65-F5344CB8AC3E}">
        <p14:creationId xmlns:p14="http://schemas.microsoft.com/office/powerpoint/2010/main" val="113200885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然后 利用</a:t>
            </a:r>
            <a:r>
              <a:rPr lang="en-US" altLang="zh-CN" baseline="0" dirty="0" smtClean="0"/>
              <a:t>items-to-concept</a:t>
            </a:r>
            <a:r>
              <a:rPr lang="zh-CN" altLang="en-US" baseline="0" dirty="0" smtClean="0"/>
              <a:t> </a:t>
            </a:r>
            <a:r>
              <a:rPr lang="en-US" altLang="zh-CN" baseline="0" dirty="0" smtClean="0"/>
              <a:t>attention</a:t>
            </a:r>
            <a:r>
              <a:rPr lang="zh-CN" altLang="en-US" baseline="0" dirty="0" smtClean="0"/>
              <a:t>对</a:t>
            </a:r>
            <a:r>
              <a:rPr lang="en-US" altLang="zh-CN" baseline="0" dirty="0" smtClean="0"/>
              <a:t>concept-to-item</a:t>
            </a:r>
            <a:r>
              <a:rPr lang="zh-CN" altLang="en-US" baseline="0" dirty="0" smtClean="0"/>
              <a:t> </a:t>
            </a:r>
            <a:r>
              <a:rPr lang="en-US" altLang="zh-CN" baseline="0" dirty="0" smtClean="0"/>
              <a:t>attention</a:t>
            </a:r>
            <a:r>
              <a:rPr lang="zh-CN" altLang="en-US" baseline="0" dirty="0" smtClean="0"/>
              <a:t>矩阵进行</a:t>
            </a:r>
            <a:r>
              <a:rPr lang="en-US" altLang="zh-CN" baseline="0" dirty="0" smtClean="0"/>
              <a:t>filter</a:t>
            </a:r>
            <a:endParaRPr lang="zh-CN" altLang="en-US" dirty="0"/>
          </a:p>
        </p:txBody>
      </p:sp>
      <p:sp>
        <p:nvSpPr>
          <p:cNvPr id="4" name="灯片编号占位符 3"/>
          <p:cNvSpPr>
            <a:spLocks noGrp="1"/>
          </p:cNvSpPr>
          <p:nvPr>
            <p:ph type="sldNum" sz="quarter" idx="10"/>
          </p:nvPr>
        </p:nvSpPr>
        <p:spPr/>
        <p:txBody>
          <a:bodyPr/>
          <a:lstStyle/>
          <a:p>
            <a:fld id="{6BD02A49-25D0-4043-92D6-74DD995EDA31}" type="slidenum">
              <a:rPr lang="zh-CN" altLang="en-US" smtClean="0"/>
              <a:t>26</a:t>
            </a:fld>
            <a:endParaRPr lang="zh-CN" altLang="en-US"/>
          </a:p>
        </p:txBody>
      </p:sp>
    </p:spTree>
    <p:extLst>
      <p:ext uri="{BB962C8B-B14F-4D97-AF65-F5344CB8AC3E}">
        <p14:creationId xmlns:p14="http://schemas.microsoft.com/office/powerpoint/2010/main" val="9629320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aseline="0" dirty="0" smtClean="0"/>
              <a:t>之后再融合 </a:t>
            </a:r>
            <a:endParaRPr lang="en-US" altLang="zh-CN" baseline="0" dirty="0" smtClean="0"/>
          </a:p>
          <a:p>
            <a:r>
              <a:rPr lang="zh-CN" altLang="en-US" baseline="0" dirty="0" smtClean="0"/>
              <a:t>这样就达到了 利用商品集将个性化偏好信息融入模型的目的</a:t>
            </a:r>
            <a:endParaRPr lang="zh-CN" altLang="en-US" dirty="0"/>
          </a:p>
        </p:txBody>
      </p:sp>
      <p:sp>
        <p:nvSpPr>
          <p:cNvPr id="4" name="灯片编号占位符 3"/>
          <p:cNvSpPr>
            <a:spLocks noGrp="1"/>
          </p:cNvSpPr>
          <p:nvPr>
            <p:ph type="sldNum" sz="quarter" idx="10"/>
          </p:nvPr>
        </p:nvSpPr>
        <p:spPr/>
        <p:txBody>
          <a:bodyPr/>
          <a:lstStyle/>
          <a:p>
            <a:fld id="{6BD02A49-25D0-4043-92D6-74DD995EDA31}" type="slidenum">
              <a:rPr lang="zh-CN" altLang="en-US" smtClean="0"/>
              <a:t>27</a:t>
            </a:fld>
            <a:endParaRPr lang="zh-CN" altLang="en-US"/>
          </a:p>
        </p:txBody>
      </p:sp>
    </p:spTree>
    <p:extLst>
      <p:ext uri="{BB962C8B-B14F-4D97-AF65-F5344CB8AC3E}">
        <p14:creationId xmlns:p14="http://schemas.microsoft.com/office/powerpoint/2010/main" val="418073696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BD02A49-25D0-4043-92D6-74DD995EDA31}" type="slidenum">
              <a:rPr lang="zh-CN" altLang="en-US" smtClean="0"/>
              <a:t>28</a:t>
            </a:fld>
            <a:endParaRPr lang="zh-CN" altLang="en-US"/>
          </a:p>
        </p:txBody>
      </p:sp>
    </p:spTree>
    <p:extLst>
      <p:ext uri="{BB962C8B-B14F-4D97-AF65-F5344CB8AC3E}">
        <p14:creationId xmlns:p14="http://schemas.microsoft.com/office/powerpoint/2010/main" val="308623420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BD02A49-25D0-4043-92D6-74DD995EDA31}" type="slidenum">
              <a:rPr lang="zh-CN" altLang="en-US" smtClean="0"/>
              <a:t>29</a:t>
            </a:fld>
            <a:endParaRPr lang="zh-CN" altLang="en-US"/>
          </a:p>
        </p:txBody>
      </p:sp>
    </p:spTree>
    <p:extLst>
      <p:ext uri="{BB962C8B-B14F-4D97-AF65-F5344CB8AC3E}">
        <p14:creationId xmlns:p14="http://schemas.microsoft.com/office/powerpoint/2010/main" val="40902904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由于电商概念大多都是几个字的短语，我们需要扩展并丰富电商概念所携带的信息以便更好的用于标题生成任务，</a:t>
            </a:r>
            <a:endParaRPr lang="en-US" altLang="zh-CN" dirty="0" smtClean="0"/>
          </a:p>
          <a:p>
            <a:endParaRPr lang="en-US" altLang="zh-CN" dirty="0" smtClean="0"/>
          </a:p>
          <a:p>
            <a:r>
              <a:rPr lang="zh-CN" altLang="en-US" dirty="0" smtClean="0"/>
              <a:t>每个电商概念都对应着很多相关商品，引入这些商品信息来帮助电商概念生成标题是很自然的。</a:t>
            </a:r>
            <a:endParaRPr lang="en-US" altLang="zh-CN" dirty="0" smtClean="0"/>
          </a:p>
          <a:p>
            <a:endParaRPr lang="en-US" altLang="zh-CN" dirty="0" smtClean="0"/>
          </a:p>
        </p:txBody>
      </p:sp>
      <p:sp>
        <p:nvSpPr>
          <p:cNvPr id="4" name="灯片编号占位符 3"/>
          <p:cNvSpPr>
            <a:spLocks noGrp="1"/>
          </p:cNvSpPr>
          <p:nvPr>
            <p:ph type="sldNum" sz="quarter" idx="10"/>
          </p:nvPr>
        </p:nvSpPr>
        <p:spPr/>
        <p:txBody>
          <a:bodyPr/>
          <a:lstStyle/>
          <a:p>
            <a:fld id="{6BD02A49-25D0-4043-92D6-74DD995EDA31}" type="slidenum">
              <a:rPr lang="zh-CN" altLang="en-US" smtClean="0"/>
              <a:t>3</a:t>
            </a:fld>
            <a:endParaRPr lang="zh-CN" altLang="en-US"/>
          </a:p>
        </p:txBody>
      </p:sp>
    </p:spTree>
    <p:extLst>
      <p:ext uri="{BB962C8B-B14F-4D97-AF65-F5344CB8AC3E}">
        <p14:creationId xmlns:p14="http://schemas.microsoft.com/office/powerpoint/2010/main" val="70849245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吸引度：判断生成的标题是否够引人</a:t>
            </a:r>
            <a:endParaRPr lang="en-US" altLang="zh-CN"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lang="en-US" altLang="zh-CN" dirty="0" smtClean="0"/>
              <a:t>BLEU </a:t>
            </a:r>
            <a:r>
              <a:rPr lang="zh-CN" altLang="en-US" sz="1600" dirty="0" smtClean="0"/>
              <a:t>（模型生成标题与给定电商概念间计算 </a:t>
            </a:r>
            <a:r>
              <a:rPr lang="en-US" altLang="zh-CN" sz="1600" dirty="0" smtClean="0"/>
              <a:t>BLEU1</a:t>
            </a:r>
            <a:r>
              <a:rPr lang="zh-CN" altLang="en-US" sz="1600" dirty="0" smtClean="0"/>
              <a:t>）</a:t>
            </a:r>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fld id="{6BD02A49-25D0-4043-92D6-74DD995EDA31}" type="slidenum">
              <a:rPr lang="zh-CN" altLang="en-US" smtClean="0"/>
              <a:t>33</a:t>
            </a:fld>
            <a:endParaRPr lang="zh-CN" altLang="en-US"/>
          </a:p>
        </p:txBody>
      </p:sp>
    </p:spTree>
    <p:extLst>
      <p:ext uri="{BB962C8B-B14F-4D97-AF65-F5344CB8AC3E}">
        <p14:creationId xmlns:p14="http://schemas.microsoft.com/office/powerpoint/2010/main" val="251205155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BD02A49-25D0-4043-92D6-74DD995EDA31}" type="slidenum">
              <a:rPr lang="zh-CN" altLang="en-US" smtClean="0"/>
              <a:t>34</a:t>
            </a:fld>
            <a:endParaRPr lang="zh-CN" altLang="en-US"/>
          </a:p>
        </p:txBody>
      </p:sp>
    </p:spTree>
    <p:extLst>
      <p:ext uri="{BB962C8B-B14F-4D97-AF65-F5344CB8AC3E}">
        <p14:creationId xmlns:p14="http://schemas.microsoft.com/office/powerpoint/2010/main" val="212874509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BD02A49-25D0-4043-92D6-74DD995EDA31}" type="slidenum">
              <a:rPr lang="zh-CN" altLang="en-US" smtClean="0"/>
              <a:t>35</a:t>
            </a:fld>
            <a:endParaRPr lang="zh-CN" altLang="en-US"/>
          </a:p>
        </p:txBody>
      </p:sp>
    </p:spTree>
    <p:extLst>
      <p:ext uri="{BB962C8B-B14F-4D97-AF65-F5344CB8AC3E}">
        <p14:creationId xmlns:p14="http://schemas.microsoft.com/office/powerpoint/2010/main" val="256301845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t>对输入进行不同划分处理，可以训练不同的模型，我们可以将这些模型最终的解码状态和预训练语言模型的输出状态进行门融合，联合解码，生成输出序列。</a:t>
            </a:r>
            <a:endParaRPr lang="en-US" altLang="zh-CN" sz="1200" dirty="0" smtClean="0"/>
          </a:p>
          <a:p>
            <a:endParaRPr lang="zh-CN" altLang="en-US" dirty="0"/>
          </a:p>
        </p:txBody>
      </p:sp>
      <p:sp>
        <p:nvSpPr>
          <p:cNvPr id="4" name="灯片编号占位符 3"/>
          <p:cNvSpPr>
            <a:spLocks noGrp="1"/>
          </p:cNvSpPr>
          <p:nvPr>
            <p:ph type="sldNum" sz="quarter" idx="10"/>
          </p:nvPr>
        </p:nvSpPr>
        <p:spPr/>
        <p:txBody>
          <a:bodyPr/>
          <a:lstStyle/>
          <a:p>
            <a:fld id="{6BD02A49-25D0-4043-92D6-74DD995EDA31}" type="slidenum">
              <a:rPr lang="zh-CN" altLang="en-US" smtClean="0"/>
              <a:t>36</a:t>
            </a:fld>
            <a:endParaRPr lang="zh-CN" altLang="en-US"/>
          </a:p>
        </p:txBody>
      </p:sp>
    </p:spTree>
    <p:extLst>
      <p:ext uri="{BB962C8B-B14F-4D97-AF65-F5344CB8AC3E}">
        <p14:creationId xmlns:p14="http://schemas.microsoft.com/office/powerpoint/2010/main" val="275194730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zh-CN" altLang="en-US" sz="2000" dirty="0" smtClean="0">
                <a:solidFill>
                  <a:schemeClr val="accent3"/>
                </a:solidFill>
              </a:rPr>
              <a:t>引入其他商品和用户信息以及外部知识，帮助模型生成标题</a:t>
            </a:r>
            <a:endParaRPr lang="en-US" altLang="zh-CN" sz="2000" dirty="0" smtClean="0">
              <a:solidFill>
                <a:schemeClr val="accent3"/>
              </a:solidFill>
            </a:endParaRPr>
          </a:p>
        </p:txBody>
      </p:sp>
      <p:sp>
        <p:nvSpPr>
          <p:cNvPr id="4" name="灯片编号占位符 3"/>
          <p:cNvSpPr>
            <a:spLocks noGrp="1"/>
          </p:cNvSpPr>
          <p:nvPr>
            <p:ph type="sldNum" sz="quarter" idx="10"/>
          </p:nvPr>
        </p:nvSpPr>
        <p:spPr/>
        <p:txBody>
          <a:bodyPr/>
          <a:lstStyle/>
          <a:p>
            <a:fld id="{6BD02A49-25D0-4043-92D6-74DD995EDA31}" type="slidenum">
              <a:rPr lang="zh-CN" altLang="en-US" smtClean="0"/>
              <a:t>37</a:t>
            </a:fld>
            <a:endParaRPr lang="zh-CN" altLang="en-US"/>
          </a:p>
        </p:txBody>
      </p:sp>
    </p:spTree>
    <p:extLst>
      <p:ext uri="{BB962C8B-B14F-4D97-AF65-F5344CB8AC3E}">
        <p14:creationId xmlns:p14="http://schemas.microsoft.com/office/powerpoint/2010/main" val="249782653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总结</a:t>
            </a:r>
            <a:r>
              <a:rPr lang="en-US" altLang="zh-CN" dirty="0" smtClean="0"/>
              <a:t>+</a:t>
            </a:r>
            <a:r>
              <a:rPr lang="zh-CN" altLang="en-US" dirty="0" smtClean="0"/>
              <a:t>分享</a:t>
            </a:r>
            <a:endParaRPr lang="en-US" dirty="0"/>
          </a:p>
        </p:txBody>
      </p:sp>
      <p:sp>
        <p:nvSpPr>
          <p:cNvPr id="4" name="Slide Number Placeholder 3"/>
          <p:cNvSpPr>
            <a:spLocks noGrp="1"/>
          </p:cNvSpPr>
          <p:nvPr>
            <p:ph type="sldNum" sz="quarter" idx="10"/>
          </p:nvPr>
        </p:nvSpPr>
        <p:spPr/>
        <p:txBody>
          <a:bodyPr/>
          <a:lstStyle/>
          <a:p>
            <a:fld id="{60E362CA-2903-4EFD-9038-0AE73DCAEA1C}" type="slidenum">
              <a:rPr lang="zh-CN" altLang="en-US" smtClean="0"/>
              <a:t>39</a:t>
            </a:fld>
            <a:endParaRPr lang="zh-CN" altLang="en-US"/>
          </a:p>
        </p:txBody>
      </p:sp>
    </p:spTree>
    <p:extLst>
      <p:ext uri="{BB962C8B-B14F-4D97-AF65-F5344CB8AC3E}">
        <p14:creationId xmlns:p14="http://schemas.microsoft.com/office/powerpoint/2010/main" val="404984330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总结</a:t>
            </a:r>
            <a:r>
              <a:rPr lang="en-US" altLang="zh-CN" dirty="0" smtClean="0"/>
              <a:t>+</a:t>
            </a:r>
            <a:r>
              <a:rPr lang="zh-CN" altLang="en-US" dirty="0" smtClean="0"/>
              <a:t>分享</a:t>
            </a:r>
            <a:endParaRPr lang="en-US" dirty="0"/>
          </a:p>
        </p:txBody>
      </p:sp>
      <p:sp>
        <p:nvSpPr>
          <p:cNvPr id="4" name="Slide Number Placeholder 3"/>
          <p:cNvSpPr>
            <a:spLocks noGrp="1"/>
          </p:cNvSpPr>
          <p:nvPr>
            <p:ph type="sldNum" sz="quarter" idx="10"/>
          </p:nvPr>
        </p:nvSpPr>
        <p:spPr/>
        <p:txBody>
          <a:bodyPr/>
          <a:lstStyle/>
          <a:p>
            <a:fld id="{60E362CA-2903-4EFD-9038-0AE73DCAEA1C}" type="slidenum">
              <a:rPr lang="zh-CN" altLang="en-US" smtClean="0"/>
              <a:t>40</a:t>
            </a:fld>
            <a:endParaRPr lang="zh-CN" altLang="en-US"/>
          </a:p>
        </p:txBody>
      </p:sp>
    </p:spTree>
    <p:extLst>
      <p:ext uri="{BB962C8B-B14F-4D97-AF65-F5344CB8AC3E}">
        <p14:creationId xmlns:p14="http://schemas.microsoft.com/office/powerpoint/2010/main" val="17960674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电商概念对应着很多相关商品，引入这些商品信息来帮助电商概念生成标题是很自然的。</a:t>
            </a:r>
            <a:endParaRPr lang="en-US" altLang="zh-CN" dirty="0" smtClean="0"/>
          </a:p>
          <a:p>
            <a:endParaRPr lang="en-US" altLang="zh-CN" dirty="0" smtClean="0"/>
          </a:p>
          <a:p>
            <a:r>
              <a:rPr lang="zh-CN" altLang="en-US" dirty="0" smtClean="0"/>
              <a:t>并且我们在观察和分析数据的过程中发现，这些相关的商品还可以进一步聚集成不同的商品集来表示不同的关注点和个性化偏好，</a:t>
            </a:r>
            <a:endParaRPr lang="en-US" altLang="zh-CN" dirty="0" smtClean="0"/>
          </a:p>
          <a:p>
            <a:r>
              <a:rPr lang="zh-CN" altLang="en-US" dirty="0" smtClean="0"/>
              <a:t>比如 灯具灯饰中 有的用户可能关注客厅吸顶灯 而有些用户关注床头灯 台灯</a:t>
            </a: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商品集的不同可以表示关注点的不同，体现个性化偏好</a:t>
            </a:r>
            <a:r>
              <a:rPr lang="zh-CN" altLang="en-US" baseline="0" dirty="0" smtClean="0"/>
              <a:t> </a:t>
            </a:r>
            <a:endParaRPr lang="en-US" altLang="zh-CN"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我们设想 是否可以根据商品集代表的不同用户便好 为电商概念生成个性化的拟人标题</a:t>
            </a:r>
            <a:r>
              <a:rPr lang="zh-CN" altLang="en-US" baseline="0" dirty="0" smtClean="0"/>
              <a:t> </a:t>
            </a:r>
            <a:r>
              <a:rPr lang="zh-CN" altLang="en-US" dirty="0" smtClean="0"/>
              <a:t>这样使得我们的研究问题更加有趣。</a:t>
            </a:r>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fld id="{6BD02A49-25D0-4043-92D6-74DD995EDA31}" type="slidenum">
              <a:rPr lang="zh-CN" altLang="en-US" smtClean="0"/>
              <a:t>4</a:t>
            </a:fld>
            <a:endParaRPr lang="zh-CN" altLang="en-US"/>
          </a:p>
        </p:txBody>
      </p:sp>
    </p:spTree>
    <p:extLst>
      <p:ext uri="{BB962C8B-B14F-4D97-AF65-F5344CB8AC3E}">
        <p14:creationId xmlns:p14="http://schemas.microsoft.com/office/powerpoint/2010/main" val="700947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我们的问题的难点是：</a:t>
            </a:r>
            <a:endParaRPr lang="zh-CN" altLang="en-US" dirty="0"/>
          </a:p>
        </p:txBody>
      </p:sp>
      <p:sp>
        <p:nvSpPr>
          <p:cNvPr id="4" name="灯片编号占位符 3"/>
          <p:cNvSpPr>
            <a:spLocks noGrp="1"/>
          </p:cNvSpPr>
          <p:nvPr>
            <p:ph type="sldNum" sz="quarter" idx="10"/>
          </p:nvPr>
        </p:nvSpPr>
        <p:spPr/>
        <p:txBody>
          <a:bodyPr/>
          <a:lstStyle/>
          <a:p>
            <a:fld id="{6BD02A49-25D0-4043-92D6-74DD995EDA31}" type="slidenum">
              <a:rPr lang="zh-CN" altLang="en-US" smtClean="0"/>
              <a:t>5</a:t>
            </a:fld>
            <a:endParaRPr lang="zh-CN" altLang="en-US"/>
          </a:p>
        </p:txBody>
      </p:sp>
    </p:spTree>
    <p:extLst>
      <p:ext uri="{BB962C8B-B14F-4D97-AF65-F5344CB8AC3E}">
        <p14:creationId xmlns:p14="http://schemas.microsoft.com/office/powerpoint/2010/main" val="21905588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有了研究问题 我们调研了相关的研究工作</a:t>
            </a:r>
            <a:endParaRPr lang="en-US" altLang="zh-CN" dirty="0" smtClean="0"/>
          </a:p>
          <a:p>
            <a:r>
              <a:rPr lang="zh-CN" altLang="en-US" dirty="0" smtClean="0"/>
              <a:t>总的来说我们</a:t>
            </a:r>
            <a:r>
              <a:rPr lang="zh-CN" altLang="en-US" baseline="0" dirty="0" smtClean="0"/>
              <a:t> </a:t>
            </a:r>
            <a:r>
              <a:rPr lang="zh-CN" altLang="en-US" dirty="0" smtClean="0"/>
              <a:t>为一个文本到文本生成问题，即为电商概念生成个性化的拟人标题</a:t>
            </a:r>
            <a:endParaRPr lang="en-US" altLang="zh-CN" dirty="0" smtClean="0"/>
          </a:p>
        </p:txBody>
      </p:sp>
      <p:sp>
        <p:nvSpPr>
          <p:cNvPr id="4" name="灯片编号占位符 3"/>
          <p:cNvSpPr>
            <a:spLocks noGrp="1"/>
          </p:cNvSpPr>
          <p:nvPr>
            <p:ph type="sldNum" sz="quarter" idx="10"/>
          </p:nvPr>
        </p:nvSpPr>
        <p:spPr/>
        <p:txBody>
          <a:bodyPr/>
          <a:lstStyle/>
          <a:p>
            <a:fld id="{6BD02A49-25D0-4043-92D6-74DD995EDA31}" type="slidenum">
              <a:rPr lang="zh-CN" altLang="en-US" smtClean="0"/>
              <a:t>6</a:t>
            </a:fld>
            <a:endParaRPr lang="zh-CN" altLang="en-US"/>
          </a:p>
        </p:txBody>
      </p:sp>
    </p:spTree>
    <p:extLst>
      <p:ext uri="{BB962C8B-B14F-4D97-AF65-F5344CB8AC3E}">
        <p14:creationId xmlns:p14="http://schemas.microsoft.com/office/powerpoint/2010/main" val="36747578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文本到文本到生成任务有很多 比如 机器翻译 文本摘要生成 为新闻生成摘要 或者为学术文献生成摘要 对话生成 和 故事生成等等</a:t>
            </a:r>
            <a:endParaRPr lang="en-US" altLang="zh-CN" dirty="0" smtClean="0"/>
          </a:p>
          <a:p>
            <a:r>
              <a:rPr lang="zh-CN" altLang="en-US" dirty="0" smtClean="0"/>
              <a:t>这些都是文本到文本的生成任务</a:t>
            </a:r>
            <a:endParaRPr lang="en-US" altLang="zh-CN" dirty="0" smtClean="0"/>
          </a:p>
          <a:p>
            <a:r>
              <a:rPr lang="zh-CN" altLang="en-US" dirty="0" smtClean="0"/>
              <a:t>也有就是与电商中的文本生成问题联系比较紧密的工作</a:t>
            </a: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相关的工作，有洪霞老师团队的工作“商品描述的生成”，为一个商品生成一段描述，生成的文本会比较长。</a:t>
            </a: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还有就是智能写手团队的工作“为商品集生成文案”，就是给定一个商品集合，生成文案以突出卖点。</a:t>
            </a: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我们的问题是新定义的研究问题，但总体来说这是一个短文本到短文本的生成问题，我们期望为电商概念生成拟人化的标题。</a:t>
            </a:r>
            <a:endParaRPr lang="zh-CN" altLang="en-US" dirty="0"/>
          </a:p>
        </p:txBody>
      </p:sp>
      <p:sp>
        <p:nvSpPr>
          <p:cNvPr id="4" name="灯片编号占位符 3"/>
          <p:cNvSpPr>
            <a:spLocks noGrp="1"/>
          </p:cNvSpPr>
          <p:nvPr>
            <p:ph type="sldNum" sz="quarter" idx="10"/>
          </p:nvPr>
        </p:nvSpPr>
        <p:spPr/>
        <p:txBody>
          <a:bodyPr/>
          <a:lstStyle/>
          <a:p>
            <a:fld id="{6BD02A49-25D0-4043-92D6-74DD995EDA31}" type="slidenum">
              <a:rPr lang="zh-CN" altLang="en-US" smtClean="0"/>
              <a:t>7</a:t>
            </a:fld>
            <a:endParaRPr lang="zh-CN" altLang="en-US"/>
          </a:p>
        </p:txBody>
      </p:sp>
    </p:spTree>
    <p:extLst>
      <p:ext uri="{BB962C8B-B14F-4D97-AF65-F5344CB8AC3E}">
        <p14:creationId xmlns:p14="http://schemas.microsoft.com/office/powerpoint/2010/main" val="12147934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有了研究问题 我们调研了相关的研究工作</a:t>
            </a:r>
            <a:endParaRPr lang="en-US" altLang="zh-CN" dirty="0" smtClean="0"/>
          </a:p>
          <a:p>
            <a:r>
              <a:rPr lang="zh-CN" altLang="en-US" dirty="0" smtClean="0"/>
              <a:t>总的来说我们的问题是一个文本生成问题，</a:t>
            </a:r>
            <a:endParaRPr lang="en-US" altLang="zh-CN" dirty="0" smtClean="0"/>
          </a:p>
          <a:p>
            <a:r>
              <a:rPr lang="zh-CN" altLang="en-US" dirty="0" smtClean="0"/>
              <a:t>传统的文本生成任务有很多 比如 机器翻译 文本摘要生成 对话生成 和 故事生成等等</a:t>
            </a:r>
            <a:endParaRPr lang="en-US" altLang="zh-CN" dirty="0" smtClean="0"/>
          </a:p>
          <a:p>
            <a:r>
              <a:rPr lang="zh-CN" altLang="en-US" dirty="0" smtClean="0"/>
              <a:t>还有一些电商领域内的文本生成的相关工作 </a:t>
            </a:r>
            <a:r>
              <a:rPr lang="zh-CN" altLang="en-US" baseline="0" dirty="0" smtClean="0"/>
              <a:t>主要都是与商品相关 这与我们的研究工作联系更加紧密</a:t>
            </a:r>
            <a:endParaRPr lang="en-US" altLang="zh-CN" baseline="0" dirty="0" smtClean="0"/>
          </a:p>
          <a:p>
            <a:endParaRPr lang="en-US" altLang="zh-CN" baseline="0" dirty="0" smtClean="0"/>
          </a:p>
          <a:p>
            <a:r>
              <a:rPr lang="zh-CN" altLang="en-US" dirty="0" smtClean="0"/>
              <a:t>相关的工作，有洪霞老师团队的工作“商品描述的生成”，为一个商品生成一段描述，生成的文本通常是几句话的形式会比较长。</a:t>
            </a: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还有就是智能写手团队的工作“为商品集生成文案”，就是给定一个商品集合，生成文案以突出卖点。</a:t>
            </a: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我们的问题是新定义的研究问题，但总体来说这是一个短文本到短文本的生成问题，我们期望为电商概念生成拟人化的标题。</a:t>
            </a:r>
            <a:endParaRPr lang="zh-CN" altLang="en-US" dirty="0"/>
          </a:p>
        </p:txBody>
      </p:sp>
      <p:sp>
        <p:nvSpPr>
          <p:cNvPr id="4" name="灯片编号占位符 3"/>
          <p:cNvSpPr>
            <a:spLocks noGrp="1"/>
          </p:cNvSpPr>
          <p:nvPr>
            <p:ph type="sldNum" sz="quarter" idx="10"/>
          </p:nvPr>
        </p:nvSpPr>
        <p:spPr/>
        <p:txBody>
          <a:bodyPr/>
          <a:lstStyle/>
          <a:p>
            <a:fld id="{6BD02A49-25D0-4043-92D6-74DD995EDA31}" type="slidenum">
              <a:rPr lang="zh-CN" altLang="en-US" smtClean="0"/>
              <a:t>8</a:t>
            </a:fld>
            <a:endParaRPr lang="zh-CN" altLang="en-US"/>
          </a:p>
        </p:txBody>
      </p:sp>
    </p:spTree>
    <p:extLst>
      <p:ext uri="{BB962C8B-B14F-4D97-AF65-F5344CB8AC3E}">
        <p14:creationId xmlns:p14="http://schemas.microsoft.com/office/powerpoint/2010/main" val="24757647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我们先对现有模型方法 做个简要分析 </a:t>
            </a:r>
            <a:endParaRPr lang="en-US" altLang="zh-CN" dirty="0" smtClean="0"/>
          </a:p>
          <a:p>
            <a:r>
              <a:rPr lang="zh-CN" altLang="en-US" dirty="0" smtClean="0"/>
              <a:t>我们的问题是一个新问题</a:t>
            </a:r>
            <a:endParaRPr lang="en-US" altLang="zh-CN" dirty="0" smtClean="0"/>
          </a:p>
          <a:p>
            <a:r>
              <a:rPr lang="zh-CN" altLang="en-US" dirty="0" smtClean="0"/>
              <a:t>现有主题推荐展示文本标题的方法是通过人工对电商概念进行改写 推到线上 人工改写一是任务量大 耗时耗力 二是没有办法根据不同卖点或偏好生成个性化的标题</a:t>
            </a:r>
            <a:endParaRPr lang="en-US" altLang="zh-CN" dirty="0" smtClean="0"/>
          </a:p>
          <a:p>
            <a:r>
              <a:rPr lang="zh-CN" altLang="en-US" dirty="0" smtClean="0"/>
              <a:t>而传统的基于模板规则生成的方法，生成出的标题样式单一，用户体验不好，并且针对性不足，比较泛泛</a:t>
            </a: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我们的任务就是通过模型学习为电商概念自动生成拟人化标题来解决这些不足</a:t>
            </a:r>
            <a:endParaRPr lang="en-US" altLang="zh-CN" dirty="0" smtClean="0"/>
          </a:p>
          <a:p>
            <a:endParaRPr lang="en-US" altLang="zh-CN" dirty="0" smtClean="0"/>
          </a:p>
          <a:p>
            <a:r>
              <a:rPr lang="zh-CN" altLang="en-US" dirty="0" smtClean="0"/>
              <a:t>文本到文本生成领域近年的发展主要得益于神经网络机器翻译 </a:t>
            </a:r>
            <a:r>
              <a:rPr lang="en-US" altLang="zh-CN" dirty="0" smtClean="0"/>
              <a:t>NTM</a:t>
            </a:r>
            <a:r>
              <a:rPr lang="zh-CN" altLang="en-US" dirty="0" smtClean="0"/>
              <a:t> 领域的突破</a:t>
            </a:r>
            <a:endParaRPr lang="en-US" altLang="zh-CN" dirty="0" smtClean="0"/>
          </a:p>
          <a:p>
            <a:r>
              <a:rPr lang="zh-CN" altLang="en-US" dirty="0" smtClean="0"/>
              <a:t>我们会在框架此基础上</a:t>
            </a:r>
            <a:r>
              <a:rPr lang="zh-CN" altLang="en-US" baseline="0" dirty="0" smtClean="0"/>
              <a:t> 为解决我们的问题作出的一些模型设计及改进</a:t>
            </a:r>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fld id="{6BD02A49-25D0-4043-92D6-74DD995EDA31}" type="slidenum">
              <a:rPr lang="zh-CN" altLang="en-US" smtClean="0"/>
              <a:t>9</a:t>
            </a:fld>
            <a:endParaRPr lang="zh-CN" altLang="en-US"/>
          </a:p>
        </p:txBody>
      </p:sp>
    </p:spTree>
    <p:extLst>
      <p:ext uri="{BB962C8B-B14F-4D97-AF65-F5344CB8AC3E}">
        <p14:creationId xmlns:p14="http://schemas.microsoft.com/office/powerpoint/2010/main" val="33441163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atin typeface="新宋体" panose="02010609030101010101" pitchFamily="49" charset="-122"/>
                <a:ea typeface="新宋体" panose="02010609030101010101" pitchFamily="49" charset="-122"/>
              </a:defRPr>
            </a:lvl1pPr>
          </a:lstStyle>
          <a:p>
            <a:r>
              <a:rPr lang="zh-CN" altLang="en-US" dirty="0" smtClean="0"/>
              <a:t>单击此处编辑母版标题样式</a:t>
            </a:r>
            <a:endParaRPr lang="zh-CN" altLang="en-US" dirty="0"/>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atin typeface="新宋体" panose="02010609030101010101" pitchFamily="49" charset="-122"/>
                <a:ea typeface="新宋体" panose="02010609030101010101" pitchFamily="49"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单击以编辑母版副标题样式</a:t>
            </a:r>
            <a:endParaRPr lang="zh-CN" altLang="en-US" dirty="0"/>
          </a:p>
        </p:txBody>
      </p:sp>
      <p:sp>
        <p:nvSpPr>
          <p:cNvPr id="4" name="日期占位符 3"/>
          <p:cNvSpPr>
            <a:spLocks noGrp="1"/>
          </p:cNvSpPr>
          <p:nvPr>
            <p:ph type="dt" sz="half" idx="10"/>
          </p:nvPr>
        </p:nvSpPr>
        <p:spPr/>
        <p:txBody>
          <a:bodyPr/>
          <a:lstStyle>
            <a:lvl1pPr>
              <a:defRPr>
                <a:latin typeface="新宋体" panose="02010609030101010101" pitchFamily="49" charset="-122"/>
                <a:ea typeface="新宋体" panose="02010609030101010101" pitchFamily="49" charset="-122"/>
              </a:defRPr>
            </a:lvl1pPr>
          </a:lstStyle>
          <a:p>
            <a:fld id="{CFFF8A66-1D8A-4387-B4AF-AAD3345E57CB}" type="datetime1">
              <a:rPr lang="zh-CN" altLang="en-US" smtClean="0"/>
              <a:t>19/10/13</a:t>
            </a:fld>
            <a:endParaRPr lang="zh-CN" altLang="en-US"/>
          </a:p>
        </p:txBody>
      </p:sp>
      <p:sp>
        <p:nvSpPr>
          <p:cNvPr id="5" name="页脚占位符 4"/>
          <p:cNvSpPr>
            <a:spLocks noGrp="1"/>
          </p:cNvSpPr>
          <p:nvPr>
            <p:ph type="ftr" sz="quarter" idx="11"/>
          </p:nvPr>
        </p:nvSpPr>
        <p:spPr/>
        <p:txBody>
          <a:bodyPr/>
          <a:lstStyle>
            <a:lvl1pPr>
              <a:defRPr>
                <a:latin typeface="新宋体" panose="02010609030101010101" pitchFamily="49" charset="-122"/>
                <a:ea typeface="新宋体" panose="02010609030101010101" pitchFamily="49" charset="-122"/>
              </a:defRPr>
            </a:lvl1pPr>
          </a:lstStyle>
          <a:p>
            <a:endParaRPr lang="zh-CN" altLang="en-US"/>
          </a:p>
        </p:txBody>
      </p:sp>
      <p:sp>
        <p:nvSpPr>
          <p:cNvPr id="6" name="灯片编号占位符 5"/>
          <p:cNvSpPr>
            <a:spLocks noGrp="1"/>
          </p:cNvSpPr>
          <p:nvPr>
            <p:ph type="sldNum" sz="quarter" idx="12"/>
          </p:nvPr>
        </p:nvSpPr>
        <p:spPr/>
        <p:txBody>
          <a:bodyPr/>
          <a:lstStyle>
            <a:lvl1pPr>
              <a:defRPr>
                <a:latin typeface="新宋体" panose="02010609030101010101" pitchFamily="49" charset="-122"/>
                <a:ea typeface="新宋体" panose="02010609030101010101" pitchFamily="49" charset="-122"/>
              </a:defRPr>
            </a:lvl1pPr>
          </a:lstStyle>
          <a:p>
            <a:fld id="{C91F423C-F180-4845-B359-EE34BC02D0F6}" type="slidenum">
              <a:rPr lang="zh-CN" altLang="en-US" smtClean="0"/>
              <a:pPr/>
              <a:t>‹#›</a:t>
            </a:fld>
            <a:endParaRPr lang="zh-CN" altLang="en-US"/>
          </a:p>
        </p:txBody>
      </p:sp>
    </p:spTree>
    <p:extLst>
      <p:ext uri="{BB962C8B-B14F-4D97-AF65-F5344CB8AC3E}">
        <p14:creationId xmlns:p14="http://schemas.microsoft.com/office/powerpoint/2010/main" val="16581424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atin typeface="新宋体" panose="02010609030101010101" pitchFamily="49" charset="-122"/>
                <a:ea typeface="新宋体" panose="02010609030101010101" pitchFamily="49" charset="-122"/>
              </a:defRPr>
            </a:lvl1p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lvl1pPr>
              <a:defRPr>
                <a:latin typeface="新宋体" panose="02010609030101010101" pitchFamily="49" charset="-122"/>
                <a:ea typeface="新宋体" panose="02010609030101010101" pitchFamily="49" charset="-122"/>
              </a:defRPr>
            </a:lvl1pPr>
            <a:lvl2pPr>
              <a:defRPr>
                <a:latin typeface="新宋体" panose="02010609030101010101" pitchFamily="49" charset="-122"/>
                <a:ea typeface="新宋体" panose="02010609030101010101" pitchFamily="49" charset="-122"/>
              </a:defRPr>
            </a:lvl2pPr>
            <a:lvl3pPr>
              <a:defRPr>
                <a:latin typeface="新宋体" panose="02010609030101010101" pitchFamily="49" charset="-122"/>
                <a:ea typeface="新宋体" panose="02010609030101010101" pitchFamily="49" charset="-122"/>
              </a:defRPr>
            </a:lvl3pPr>
            <a:lvl4pPr>
              <a:defRPr>
                <a:latin typeface="新宋体" panose="02010609030101010101" pitchFamily="49" charset="-122"/>
                <a:ea typeface="新宋体" panose="02010609030101010101" pitchFamily="49" charset="-122"/>
              </a:defRPr>
            </a:lvl4pPr>
            <a:lvl5pPr>
              <a:defRPr>
                <a:latin typeface="新宋体" panose="02010609030101010101" pitchFamily="49" charset="-122"/>
                <a:ea typeface="新宋体" panose="02010609030101010101" pitchFamily="49" charset="-122"/>
              </a:defRPr>
            </a:lvl5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atin typeface="新宋体" panose="02010609030101010101" pitchFamily="49" charset="-122"/>
                <a:ea typeface="新宋体" panose="02010609030101010101" pitchFamily="49" charset="-122"/>
              </a:defRPr>
            </a:lvl1pPr>
          </a:lstStyle>
          <a:p>
            <a:fld id="{90851BEC-A8C8-4258-98E7-17779AF5A25E}" type="datetime1">
              <a:rPr lang="zh-CN" altLang="en-US" smtClean="0"/>
              <a:t>19/10/13</a:t>
            </a:fld>
            <a:endParaRPr lang="zh-CN" altLang="en-US"/>
          </a:p>
        </p:txBody>
      </p:sp>
      <p:sp>
        <p:nvSpPr>
          <p:cNvPr id="5" name="页脚占位符 4"/>
          <p:cNvSpPr>
            <a:spLocks noGrp="1"/>
          </p:cNvSpPr>
          <p:nvPr>
            <p:ph type="ftr" sz="quarter" idx="11"/>
          </p:nvPr>
        </p:nvSpPr>
        <p:spPr/>
        <p:txBody>
          <a:bodyPr/>
          <a:lstStyle>
            <a:lvl1pPr>
              <a:defRPr>
                <a:latin typeface="新宋体" panose="02010609030101010101" pitchFamily="49" charset="-122"/>
                <a:ea typeface="新宋体" panose="02010609030101010101" pitchFamily="49" charset="-122"/>
              </a:defRPr>
            </a:lvl1pPr>
          </a:lstStyle>
          <a:p>
            <a:endParaRPr lang="zh-CN" altLang="en-US"/>
          </a:p>
        </p:txBody>
      </p:sp>
      <p:sp>
        <p:nvSpPr>
          <p:cNvPr id="6" name="灯片编号占位符 5"/>
          <p:cNvSpPr>
            <a:spLocks noGrp="1"/>
          </p:cNvSpPr>
          <p:nvPr>
            <p:ph type="sldNum" sz="quarter" idx="12"/>
          </p:nvPr>
        </p:nvSpPr>
        <p:spPr/>
        <p:txBody>
          <a:bodyPr/>
          <a:lstStyle>
            <a:lvl1pPr>
              <a:defRPr>
                <a:latin typeface="新宋体" panose="02010609030101010101" pitchFamily="49" charset="-122"/>
                <a:ea typeface="新宋体" panose="02010609030101010101" pitchFamily="49" charset="-122"/>
              </a:defRPr>
            </a:lvl1pPr>
          </a:lstStyle>
          <a:p>
            <a:fld id="{C91F423C-F180-4845-B359-EE34BC02D0F6}" type="slidenum">
              <a:rPr lang="zh-CN" altLang="en-US" smtClean="0"/>
              <a:pPr/>
              <a:t>‹#›</a:t>
            </a:fld>
            <a:endParaRPr lang="zh-CN" altLang="en-US"/>
          </a:p>
        </p:txBody>
      </p:sp>
    </p:spTree>
    <p:extLst>
      <p:ext uri="{BB962C8B-B14F-4D97-AF65-F5344CB8AC3E}">
        <p14:creationId xmlns:p14="http://schemas.microsoft.com/office/powerpoint/2010/main" val="35903749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lvl1pPr>
              <a:defRPr>
                <a:latin typeface="新宋体" panose="02010609030101010101" pitchFamily="49" charset="-122"/>
                <a:ea typeface="新宋体" panose="02010609030101010101" pitchFamily="49" charset="-122"/>
              </a:defRPr>
            </a:lvl1p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lvl1pPr>
              <a:defRPr>
                <a:latin typeface="新宋体" panose="02010609030101010101" pitchFamily="49" charset="-122"/>
                <a:ea typeface="新宋体" panose="02010609030101010101" pitchFamily="49" charset="-122"/>
              </a:defRPr>
            </a:lvl1pPr>
            <a:lvl2pPr>
              <a:defRPr>
                <a:latin typeface="新宋体" panose="02010609030101010101" pitchFamily="49" charset="-122"/>
                <a:ea typeface="新宋体" panose="02010609030101010101" pitchFamily="49" charset="-122"/>
              </a:defRPr>
            </a:lvl2pPr>
            <a:lvl3pPr>
              <a:defRPr>
                <a:latin typeface="新宋体" panose="02010609030101010101" pitchFamily="49" charset="-122"/>
                <a:ea typeface="新宋体" panose="02010609030101010101" pitchFamily="49" charset="-122"/>
              </a:defRPr>
            </a:lvl3pPr>
            <a:lvl4pPr>
              <a:defRPr>
                <a:latin typeface="新宋体" panose="02010609030101010101" pitchFamily="49" charset="-122"/>
                <a:ea typeface="新宋体" panose="02010609030101010101" pitchFamily="49" charset="-122"/>
              </a:defRPr>
            </a:lvl4pPr>
            <a:lvl5pPr>
              <a:defRPr>
                <a:latin typeface="新宋体" panose="02010609030101010101" pitchFamily="49" charset="-122"/>
                <a:ea typeface="新宋体" panose="02010609030101010101" pitchFamily="49" charset="-122"/>
              </a:defRPr>
            </a:lvl5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atin typeface="新宋体" panose="02010609030101010101" pitchFamily="49" charset="-122"/>
                <a:ea typeface="新宋体" panose="02010609030101010101" pitchFamily="49" charset="-122"/>
              </a:defRPr>
            </a:lvl1pPr>
          </a:lstStyle>
          <a:p>
            <a:fld id="{D0325EDB-CCFD-450B-B298-FEDEE10FAB97}" type="datetime1">
              <a:rPr lang="zh-CN" altLang="en-US" smtClean="0"/>
              <a:t>19/10/13</a:t>
            </a:fld>
            <a:endParaRPr lang="zh-CN" altLang="en-US"/>
          </a:p>
        </p:txBody>
      </p:sp>
      <p:sp>
        <p:nvSpPr>
          <p:cNvPr id="5" name="页脚占位符 4"/>
          <p:cNvSpPr>
            <a:spLocks noGrp="1"/>
          </p:cNvSpPr>
          <p:nvPr>
            <p:ph type="ftr" sz="quarter" idx="11"/>
          </p:nvPr>
        </p:nvSpPr>
        <p:spPr/>
        <p:txBody>
          <a:bodyPr/>
          <a:lstStyle>
            <a:lvl1pPr>
              <a:defRPr>
                <a:latin typeface="新宋体" panose="02010609030101010101" pitchFamily="49" charset="-122"/>
                <a:ea typeface="新宋体" panose="02010609030101010101" pitchFamily="49" charset="-122"/>
              </a:defRPr>
            </a:lvl1pPr>
          </a:lstStyle>
          <a:p>
            <a:endParaRPr lang="zh-CN" altLang="en-US"/>
          </a:p>
        </p:txBody>
      </p:sp>
      <p:sp>
        <p:nvSpPr>
          <p:cNvPr id="6" name="灯片编号占位符 5"/>
          <p:cNvSpPr>
            <a:spLocks noGrp="1"/>
          </p:cNvSpPr>
          <p:nvPr>
            <p:ph type="sldNum" sz="quarter" idx="12"/>
          </p:nvPr>
        </p:nvSpPr>
        <p:spPr/>
        <p:txBody>
          <a:bodyPr/>
          <a:lstStyle>
            <a:lvl1pPr>
              <a:defRPr>
                <a:latin typeface="新宋体" panose="02010609030101010101" pitchFamily="49" charset="-122"/>
                <a:ea typeface="新宋体" panose="02010609030101010101" pitchFamily="49" charset="-122"/>
              </a:defRPr>
            </a:lvl1pPr>
          </a:lstStyle>
          <a:p>
            <a:fld id="{C91F423C-F180-4845-B359-EE34BC02D0F6}" type="slidenum">
              <a:rPr lang="zh-CN" altLang="en-US" smtClean="0"/>
              <a:pPr/>
              <a:t>‹#›</a:t>
            </a:fld>
            <a:endParaRPr lang="zh-CN" altLang="en-US"/>
          </a:p>
        </p:txBody>
      </p:sp>
    </p:spTree>
    <p:extLst>
      <p:ext uri="{BB962C8B-B14F-4D97-AF65-F5344CB8AC3E}">
        <p14:creationId xmlns:p14="http://schemas.microsoft.com/office/powerpoint/2010/main" val="28687906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6"/>
            <a:ext cx="10515600" cy="1043656"/>
          </a:xfrm>
        </p:spPr>
        <p:txBody>
          <a:bodyPr>
            <a:normAutofit/>
          </a:bodyPr>
          <a:lstStyle>
            <a:lvl1pPr>
              <a:defRPr sz="3600">
                <a:latin typeface="新宋体" panose="02010609030101010101" pitchFamily="49" charset="-122"/>
                <a:ea typeface="新宋体" panose="02010609030101010101" pitchFamily="49"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838200" y="1528012"/>
            <a:ext cx="10515600" cy="4648952"/>
          </a:xfrm>
        </p:spPr>
        <p:txBody>
          <a:bodyPr/>
          <a:lstStyle>
            <a:lvl1pPr>
              <a:defRPr>
                <a:latin typeface="新宋体" panose="02010609030101010101" pitchFamily="49" charset="-122"/>
                <a:ea typeface="新宋体" panose="02010609030101010101" pitchFamily="49" charset="-122"/>
              </a:defRPr>
            </a:lvl1pPr>
            <a:lvl2pPr>
              <a:defRPr>
                <a:latin typeface="新宋体" panose="02010609030101010101" pitchFamily="49" charset="-122"/>
                <a:ea typeface="新宋体" panose="02010609030101010101" pitchFamily="49" charset="-122"/>
              </a:defRPr>
            </a:lvl2pPr>
            <a:lvl3pPr>
              <a:defRPr>
                <a:latin typeface="新宋体" panose="02010609030101010101" pitchFamily="49" charset="-122"/>
                <a:ea typeface="新宋体" panose="02010609030101010101" pitchFamily="49" charset="-122"/>
              </a:defRPr>
            </a:lvl3pPr>
            <a:lvl4pPr>
              <a:defRPr>
                <a:latin typeface="新宋体" panose="02010609030101010101" pitchFamily="49" charset="-122"/>
                <a:ea typeface="新宋体" panose="02010609030101010101" pitchFamily="49" charset="-122"/>
              </a:defRPr>
            </a:lvl4pPr>
            <a:lvl5pPr>
              <a:defRPr>
                <a:latin typeface="新宋体" panose="02010609030101010101" pitchFamily="49" charset="-122"/>
                <a:ea typeface="新宋体" panose="02010609030101010101" pitchFamily="49" charset="-122"/>
              </a:defRPr>
            </a:lvl5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C9447FF6-C6E9-4686-AD00-474389C4D2D8}" type="datetime1">
              <a:rPr lang="zh-CN" altLang="en-US" smtClean="0"/>
              <a:t>19/10/13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91F423C-F180-4845-B359-EE34BC02D0F6}" type="slidenum">
              <a:rPr lang="zh-CN" altLang="en-US" smtClean="0"/>
              <a:t>‹#›</a:t>
            </a:fld>
            <a:endParaRPr lang="zh-CN" altLang="en-US"/>
          </a:p>
        </p:txBody>
      </p:sp>
    </p:spTree>
    <p:extLst>
      <p:ext uri="{BB962C8B-B14F-4D97-AF65-F5344CB8AC3E}">
        <p14:creationId xmlns:p14="http://schemas.microsoft.com/office/powerpoint/2010/main" val="23047357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atin typeface="新宋体" panose="02010609030101010101" pitchFamily="49" charset="-122"/>
                <a:ea typeface="新宋体" panose="02010609030101010101" pitchFamily="49" charset="-122"/>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latin typeface="新宋体" panose="02010609030101010101" pitchFamily="49" charset="-122"/>
                <a:ea typeface="新宋体" panose="02010609030101010101" pitchFamily="49" charset="-122"/>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编辑母版文本样式</a:t>
            </a:r>
          </a:p>
        </p:txBody>
      </p:sp>
      <p:sp>
        <p:nvSpPr>
          <p:cNvPr id="4" name="日期占位符 3"/>
          <p:cNvSpPr>
            <a:spLocks noGrp="1"/>
          </p:cNvSpPr>
          <p:nvPr>
            <p:ph type="dt" sz="half" idx="10"/>
          </p:nvPr>
        </p:nvSpPr>
        <p:spPr/>
        <p:txBody>
          <a:bodyPr/>
          <a:lstStyle>
            <a:lvl1pPr>
              <a:defRPr>
                <a:latin typeface="新宋体" panose="02010609030101010101" pitchFamily="49" charset="-122"/>
                <a:ea typeface="新宋体" panose="02010609030101010101" pitchFamily="49" charset="-122"/>
              </a:defRPr>
            </a:lvl1pPr>
          </a:lstStyle>
          <a:p>
            <a:fld id="{579CA049-44B3-4D51-96B9-13379EBEAF6D}" type="datetime1">
              <a:rPr lang="zh-CN" altLang="en-US" smtClean="0"/>
              <a:t>19/10/13</a:t>
            </a:fld>
            <a:endParaRPr lang="zh-CN" altLang="en-US"/>
          </a:p>
        </p:txBody>
      </p:sp>
      <p:sp>
        <p:nvSpPr>
          <p:cNvPr id="5" name="页脚占位符 4"/>
          <p:cNvSpPr>
            <a:spLocks noGrp="1"/>
          </p:cNvSpPr>
          <p:nvPr>
            <p:ph type="ftr" sz="quarter" idx="11"/>
          </p:nvPr>
        </p:nvSpPr>
        <p:spPr/>
        <p:txBody>
          <a:bodyPr/>
          <a:lstStyle>
            <a:lvl1pPr>
              <a:defRPr>
                <a:latin typeface="新宋体" panose="02010609030101010101" pitchFamily="49" charset="-122"/>
                <a:ea typeface="新宋体" panose="02010609030101010101" pitchFamily="49" charset="-122"/>
              </a:defRPr>
            </a:lvl1pPr>
          </a:lstStyle>
          <a:p>
            <a:endParaRPr lang="zh-CN" altLang="en-US"/>
          </a:p>
        </p:txBody>
      </p:sp>
      <p:sp>
        <p:nvSpPr>
          <p:cNvPr id="6" name="灯片编号占位符 5"/>
          <p:cNvSpPr>
            <a:spLocks noGrp="1"/>
          </p:cNvSpPr>
          <p:nvPr>
            <p:ph type="sldNum" sz="quarter" idx="12"/>
          </p:nvPr>
        </p:nvSpPr>
        <p:spPr/>
        <p:txBody>
          <a:bodyPr/>
          <a:lstStyle>
            <a:lvl1pPr>
              <a:defRPr>
                <a:latin typeface="新宋体" panose="02010609030101010101" pitchFamily="49" charset="-122"/>
                <a:ea typeface="新宋体" panose="02010609030101010101" pitchFamily="49" charset="-122"/>
              </a:defRPr>
            </a:lvl1pPr>
          </a:lstStyle>
          <a:p>
            <a:fld id="{C91F423C-F180-4845-B359-EE34BC02D0F6}" type="slidenum">
              <a:rPr lang="zh-CN" altLang="en-US" smtClean="0"/>
              <a:pPr/>
              <a:t>‹#›</a:t>
            </a:fld>
            <a:endParaRPr lang="zh-CN" altLang="en-US"/>
          </a:p>
        </p:txBody>
      </p:sp>
    </p:spTree>
    <p:extLst>
      <p:ext uri="{BB962C8B-B14F-4D97-AF65-F5344CB8AC3E}">
        <p14:creationId xmlns:p14="http://schemas.microsoft.com/office/powerpoint/2010/main" val="5643227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atin typeface="新宋体" panose="02010609030101010101" pitchFamily="49" charset="-122"/>
                <a:ea typeface="新宋体" panose="02010609030101010101" pitchFamily="49" charset="-122"/>
              </a:defRPr>
            </a:lvl1pPr>
          </a:lstStyle>
          <a:p>
            <a:r>
              <a:rPr lang="zh-CN" altLang="en-US" dirty="0" smtClean="0"/>
              <a:t>单击此处编辑母版标题样式</a:t>
            </a:r>
            <a:endParaRPr lang="zh-CN" altLang="en-US" dirty="0"/>
          </a:p>
        </p:txBody>
      </p:sp>
      <p:sp>
        <p:nvSpPr>
          <p:cNvPr id="3" name="内容占位符 2"/>
          <p:cNvSpPr>
            <a:spLocks noGrp="1"/>
          </p:cNvSpPr>
          <p:nvPr>
            <p:ph sz="half" idx="1"/>
          </p:nvPr>
        </p:nvSpPr>
        <p:spPr>
          <a:xfrm>
            <a:off x="838200" y="1825625"/>
            <a:ext cx="5181600" cy="4351338"/>
          </a:xfrm>
        </p:spPr>
        <p:txBody>
          <a:bodyPr/>
          <a:lstStyle>
            <a:lvl1pPr>
              <a:defRPr>
                <a:latin typeface="新宋体" panose="02010609030101010101" pitchFamily="49" charset="-122"/>
                <a:ea typeface="新宋体" panose="02010609030101010101" pitchFamily="49" charset="-122"/>
              </a:defRPr>
            </a:lvl1pPr>
            <a:lvl2pPr>
              <a:defRPr>
                <a:latin typeface="新宋体" panose="02010609030101010101" pitchFamily="49" charset="-122"/>
                <a:ea typeface="新宋体" panose="02010609030101010101" pitchFamily="49" charset="-122"/>
              </a:defRPr>
            </a:lvl2pPr>
            <a:lvl3pPr>
              <a:defRPr>
                <a:latin typeface="新宋体" panose="02010609030101010101" pitchFamily="49" charset="-122"/>
                <a:ea typeface="新宋体" panose="02010609030101010101" pitchFamily="49" charset="-122"/>
              </a:defRPr>
            </a:lvl3pPr>
            <a:lvl4pPr>
              <a:defRPr>
                <a:latin typeface="新宋体" panose="02010609030101010101" pitchFamily="49" charset="-122"/>
                <a:ea typeface="新宋体" panose="02010609030101010101" pitchFamily="49" charset="-122"/>
              </a:defRPr>
            </a:lvl4pPr>
            <a:lvl5pPr>
              <a:defRPr>
                <a:latin typeface="新宋体" panose="02010609030101010101" pitchFamily="49" charset="-122"/>
                <a:ea typeface="新宋体" panose="02010609030101010101" pitchFamily="49" charset="-122"/>
              </a:defRPr>
            </a:lvl5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lvl1pPr>
              <a:defRPr>
                <a:latin typeface="新宋体" panose="02010609030101010101" pitchFamily="49" charset="-122"/>
                <a:ea typeface="新宋体" panose="02010609030101010101" pitchFamily="49" charset="-122"/>
              </a:defRPr>
            </a:lvl1pPr>
            <a:lvl2pPr>
              <a:defRPr>
                <a:latin typeface="新宋体" panose="02010609030101010101" pitchFamily="49" charset="-122"/>
                <a:ea typeface="新宋体" panose="02010609030101010101" pitchFamily="49" charset="-122"/>
              </a:defRPr>
            </a:lvl2pPr>
            <a:lvl3pPr>
              <a:defRPr>
                <a:latin typeface="新宋体" panose="02010609030101010101" pitchFamily="49" charset="-122"/>
                <a:ea typeface="新宋体" panose="02010609030101010101" pitchFamily="49" charset="-122"/>
              </a:defRPr>
            </a:lvl3pPr>
            <a:lvl4pPr>
              <a:defRPr>
                <a:latin typeface="新宋体" panose="02010609030101010101" pitchFamily="49" charset="-122"/>
                <a:ea typeface="新宋体" panose="02010609030101010101" pitchFamily="49" charset="-122"/>
              </a:defRPr>
            </a:lvl4pPr>
            <a:lvl5pPr>
              <a:defRPr>
                <a:latin typeface="新宋体" panose="02010609030101010101" pitchFamily="49" charset="-122"/>
                <a:ea typeface="新宋体" panose="02010609030101010101" pitchFamily="49" charset="-122"/>
              </a:defRPr>
            </a:lvl5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lvl1pPr>
              <a:defRPr>
                <a:latin typeface="新宋体" panose="02010609030101010101" pitchFamily="49" charset="-122"/>
                <a:ea typeface="新宋体" panose="02010609030101010101" pitchFamily="49" charset="-122"/>
              </a:defRPr>
            </a:lvl1pPr>
          </a:lstStyle>
          <a:p>
            <a:fld id="{0970B019-FEE7-465C-9ABA-60C03744BF12}" type="datetime1">
              <a:rPr lang="zh-CN" altLang="en-US" smtClean="0"/>
              <a:t>19/10/13</a:t>
            </a:fld>
            <a:endParaRPr lang="zh-CN" altLang="en-US"/>
          </a:p>
        </p:txBody>
      </p:sp>
      <p:sp>
        <p:nvSpPr>
          <p:cNvPr id="6" name="页脚占位符 5"/>
          <p:cNvSpPr>
            <a:spLocks noGrp="1"/>
          </p:cNvSpPr>
          <p:nvPr>
            <p:ph type="ftr" sz="quarter" idx="11"/>
          </p:nvPr>
        </p:nvSpPr>
        <p:spPr/>
        <p:txBody>
          <a:bodyPr/>
          <a:lstStyle>
            <a:lvl1pPr>
              <a:defRPr>
                <a:latin typeface="新宋体" panose="02010609030101010101" pitchFamily="49" charset="-122"/>
                <a:ea typeface="新宋体" panose="02010609030101010101" pitchFamily="49" charset="-122"/>
              </a:defRPr>
            </a:lvl1pPr>
          </a:lstStyle>
          <a:p>
            <a:endParaRPr lang="zh-CN" altLang="en-US"/>
          </a:p>
        </p:txBody>
      </p:sp>
      <p:sp>
        <p:nvSpPr>
          <p:cNvPr id="7" name="灯片编号占位符 6"/>
          <p:cNvSpPr>
            <a:spLocks noGrp="1"/>
          </p:cNvSpPr>
          <p:nvPr>
            <p:ph type="sldNum" sz="quarter" idx="12"/>
          </p:nvPr>
        </p:nvSpPr>
        <p:spPr/>
        <p:txBody>
          <a:bodyPr/>
          <a:lstStyle>
            <a:lvl1pPr>
              <a:defRPr>
                <a:latin typeface="新宋体" panose="02010609030101010101" pitchFamily="49" charset="-122"/>
                <a:ea typeface="新宋体" panose="02010609030101010101" pitchFamily="49" charset="-122"/>
              </a:defRPr>
            </a:lvl1pPr>
          </a:lstStyle>
          <a:p>
            <a:fld id="{C91F423C-F180-4845-B359-EE34BC02D0F6}" type="slidenum">
              <a:rPr lang="zh-CN" altLang="en-US" smtClean="0"/>
              <a:pPr/>
              <a:t>‹#›</a:t>
            </a:fld>
            <a:endParaRPr lang="zh-CN" altLang="en-US"/>
          </a:p>
        </p:txBody>
      </p:sp>
    </p:spTree>
    <p:extLst>
      <p:ext uri="{BB962C8B-B14F-4D97-AF65-F5344CB8AC3E}">
        <p14:creationId xmlns:p14="http://schemas.microsoft.com/office/powerpoint/2010/main" val="21558999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lvl1pPr>
              <a:defRPr>
                <a:latin typeface="新宋体" panose="02010609030101010101" pitchFamily="49" charset="-122"/>
                <a:ea typeface="新宋体" panose="02010609030101010101" pitchFamily="49" charset="-122"/>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atin typeface="新宋体" panose="02010609030101010101" pitchFamily="49" charset="-122"/>
                <a:ea typeface="新宋体" panose="02010609030101010101" pitchFamily="49"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4" name="内容占位符 3"/>
          <p:cNvSpPr>
            <a:spLocks noGrp="1"/>
          </p:cNvSpPr>
          <p:nvPr>
            <p:ph sz="half" idx="2"/>
          </p:nvPr>
        </p:nvSpPr>
        <p:spPr>
          <a:xfrm>
            <a:off x="839788" y="2505075"/>
            <a:ext cx="5157787" cy="3684588"/>
          </a:xfrm>
        </p:spPr>
        <p:txBody>
          <a:bodyPr/>
          <a:lstStyle>
            <a:lvl1pPr>
              <a:defRPr>
                <a:latin typeface="新宋体" panose="02010609030101010101" pitchFamily="49" charset="-122"/>
                <a:ea typeface="新宋体" panose="02010609030101010101" pitchFamily="49" charset="-122"/>
              </a:defRPr>
            </a:lvl1pPr>
            <a:lvl2pPr>
              <a:defRPr>
                <a:latin typeface="新宋体" panose="02010609030101010101" pitchFamily="49" charset="-122"/>
                <a:ea typeface="新宋体" panose="02010609030101010101" pitchFamily="49" charset="-122"/>
              </a:defRPr>
            </a:lvl2pPr>
            <a:lvl3pPr>
              <a:defRPr>
                <a:latin typeface="新宋体" panose="02010609030101010101" pitchFamily="49" charset="-122"/>
                <a:ea typeface="新宋体" panose="02010609030101010101" pitchFamily="49" charset="-122"/>
              </a:defRPr>
            </a:lvl3pPr>
            <a:lvl4pPr>
              <a:defRPr>
                <a:latin typeface="新宋体" panose="02010609030101010101" pitchFamily="49" charset="-122"/>
                <a:ea typeface="新宋体" panose="02010609030101010101" pitchFamily="49" charset="-122"/>
              </a:defRPr>
            </a:lvl4pPr>
            <a:lvl5pPr>
              <a:defRPr>
                <a:latin typeface="新宋体" panose="02010609030101010101" pitchFamily="49" charset="-122"/>
                <a:ea typeface="新宋体" panose="02010609030101010101" pitchFamily="49" charset="-122"/>
              </a:defRPr>
            </a:lvl5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atin typeface="新宋体" panose="02010609030101010101" pitchFamily="49" charset="-122"/>
                <a:ea typeface="新宋体" panose="02010609030101010101" pitchFamily="49"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6" name="内容占位符 5"/>
          <p:cNvSpPr>
            <a:spLocks noGrp="1"/>
          </p:cNvSpPr>
          <p:nvPr>
            <p:ph sz="quarter" idx="4"/>
          </p:nvPr>
        </p:nvSpPr>
        <p:spPr>
          <a:xfrm>
            <a:off x="6172200" y="2505075"/>
            <a:ext cx="5183188" cy="3684588"/>
          </a:xfrm>
        </p:spPr>
        <p:txBody>
          <a:bodyPr/>
          <a:lstStyle>
            <a:lvl1pPr>
              <a:defRPr>
                <a:latin typeface="新宋体" panose="02010609030101010101" pitchFamily="49" charset="-122"/>
                <a:ea typeface="新宋体" panose="02010609030101010101" pitchFamily="49" charset="-122"/>
              </a:defRPr>
            </a:lvl1pPr>
            <a:lvl2pPr>
              <a:defRPr>
                <a:latin typeface="新宋体" panose="02010609030101010101" pitchFamily="49" charset="-122"/>
                <a:ea typeface="新宋体" panose="02010609030101010101" pitchFamily="49" charset="-122"/>
              </a:defRPr>
            </a:lvl2pPr>
            <a:lvl3pPr>
              <a:defRPr>
                <a:latin typeface="新宋体" panose="02010609030101010101" pitchFamily="49" charset="-122"/>
                <a:ea typeface="新宋体" panose="02010609030101010101" pitchFamily="49" charset="-122"/>
              </a:defRPr>
            </a:lvl3pPr>
            <a:lvl4pPr>
              <a:defRPr>
                <a:latin typeface="新宋体" panose="02010609030101010101" pitchFamily="49" charset="-122"/>
                <a:ea typeface="新宋体" panose="02010609030101010101" pitchFamily="49" charset="-122"/>
              </a:defRPr>
            </a:lvl4pPr>
            <a:lvl5pPr>
              <a:defRPr>
                <a:latin typeface="新宋体" panose="02010609030101010101" pitchFamily="49" charset="-122"/>
                <a:ea typeface="新宋体" panose="02010609030101010101" pitchFamily="49" charset="-122"/>
              </a:defRPr>
            </a:lvl5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lvl1pPr>
              <a:defRPr>
                <a:latin typeface="新宋体" panose="02010609030101010101" pitchFamily="49" charset="-122"/>
                <a:ea typeface="新宋体" panose="02010609030101010101" pitchFamily="49" charset="-122"/>
              </a:defRPr>
            </a:lvl1pPr>
          </a:lstStyle>
          <a:p>
            <a:fld id="{E8898B2E-08B9-486A-A05A-8EC355C841B2}" type="datetime1">
              <a:rPr lang="zh-CN" altLang="en-US" smtClean="0"/>
              <a:t>19/10/13</a:t>
            </a:fld>
            <a:endParaRPr lang="zh-CN" altLang="en-US"/>
          </a:p>
        </p:txBody>
      </p:sp>
      <p:sp>
        <p:nvSpPr>
          <p:cNvPr id="8" name="页脚占位符 7"/>
          <p:cNvSpPr>
            <a:spLocks noGrp="1"/>
          </p:cNvSpPr>
          <p:nvPr>
            <p:ph type="ftr" sz="quarter" idx="11"/>
          </p:nvPr>
        </p:nvSpPr>
        <p:spPr/>
        <p:txBody>
          <a:bodyPr/>
          <a:lstStyle>
            <a:lvl1pPr>
              <a:defRPr>
                <a:latin typeface="新宋体" panose="02010609030101010101" pitchFamily="49" charset="-122"/>
                <a:ea typeface="新宋体" panose="02010609030101010101" pitchFamily="49" charset="-122"/>
              </a:defRPr>
            </a:lvl1pPr>
          </a:lstStyle>
          <a:p>
            <a:endParaRPr lang="zh-CN" altLang="en-US"/>
          </a:p>
        </p:txBody>
      </p:sp>
      <p:sp>
        <p:nvSpPr>
          <p:cNvPr id="9" name="灯片编号占位符 8"/>
          <p:cNvSpPr>
            <a:spLocks noGrp="1"/>
          </p:cNvSpPr>
          <p:nvPr>
            <p:ph type="sldNum" sz="quarter" idx="12"/>
          </p:nvPr>
        </p:nvSpPr>
        <p:spPr/>
        <p:txBody>
          <a:bodyPr/>
          <a:lstStyle>
            <a:lvl1pPr>
              <a:defRPr>
                <a:latin typeface="新宋体" panose="02010609030101010101" pitchFamily="49" charset="-122"/>
                <a:ea typeface="新宋体" panose="02010609030101010101" pitchFamily="49" charset="-122"/>
              </a:defRPr>
            </a:lvl1pPr>
          </a:lstStyle>
          <a:p>
            <a:fld id="{C91F423C-F180-4845-B359-EE34BC02D0F6}" type="slidenum">
              <a:rPr lang="zh-CN" altLang="en-US" smtClean="0"/>
              <a:pPr/>
              <a:t>‹#›</a:t>
            </a:fld>
            <a:endParaRPr lang="zh-CN" altLang="en-US"/>
          </a:p>
        </p:txBody>
      </p:sp>
    </p:spTree>
    <p:extLst>
      <p:ext uri="{BB962C8B-B14F-4D97-AF65-F5344CB8AC3E}">
        <p14:creationId xmlns:p14="http://schemas.microsoft.com/office/powerpoint/2010/main" val="11831110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atin typeface="新宋体" panose="02010609030101010101" pitchFamily="49" charset="-122"/>
                <a:ea typeface="新宋体" panose="02010609030101010101" pitchFamily="49" charset="-122"/>
              </a:defRPr>
            </a:lvl1p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lvl1pPr>
              <a:defRPr>
                <a:latin typeface="新宋体" panose="02010609030101010101" pitchFamily="49" charset="-122"/>
                <a:ea typeface="新宋体" panose="02010609030101010101" pitchFamily="49" charset="-122"/>
              </a:defRPr>
            </a:lvl1pPr>
          </a:lstStyle>
          <a:p>
            <a:fld id="{36C2825A-889E-4F9B-8DA7-780CD27A3304}" type="datetime1">
              <a:rPr lang="zh-CN" altLang="en-US" smtClean="0"/>
              <a:t>19/10/13</a:t>
            </a:fld>
            <a:endParaRPr lang="zh-CN" altLang="en-US"/>
          </a:p>
        </p:txBody>
      </p:sp>
      <p:sp>
        <p:nvSpPr>
          <p:cNvPr id="4" name="页脚占位符 3"/>
          <p:cNvSpPr>
            <a:spLocks noGrp="1"/>
          </p:cNvSpPr>
          <p:nvPr>
            <p:ph type="ftr" sz="quarter" idx="11"/>
          </p:nvPr>
        </p:nvSpPr>
        <p:spPr/>
        <p:txBody>
          <a:bodyPr/>
          <a:lstStyle>
            <a:lvl1pPr>
              <a:defRPr>
                <a:latin typeface="新宋体" panose="02010609030101010101" pitchFamily="49" charset="-122"/>
                <a:ea typeface="新宋体" panose="02010609030101010101" pitchFamily="49" charset="-122"/>
              </a:defRPr>
            </a:lvl1pPr>
          </a:lstStyle>
          <a:p>
            <a:endParaRPr lang="zh-CN" altLang="en-US"/>
          </a:p>
        </p:txBody>
      </p:sp>
      <p:sp>
        <p:nvSpPr>
          <p:cNvPr id="5" name="灯片编号占位符 4"/>
          <p:cNvSpPr>
            <a:spLocks noGrp="1"/>
          </p:cNvSpPr>
          <p:nvPr>
            <p:ph type="sldNum" sz="quarter" idx="12"/>
          </p:nvPr>
        </p:nvSpPr>
        <p:spPr/>
        <p:txBody>
          <a:bodyPr/>
          <a:lstStyle>
            <a:lvl1pPr>
              <a:defRPr>
                <a:latin typeface="新宋体" panose="02010609030101010101" pitchFamily="49" charset="-122"/>
                <a:ea typeface="新宋体" panose="02010609030101010101" pitchFamily="49" charset="-122"/>
              </a:defRPr>
            </a:lvl1pPr>
          </a:lstStyle>
          <a:p>
            <a:fld id="{C91F423C-F180-4845-B359-EE34BC02D0F6}" type="slidenum">
              <a:rPr lang="zh-CN" altLang="en-US" smtClean="0"/>
              <a:pPr/>
              <a:t>‹#›</a:t>
            </a:fld>
            <a:endParaRPr lang="zh-CN" altLang="en-US"/>
          </a:p>
        </p:txBody>
      </p:sp>
    </p:spTree>
    <p:extLst>
      <p:ext uri="{BB962C8B-B14F-4D97-AF65-F5344CB8AC3E}">
        <p14:creationId xmlns:p14="http://schemas.microsoft.com/office/powerpoint/2010/main" val="32064491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0A03EA9-7D08-472F-A3B1-BA19CF2ADCE3}" type="datetime1">
              <a:rPr lang="zh-CN" altLang="en-US" smtClean="0"/>
              <a:t>19/10/13</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C91F423C-F180-4845-B359-EE34BC02D0F6}" type="slidenum">
              <a:rPr lang="zh-CN" altLang="en-US" smtClean="0"/>
              <a:t>‹#›</a:t>
            </a:fld>
            <a:endParaRPr lang="zh-CN" altLang="en-US"/>
          </a:p>
        </p:txBody>
      </p:sp>
    </p:spTree>
    <p:extLst>
      <p:ext uri="{BB962C8B-B14F-4D97-AF65-F5344CB8AC3E}">
        <p14:creationId xmlns:p14="http://schemas.microsoft.com/office/powerpoint/2010/main" val="39804643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atin typeface="新宋体" panose="02010609030101010101" pitchFamily="49" charset="-122"/>
                <a:ea typeface="新宋体" panose="02010609030101010101" pitchFamily="49"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atin typeface="新宋体" panose="02010609030101010101" pitchFamily="49" charset="-122"/>
                <a:ea typeface="新宋体" panose="02010609030101010101" pitchFamily="49" charset="-122"/>
              </a:defRPr>
            </a:lvl1pPr>
            <a:lvl2pPr>
              <a:defRPr sz="2800">
                <a:latin typeface="新宋体" panose="02010609030101010101" pitchFamily="49" charset="-122"/>
                <a:ea typeface="新宋体" panose="02010609030101010101" pitchFamily="49" charset="-122"/>
              </a:defRPr>
            </a:lvl2pPr>
            <a:lvl3pPr>
              <a:defRPr sz="2400">
                <a:latin typeface="新宋体" panose="02010609030101010101" pitchFamily="49" charset="-122"/>
                <a:ea typeface="新宋体" panose="02010609030101010101" pitchFamily="49" charset="-122"/>
              </a:defRPr>
            </a:lvl3pPr>
            <a:lvl4pPr>
              <a:defRPr sz="2000">
                <a:latin typeface="新宋体" panose="02010609030101010101" pitchFamily="49" charset="-122"/>
                <a:ea typeface="新宋体" panose="02010609030101010101" pitchFamily="49" charset="-122"/>
              </a:defRPr>
            </a:lvl4pPr>
            <a:lvl5pPr>
              <a:defRPr sz="2000">
                <a:latin typeface="新宋体" panose="02010609030101010101" pitchFamily="49" charset="-122"/>
                <a:ea typeface="新宋体" panose="02010609030101010101" pitchFamily="49" charset="-122"/>
              </a:defRPr>
            </a:lvl5pPr>
            <a:lvl6pPr>
              <a:defRPr sz="2000"/>
            </a:lvl6pPr>
            <a:lvl7pPr>
              <a:defRPr sz="2000"/>
            </a:lvl7pPr>
            <a:lvl8pPr>
              <a:defRPr sz="2000"/>
            </a:lvl8pPr>
            <a:lvl9pPr>
              <a:defRPr sz="20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atin typeface="新宋体" panose="02010609030101010101" pitchFamily="49" charset="-122"/>
                <a:ea typeface="新宋体" panose="02010609030101010101" pitchFamily="49" charset="-122"/>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日期占位符 4"/>
          <p:cNvSpPr>
            <a:spLocks noGrp="1"/>
          </p:cNvSpPr>
          <p:nvPr>
            <p:ph type="dt" sz="half" idx="10"/>
          </p:nvPr>
        </p:nvSpPr>
        <p:spPr/>
        <p:txBody>
          <a:bodyPr/>
          <a:lstStyle>
            <a:lvl1pPr>
              <a:defRPr>
                <a:latin typeface="新宋体" panose="02010609030101010101" pitchFamily="49" charset="-122"/>
                <a:ea typeface="新宋体" panose="02010609030101010101" pitchFamily="49" charset="-122"/>
              </a:defRPr>
            </a:lvl1pPr>
          </a:lstStyle>
          <a:p>
            <a:fld id="{87E0AB09-4E2D-4DCF-9B5C-3B296818C112}" type="datetime1">
              <a:rPr lang="zh-CN" altLang="en-US" smtClean="0"/>
              <a:t>19/10/13</a:t>
            </a:fld>
            <a:endParaRPr lang="zh-CN" altLang="en-US"/>
          </a:p>
        </p:txBody>
      </p:sp>
      <p:sp>
        <p:nvSpPr>
          <p:cNvPr id="6" name="页脚占位符 5"/>
          <p:cNvSpPr>
            <a:spLocks noGrp="1"/>
          </p:cNvSpPr>
          <p:nvPr>
            <p:ph type="ftr" sz="quarter" idx="11"/>
          </p:nvPr>
        </p:nvSpPr>
        <p:spPr/>
        <p:txBody>
          <a:bodyPr/>
          <a:lstStyle>
            <a:lvl1pPr>
              <a:defRPr>
                <a:latin typeface="新宋体" panose="02010609030101010101" pitchFamily="49" charset="-122"/>
                <a:ea typeface="新宋体" panose="02010609030101010101" pitchFamily="49" charset="-122"/>
              </a:defRPr>
            </a:lvl1pPr>
          </a:lstStyle>
          <a:p>
            <a:endParaRPr lang="zh-CN" altLang="en-US"/>
          </a:p>
        </p:txBody>
      </p:sp>
      <p:sp>
        <p:nvSpPr>
          <p:cNvPr id="7" name="灯片编号占位符 6"/>
          <p:cNvSpPr>
            <a:spLocks noGrp="1"/>
          </p:cNvSpPr>
          <p:nvPr>
            <p:ph type="sldNum" sz="quarter" idx="12"/>
          </p:nvPr>
        </p:nvSpPr>
        <p:spPr/>
        <p:txBody>
          <a:bodyPr/>
          <a:lstStyle>
            <a:lvl1pPr>
              <a:defRPr>
                <a:latin typeface="新宋体" panose="02010609030101010101" pitchFamily="49" charset="-122"/>
                <a:ea typeface="新宋体" panose="02010609030101010101" pitchFamily="49" charset="-122"/>
              </a:defRPr>
            </a:lvl1pPr>
          </a:lstStyle>
          <a:p>
            <a:fld id="{C91F423C-F180-4845-B359-EE34BC02D0F6}" type="slidenum">
              <a:rPr lang="zh-CN" altLang="en-US" smtClean="0"/>
              <a:pPr/>
              <a:t>‹#›</a:t>
            </a:fld>
            <a:endParaRPr lang="zh-CN" altLang="en-US"/>
          </a:p>
        </p:txBody>
      </p:sp>
    </p:spTree>
    <p:extLst>
      <p:ext uri="{BB962C8B-B14F-4D97-AF65-F5344CB8AC3E}">
        <p14:creationId xmlns:p14="http://schemas.microsoft.com/office/powerpoint/2010/main" val="26070049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atin typeface="新宋体" panose="02010609030101010101" pitchFamily="49" charset="-122"/>
                <a:ea typeface="新宋体" panose="02010609030101010101" pitchFamily="49" charset="-122"/>
              </a:defRPr>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atin typeface="新宋体" panose="02010609030101010101" pitchFamily="49" charset="-122"/>
                <a:ea typeface="新宋体" panose="02010609030101010101" pitchFamily="49" charset="-122"/>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atin typeface="新宋体" panose="02010609030101010101" pitchFamily="49" charset="-122"/>
                <a:ea typeface="新宋体" panose="02010609030101010101" pitchFamily="49" charset="-122"/>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日期占位符 4"/>
          <p:cNvSpPr>
            <a:spLocks noGrp="1"/>
          </p:cNvSpPr>
          <p:nvPr>
            <p:ph type="dt" sz="half" idx="10"/>
          </p:nvPr>
        </p:nvSpPr>
        <p:spPr/>
        <p:txBody>
          <a:bodyPr/>
          <a:lstStyle>
            <a:lvl1pPr>
              <a:defRPr>
                <a:latin typeface="新宋体" panose="02010609030101010101" pitchFamily="49" charset="-122"/>
                <a:ea typeface="新宋体" panose="02010609030101010101" pitchFamily="49" charset="-122"/>
              </a:defRPr>
            </a:lvl1pPr>
          </a:lstStyle>
          <a:p>
            <a:fld id="{672F2DB9-2A94-4630-AA02-CCF9082D29A6}" type="datetime1">
              <a:rPr lang="zh-CN" altLang="en-US" smtClean="0"/>
              <a:t>19/10/13</a:t>
            </a:fld>
            <a:endParaRPr lang="zh-CN" altLang="en-US"/>
          </a:p>
        </p:txBody>
      </p:sp>
      <p:sp>
        <p:nvSpPr>
          <p:cNvPr id="6" name="页脚占位符 5"/>
          <p:cNvSpPr>
            <a:spLocks noGrp="1"/>
          </p:cNvSpPr>
          <p:nvPr>
            <p:ph type="ftr" sz="quarter" idx="11"/>
          </p:nvPr>
        </p:nvSpPr>
        <p:spPr/>
        <p:txBody>
          <a:bodyPr/>
          <a:lstStyle>
            <a:lvl1pPr>
              <a:defRPr>
                <a:latin typeface="新宋体" panose="02010609030101010101" pitchFamily="49" charset="-122"/>
                <a:ea typeface="新宋体" panose="02010609030101010101" pitchFamily="49" charset="-122"/>
              </a:defRPr>
            </a:lvl1pPr>
          </a:lstStyle>
          <a:p>
            <a:endParaRPr lang="zh-CN" altLang="en-US"/>
          </a:p>
        </p:txBody>
      </p:sp>
      <p:sp>
        <p:nvSpPr>
          <p:cNvPr id="7" name="灯片编号占位符 6"/>
          <p:cNvSpPr>
            <a:spLocks noGrp="1"/>
          </p:cNvSpPr>
          <p:nvPr>
            <p:ph type="sldNum" sz="quarter" idx="12"/>
          </p:nvPr>
        </p:nvSpPr>
        <p:spPr/>
        <p:txBody>
          <a:bodyPr/>
          <a:lstStyle>
            <a:lvl1pPr>
              <a:defRPr>
                <a:latin typeface="新宋体" panose="02010609030101010101" pitchFamily="49" charset="-122"/>
                <a:ea typeface="新宋体" panose="02010609030101010101" pitchFamily="49" charset="-122"/>
              </a:defRPr>
            </a:lvl1pPr>
          </a:lstStyle>
          <a:p>
            <a:fld id="{C91F423C-F180-4845-B359-EE34BC02D0F6}" type="slidenum">
              <a:rPr lang="zh-CN" altLang="en-US" smtClean="0"/>
              <a:pPr/>
              <a:t>‹#›</a:t>
            </a:fld>
            <a:endParaRPr lang="zh-CN" altLang="en-US"/>
          </a:p>
        </p:txBody>
      </p:sp>
    </p:spTree>
    <p:extLst>
      <p:ext uri="{BB962C8B-B14F-4D97-AF65-F5344CB8AC3E}">
        <p14:creationId xmlns:p14="http://schemas.microsoft.com/office/powerpoint/2010/main" val="411217376"/>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9604B7D-F876-489A-8E81-B9C076480555}" type="datetime1">
              <a:rPr lang="zh-CN" altLang="en-US" smtClean="0"/>
              <a:t>19/10/13</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91F423C-F180-4845-B359-EE34BC02D0F6}" type="slidenum">
              <a:rPr lang="zh-CN" altLang="en-US" smtClean="0"/>
              <a:t>‹#›</a:t>
            </a:fld>
            <a:endParaRPr lang="zh-CN" altLang="en-US"/>
          </a:p>
        </p:txBody>
      </p:sp>
    </p:spTree>
    <p:extLst>
      <p:ext uri="{BB962C8B-B14F-4D97-AF65-F5344CB8AC3E}">
        <p14:creationId xmlns:p14="http://schemas.microsoft.com/office/powerpoint/2010/main" val="167445373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image" Target="../media/image50.png"/><Relationship Id="rId4" Type="http://schemas.openxmlformats.org/officeDocument/2006/relationships/image" Target="../media/image39.png"/><Relationship Id="rId5" Type="http://schemas.openxmlformats.org/officeDocument/2006/relationships/image" Target="../media/image51.pn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52.png"/></Relationships>
</file>

<file path=ppt/slides/_rels/slide25.xml.rels><?xml version="1.0" encoding="UTF-8" standalone="yes"?>
<Relationships xmlns="http://schemas.openxmlformats.org/package/2006/relationships"><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image" Target="../media/image55.png"/><Relationship Id="rId6" Type="http://schemas.openxmlformats.org/officeDocument/2006/relationships/image" Target="../media/image56.png"/><Relationship Id="rId7" Type="http://schemas.openxmlformats.org/officeDocument/2006/relationships/image" Target="../media/image57.png"/><Relationship Id="rId8" Type="http://schemas.openxmlformats.org/officeDocument/2006/relationships/image" Target="../media/image58.png"/><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image" Target="../media/image55.png"/><Relationship Id="rId6" Type="http://schemas.openxmlformats.org/officeDocument/2006/relationships/image" Target="../media/image56.png"/><Relationship Id="rId7" Type="http://schemas.openxmlformats.org/officeDocument/2006/relationships/image" Target="../media/image59.png"/><Relationship Id="rId8" Type="http://schemas.openxmlformats.org/officeDocument/2006/relationships/image" Target="../media/image60.png"/><Relationship Id="rId9" Type="http://schemas.openxmlformats.org/officeDocument/2006/relationships/image" Target="../media/image57.png"/><Relationship Id="rId10" Type="http://schemas.openxmlformats.org/officeDocument/2006/relationships/image" Target="../media/image58.png"/><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image" Target="../media/image61.png"/><Relationship Id="rId6" Type="http://schemas.openxmlformats.org/officeDocument/2006/relationships/image" Target="../media/image57.png"/><Relationship Id="rId7" Type="http://schemas.openxmlformats.org/officeDocument/2006/relationships/image" Target="../media/image58.png"/><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62.png"/></Relationships>
</file>

<file path=ppt/slides/_rels/slide29.xml.rels><?xml version="1.0" encoding="UTF-8" standalone="yes"?>
<Relationships xmlns="http://schemas.openxmlformats.org/package/2006/relationships"><Relationship Id="rId3" Type="http://schemas.openxmlformats.org/officeDocument/2006/relationships/image" Target="../media/image63.png"/><Relationship Id="rId4" Type="http://schemas.openxmlformats.org/officeDocument/2006/relationships/image" Target="../media/image64.png"/><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17.png"/><Relationship Id="rId6" Type="http://schemas.openxmlformats.org/officeDocument/2006/relationships/image" Target="../media/image18.png"/><Relationship Id="rId7" Type="http://schemas.openxmlformats.org/officeDocument/2006/relationships/image" Target="../media/image19.png"/><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31.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17.png"/><Relationship Id="rId6" Type="http://schemas.openxmlformats.org/officeDocument/2006/relationships/image" Target="../media/image18.png"/><Relationship Id="rId7" Type="http://schemas.openxmlformats.org/officeDocument/2006/relationships/image" Target="../media/image19.png"/><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32.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17.png"/><Relationship Id="rId6" Type="http://schemas.openxmlformats.org/officeDocument/2006/relationships/image" Target="../media/image18.png"/><Relationship Id="rId7" Type="http://schemas.openxmlformats.org/officeDocument/2006/relationships/image" Target="../media/image19.png"/><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5.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chart" Target="../charts/chart1.xml"/><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7.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5" Type="http://schemas.openxmlformats.org/officeDocument/2006/relationships/image" Target="../media/image22.png"/><Relationship Id="rId6" Type="http://schemas.openxmlformats.org/officeDocument/2006/relationships/image" Target="../media/image23.tiff"/><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淘宝首页“猜你喜欢”中的主题推荐</a:t>
            </a:r>
            <a:endParaRPr lang="zh-CN" altLang="en-US" dirty="0"/>
          </a:p>
        </p:txBody>
      </p:sp>
      <p:pic>
        <p:nvPicPr>
          <p:cNvPr id="7" name="Content Placeholder 4">
            <a:extLst>
              <a:ext uri="{FF2B5EF4-FFF2-40B4-BE49-F238E27FC236}">
                <a16:creationId xmlns:a16="http://schemas.microsoft.com/office/drawing/2014/main" xmlns="" id="{F09C051C-8C10-AA44-9FD7-E5C6334CFF0D}"/>
              </a:ext>
            </a:extLst>
          </p:cNvPr>
          <p:cNvPicPr>
            <a:picLocks noGrp="1" noChangeAspect="1"/>
          </p:cNvPicPr>
          <p:nvPr>
            <p:ph idx="1"/>
          </p:nvPr>
        </p:nvPicPr>
        <p:blipFill>
          <a:blip r:embed="rId3"/>
          <a:stretch>
            <a:fillRect/>
          </a:stretch>
        </p:blipFill>
        <p:spPr>
          <a:xfrm>
            <a:off x="1012676" y="1690688"/>
            <a:ext cx="7104089" cy="4351338"/>
          </a:xfrm>
        </p:spPr>
      </p:pic>
      <p:sp>
        <p:nvSpPr>
          <p:cNvPr id="4" name="文本框 3"/>
          <p:cNvSpPr txBox="1"/>
          <p:nvPr/>
        </p:nvSpPr>
        <p:spPr>
          <a:xfrm>
            <a:off x="8758573" y="2507679"/>
            <a:ext cx="1840568" cy="584775"/>
          </a:xfrm>
          <a:prstGeom prst="rect">
            <a:avLst/>
          </a:prstGeom>
          <a:noFill/>
        </p:spPr>
        <p:txBody>
          <a:bodyPr wrap="none" rtlCol="0">
            <a:spAutoFit/>
          </a:bodyPr>
          <a:lstStyle/>
          <a:p>
            <a:pPr algn="ctr"/>
            <a:r>
              <a:rPr lang="zh-CN" altLang="en-US" sz="1600" b="1" dirty="0" smtClean="0">
                <a:solidFill>
                  <a:schemeClr val="accent2"/>
                </a:solidFill>
                <a:latin typeface="新宋体" panose="02010609030101010101" pitchFamily="49" charset="-122"/>
                <a:ea typeface="新宋体" panose="02010609030101010101" pitchFamily="49" charset="-122"/>
              </a:rPr>
              <a:t>展示给用户的标题</a:t>
            </a:r>
            <a:endParaRPr lang="en-US" altLang="zh-CN" sz="1600" b="1" dirty="0" smtClean="0">
              <a:solidFill>
                <a:schemeClr val="accent2"/>
              </a:solidFill>
              <a:latin typeface="新宋体" panose="02010609030101010101" pitchFamily="49" charset="-122"/>
              <a:ea typeface="新宋体" panose="02010609030101010101" pitchFamily="49" charset="-122"/>
            </a:endParaRPr>
          </a:p>
          <a:p>
            <a:pPr algn="ctr"/>
            <a:r>
              <a:rPr lang="zh-CN" altLang="en-US" sz="1600" b="1" dirty="0">
                <a:solidFill>
                  <a:schemeClr val="accent2"/>
                </a:solidFill>
                <a:latin typeface="新宋体" panose="02010609030101010101" pitchFamily="49" charset="-122"/>
                <a:ea typeface="新宋体" panose="02010609030101010101" pitchFamily="49" charset="-122"/>
              </a:rPr>
              <a:t>电</a:t>
            </a:r>
            <a:r>
              <a:rPr lang="zh-CN" altLang="en-US" sz="1600" b="1" dirty="0" smtClean="0">
                <a:solidFill>
                  <a:schemeClr val="accent2"/>
                </a:solidFill>
                <a:latin typeface="新宋体" panose="02010609030101010101" pitchFamily="49" charset="-122"/>
                <a:ea typeface="新宋体" panose="02010609030101010101" pitchFamily="49" charset="-122"/>
              </a:rPr>
              <a:t>商概念的描述</a:t>
            </a:r>
            <a:endParaRPr lang="zh-CN" altLang="en-US" sz="1600" b="1" dirty="0">
              <a:solidFill>
                <a:schemeClr val="accent2"/>
              </a:solidFill>
              <a:latin typeface="新宋体" panose="02010609030101010101" pitchFamily="49" charset="-122"/>
              <a:ea typeface="新宋体" panose="02010609030101010101" pitchFamily="49" charset="-122"/>
            </a:endParaRPr>
          </a:p>
        </p:txBody>
      </p:sp>
      <p:cxnSp>
        <p:nvCxnSpPr>
          <p:cNvPr id="5" name="曲线连接符 4"/>
          <p:cNvCxnSpPr>
            <a:endCxn id="4" idx="0"/>
          </p:cNvCxnSpPr>
          <p:nvPr/>
        </p:nvCxnSpPr>
        <p:spPr>
          <a:xfrm>
            <a:off x="6544102" y="1690687"/>
            <a:ext cx="3134755" cy="816992"/>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2448435" y="6065389"/>
            <a:ext cx="2252541" cy="584775"/>
          </a:xfrm>
          <a:prstGeom prst="rect">
            <a:avLst/>
          </a:prstGeom>
          <a:noFill/>
        </p:spPr>
        <p:txBody>
          <a:bodyPr wrap="none" rtlCol="0">
            <a:spAutoFit/>
          </a:bodyPr>
          <a:lstStyle/>
          <a:p>
            <a:pPr algn="ctr"/>
            <a:r>
              <a:rPr lang="zh-CN" altLang="en-US" sz="1600" b="1" dirty="0" smtClean="0">
                <a:solidFill>
                  <a:schemeClr val="accent2"/>
                </a:solidFill>
                <a:latin typeface="新宋体" panose="02010609030101010101" pitchFamily="49" charset="-122"/>
                <a:ea typeface="新宋体" panose="02010609030101010101" pitchFamily="49" charset="-122"/>
              </a:rPr>
              <a:t>推荐“卡片”</a:t>
            </a:r>
            <a:endParaRPr lang="en-US" altLang="zh-CN" sz="1600" b="1" dirty="0" smtClean="0">
              <a:solidFill>
                <a:schemeClr val="accent2"/>
              </a:solidFill>
              <a:latin typeface="新宋体" panose="02010609030101010101" pitchFamily="49" charset="-122"/>
              <a:ea typeface="新宋体" panose="02010609030101010101" pitchFamily="49" charset="-122"/>
            </a:endParaRPr>
          </a:p>
          <a:p>
            <a:pPr algn="ctr"/>
            <a:r>
              <a:rPr lang="zh-CN" altLang="en-US" sz="1600" b="1" dirty="0" smtClean="0">
                <a:solidFill>
                  <a:schemeClr val="accent2"/>
                </a:solidFill>
                <a:latin typeface="新宋体" panose="02010609030101010101" pitchFamily="49" charset="-122"/>
                <a:ea typeface="新宋体" panose="02010609030101010101" pitchFamily="49" charset="-122"/>
              </a:rPr>
              <a:t>背后对应一个电商概念</a:t>
            </a:r>
            <a:endParaRPr lang="zh-CN" altLang="en-US" sz="1600" b="1" dirty="0">
              <a:solidFill>
                <a:schemeClr val="accent2"/>
              </a:solidFill>
              <a:latin typeface="新宋体" panose="02010609030101010101" pitchFamily="49" charset="-122"/>
              <a:ea typeface="新宋体" panose="02010609030101010101" pitchFamily="49" charset="-122"/>
            </a:endParaRPr>
          </a:p>
        </p:txBody>
      </p:sp>
      <p:sp>
        <p:nvSpPr>
          <p:cNvPr id="17" name="文本框 16"/>
          <p:cNvSpPr txBox="1"/>
          <p:nvPr/>
        </p:nvSpPr>
        <p:spPr>
          <a:xfrm>
            <a:off x="8879007" y="3982465"/>
            <a:ext cx="3212909" cy="1077218"/>
          </a:xfrm>
          <a:prstGeom prst="rect">
            <a:avLst/>
          </a:prstGeom>
          <a:noFill/>
        </p:spPr>
        <p:txBody>
          <a:bodyPr wrap="square" rtlCol="0">
            <a:spAutoFit/>
          </a:bodyPr>
          <a:lstStyle/>
          <a:p>
            <a:r>
              <a:rPr lang="zh-CN" altLang="en-US" sz="1600" dirty="0" smtClean="0">
                <a:latin typeface="新宋体" panose="02010609030101010101" pitchFamily="49" charset="-122"/>
                <a:ea typeface="新宋体" panose="02010609030101010101" pitchFamily="49" charset="-122"/>
              </a:rPr>
              <a:t>存在的问题：</a:t>
            </a:r>
            <a:endParaRPr lang="en-US" altLang="zh-CN" sz="1600" dirty="0" smtClean="0">
              <a:latin typeface="新宋体" panose="02010609030101010101" pitchFamily="49" charset="-122"/>
              <a:ea typeface="新宋体" panose="02010609030101010101" pitchFamily="49" charset="-122"/>
            </a:endParaRPr>
          </a:p>
          <a:p>
            <a:r>
              <a:rPr lang="zh-CN" altLang="en-US" sz="1600" dirty="0" smtClean="0">
                <a:latin typeface="新宋体" panose="02010609030101010101" pitchFamily="49" charset="-122"/>
                <a:ea typeface="新宋体" panose="02010609030101010101" pitchFamily="49" charset="-122"/>
              </a:rPr>
              <a:t>主题卡片一般直接使用电商概念本身作为标题，展示给用户，单一，死板，不够有趣。</a:t>
            </a:r>
            <a:endParaRPr lang="en-US" altLang="zh-CN" sz="1600" dirty="0" smtClean="0">
              <a:latin typeface="新宋体" panose="02010609030101010101" pitchFamily="49" charset="-122"/>
              <a:ea typeface="新宋体" panose="02010609030101010101" pitchFamily="49" charset="-122"/>
            </a:endParaRPr>
          </a:p>
        </p:txBody>
      </p:sp>
      <p:sp>
        <p:nvSpPr>
          <p:cNvPr id="20" name="灯片编号占位符 19"/>
          <p:cNvSpPr>
            <a:spLocks noGrp="1"/>
          </p:cNvSpPr>
          <p:nvPr>
            <p:ph type="sldNum" sz="quarter" idx="12"/>
          </p:nvPr>
        </p:nvSpPr>
        <p:spPr/>
        <p:txBody>
          <a:bodyPr/>
          <a:lstStyle/>
          <a:p>
            <a:fld id="{C91F423C-F180-4845-B359-EE34BC02D0F6}" type="slidenum">
              <a:rPr lang="zh-CN" altLang="en-US" smtClean="0"/>
              <a:t>1</a:t>
            </a:fld>
            <a:endParaRPr lang="zh-CN" altLang="en-US"/>
          </a:p>
        </p:txBody>
      </p:sp>
    </p:spTree>
    <p:extLst>
      <p:ext uri="{BB962C8B-B14F-4D97-AF65-F5344CB8AC3E}">
        <p14:creationId xmlns:p14="http://schemas.microsoft.com/office/powerpoint/2010/main" val="3194107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内容占位符 15"/>
          <p:cNvSpPr>
            <a:spLocks noGrp="1"/>
          </p:cNvSpPr>
          <p:nvPr>
            <p:ph idx="1"/>
          </p:nvPr>
        </p:nvSpPr>
        <p:spPr/>
        <p:txBody>
          <a:bodyPr/>
          <a:lstStyle/>
          <a:p>
            <a:pPr marL="0" indent="0">
              <a:buNone/>
            </a:pPr>
            <a:r>
              <a:rPr lang="zh-CN" altLang="en-US" sz="2400" dirty="0" smtClean="0"/>
              <a:t>线上约</a:t>
            </a:r>
            <a:r>
              <a:rPr lang="en-US" altLang="zh-CN" sz="2400" dirty="0" smtClean="0"/>
              <a:t>4k</a:t>
            </a:r>
            <a:r>
              <a:rPr lang="zh-CN" altLang="en-US" sz="2400" dirty="0" smtClean="0"/>
              <a:t>电商概念及其改写标题对</a:t>
            </a:r>
          </a:p>
        </p:txBody>
      </p:sp>
      <p:sp>
        <p:nvSpPr>
          <p:cNvPr id="14" name="标题 13"/>
          <p:cNvSpPr>
            <a:spLocks noGrp="1"/>
          </p:cNvSpPr>
          <p:nvPr>
            <p:ph type="title"/>
          </p:nvPr>
        </p:nvSpPr>
        <p:spPr/>
        <p:txBody>
          <a:bodyPr/>
          <a:lstStyle/>
          <a:p>
            <a:r>
              <a:rPr lang="zh-CN" altLang="en-US" dirty="0"/>
              <a:t>线上数据</a:t>
            </a:r>
          </a:p>
        </p:txBody>
      </p:sp>
      <p:grpSp>
        <p:nvGrpSpPr>
          <p:cNvPr id="45" name="组合 44"/>
          <p:cNvGrpSpPr/>
          <p:nvPr/>
        </p:nvGrpSpPr>
        <p:grpSpPr>
          <a:xfrm>
            <a:off x="626739" y="3370225"/>
            <a:ext cx="3851316" cy="2027782"/>
            <a:chOff x="614707" y="4025563"/>
            <a:chExt cx="3851316" cy="2027782"/>
          </a:xfrm>
        </p:grpSpPr>
        <p:sp>
          <p:nvSpPr>
            <p:cNvPr id="9" name="圆角矩形 8"/>
            <p:cNvSpPr/>
            <p:nvPr/>
          </p:nvSpPr>
          <p:spPr>
            <a:xfrm>
              <a:off x="3248955" y="4775456"/>
              <a:ext cx="1203158" cy="360947"/>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10" name="文本框 9"/>
            <p:cNvSpPr txBox="1"/>
            <p:nvPr/>
          </p:nvSpPr>
          <p:spPr>
            <a:xfrm>
              <a:off x="3345203" y="4763419"/>
              <a:ext cx="1120820" cy="400110"/>
            </a:xfrm>
            <a:prstGeom prst="rect">
              <a:avLst/>
            </a:prstGeom>
            <a:noFill/>
          </p:spPr>
          <p:txBody>
            <a:bodyPr wrap="none" rtlCol="0">
              <a:spAutoFit/>
            </a:bodyPr>
            <a:lstStyle/>
            <a:p>
              <a:r>
                <a:rPr lang="en-US" altLang="zh-CN" sz="2000" dirty="0" smtClean="0"/>
                <a:t>Decoder</a:t>
              </a:r>
              <a:endParaRPr lang="zh-CN" altLang="en-US" sz="2000" dirty="0"/>
            </a:p>
          </p:txBody>
        </p:sp>
        <p:sp>
          <p:nvSpPr>
            <p:cNvPr id="12" name="圆角矩形 11"/>
            <p:cNvSpPr/>
            <p:nvPr/>
          </p:nvSpPr>
          <p:spPr>
            <a:xfrm>
              <a:off x="1441999" y="4787493"/>
              <a:ext cx="1203158" cy="360947"/>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13" name="文本框 12"/>
            <p:cNvSpPr txBox="1"/>
            <p:nvPr/>
          </p:nvSpPr>
          <p:spPr>
            <a:xfrm>
              <a:off x="1538247" y="4775456"/>
              <a:ext cx="1082348" cy="400110"/>
            </a:xfrm>
            <a:prstGeom prst="rect">
              <a:avLst/>
            </a:prstGeom>
            <a:noFill/>
          </p:spPr>
          <p:txBody>
            <a:bodyPr wrap="none" rtlCol="0">
              <a:spAutoFit/>
            </a:bodyPr>
            <a:lstStyle/>
            <a:p>
              <a:r>
                <a:rPr lang="en-US" altLang="zh-CN" sz="2000" dirty="0" smtClean="0"/>
                <a:t>Encoder</a:t>
              </a:r>
              <a:endParaRPr lang="zh-CN" altLang="en-US" sz="2000" dirty="0"/>
            </a:p>
          </p:txBody>
        </p:sp>
        <p:cxnSp>
          <p:nvCxnSpPr>
            <p:cNvPr id="5" name="直接箭头连接符 4"/>
            <p:cNvCxnSpPr>
              <a:stCxn id="15" idx="0"/>
              <a:endCxn id="12" idx="2"/>
            </p:cNvCxnSpPr>
            <p:nvPr/>
          </p:nvCxnSpPr>
          <p:spPr>
            <a:xfrm rot="5400000" flipH="1" flipV="1">
              <a:off x="1420428" y="4845421"/>
              <a:ext cx="320130" cy="926169"/>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p:nvPr/>
          </p:nvCxnSpPr>
          <p:spPr>
            <a:xfrm flipV="1">
              <a:off x="2729381" y="4967966"/>
              <a:ext cx="471022"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0" name="文本框 19"/>
            <p:cNvSpPr txBox="1"/>
            <p:nvPr/>
          </p:nvSpPr>
          <p:spPr>
            <a:xfrm>
              <a:off x="3527600" y="4025563"/>
              <a:ext cx="764953" cy="584775"/>
            </a:xfrm>
            <a:prstGeom prst="rect">
              <a:avLst/>
            </a:prstGeom>
            <a:noFill/>
          </p:spPr>
          <p:txBody>
            <a:bodyPr wrap="none" rtlCol="0">
              <a:spAutoFit/>
            </a:bodyPr>
            <a:lstStyle/>
            <a:p>
              <a:pPr algn="ctr"/>
              <a:r>
                <a:rPr lang="zh-CN" altLang="en-US" sz="1600" dirty="0" smtClean="0"/>
                <a:t>标题</a:t>
              </a:r>
              <a:endParaRPr lang="en-US" altLang="zh-CN" sz="1600" dirty="0" smtClean="0"/>
            </a:p>
            <a:p>
              <a:pPr algn="ctr"/>
              <a:r>
                <a:rPr lang="en-US" altLang="zh-CN" sz="1600" dirty="0" smtClean="0"/>
                <a:t>slogan</a:t>
              </a:r>
              <a:endParaRPr lang="zh-CN" altLang="en-US" sz="1600" dirty="0"/>
            </a:p>
          </p:txBody>
        </p:sp>
        <p:grpSp>
          <p:nvGrpSpPr>
            <p:cNvPr id="25" name="组合 24"/>
            <p:cNvGrpSpPr/>
            <p:nvPr/>
          </p:nvGrpSpPr>
          <p:grpSpPr>
            <a:xfrm>
              <a:off x="614707" y="5457976"/>
              <a:ext cx="3569204" cy="595369"/>
              <a:chOff x="614707" y="5457976"/>
              <a:chExt cx="3569204" cy="595369"/>
            </a:xfrm>
          </p:grpSpPr>
          <p:sp>
            <p:nvSpPr>
              <p:cNvPr id="15" name="文本框 14"/>
              <p:cNvSpPr txBox="1"/>
              <p:nvPr/>
            </p:nvSpPr>
            <p:spPr>
              <a:xfrm>
                <a:off x="614707" y="5468570"/>
                <a:ext cx="1005403" cy="584775"/>
              </a:xfrm>
              <a:prstGeom prst="rect">
                <a:avLst/>
              </a:prstGeom>
              <a:noFill/>
            </p:spPr>
            <p:txBody>
              <a:bodyPr wrap="none" rtlCol="0">
                <a:spAutoFit/>
              </a:bodyPr>
              <a:lstStyle/>
              <a:p>
                <a:r>
                  <a:rPr lang="zh-CN" altLang="en-US" sz="1600" dirty="0"/>
                  <a:t>电</a:t>
                </a:r>
                <a:r>
                  <a:rPr lang="zh-CN" altLang="en-US" sz="1600" dirty="0" smtClean="0"/>
                  <a:t>商概念</a:t>
                </a:r>
                <a:endParaRPr lang="en-US" altLang="zh-CN" sz="1600" dirty="0" smtClean="0"/>
              </a:p>
              <a:p>
                <a:r>
                  <a:rPr lang="en-US" altLang="zh-CN" sz="1600" dirty="0" smtClean="0"/>
                  <a:t>concept</a:t>
                </a:r>
                <a:endParaRPr lang="zh-CN" altLang="en-US" sz="1600" dirty="0"/>
              </a:p>
            </p:txBody>
          </p:sp>
          <p:sp>
            <p:nvSpPr>
              <p:cNvPr id="17" name="文本框 16"/>
              <p:cNvSpPr txBox="1"/>
              <p:nvPr/>
            </p:nvSpPr>
            <p:spPr>
              <a:xfrm>
                <a:off x="2243956" y="5457976"/>
                <a:ext cx="1939955" cy="584775"/>
              </a:xfrm>
              <a:prstGeom prst="rect">
                <a:avLst/>
              </a:prstGeom>
              <a:noFill/>
            </p:spPr>
            <p:txBody>
              <a:bodyPr wrap="none" rtlCol="0">
                <a:spAutoFit/>
              </a:bodyPr>
              <a:lstStyle/>
              <a:p>
                <a:r>
                  <a:rPr lang="zh-CN" altLang="en-US" sz="1600" dirty="0" smtClean="0"/>
                  <a:t>商品集标题序列</a:t>
                </a:r>
                <a:endParaRPr lang="en-US" altLang="zh-CN" sz="1600" dirty="0" smtClean="0"/>
              </a:p>
              <a:p>
                <a:r>
                  <a:rPr lang="en-US" altLang="zh-CN" sz="1600" dirty="0" smtClean="0"/>
                  <a:t>items title sequence</a:t>
                </a:r>
                <a:endParaRPr lang="zh-CN" altLang="en-US" sz="1600" dirty="0"/>
              </a:p>
            </p:txBody>
          </p:sp>
          <p:sp>
            <p:nvSpPr>
              <p:cNvPr id="21" name="矩形 20"/>
              <p:cNvSpPr/>
              <p:nvPr/>
            </p:nvSpPr>
            <p:spPr>
              <a:xfrm>
                <a:off x="1583941" y="5457977"/>
                <a:ext cx="625492" cy="338554"/>
              </a:xfrm>
              <a:prstGeom prst="rect">
                <a:avLst/>
              </a:prstGeom>
            </p:spPr>
            <p:txBody>
              <a:bodyPr wrap="none">
                <a:spAutoFit/>
              </a:bodyPr>
              <a:lstStyle/>
              <a:p>
                <a:r>
                  <a:rPr lang="en-US" altLang="zh-CN" sz="1600" dirty="0"/>
                  <a:t>[SEP]</a:t>
                </a:r>
                <a:endParaRPr lang="zh-CN" altLang="en-US" sz="1600" dirty="0"/>
              </a:p>
            </p:txBody>
          </p:sp>
        </p:grpSp>
        <p:cxnSp>
          <p:nvCxnSpPr>
            <p:cNvPr id="22" name="直接箭头连接符 4"/>
            <p:cNvCxnSpPr>
              <a:stCxn id="10" idx="0"/>
              <a:endCxn id="20" idx="2"/>
            </p:cNvCxnSpPr>
            <p:nvPr/>
          </p:nvCxnSpPr>
          <p:spPr>
            <a:xfrm flipV="1">
              <a:off x="3905613" y="4610338"/>
              <a:ext cx="4464" cy="1530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pic>
        <p:nvPicPr>
          <p:cNvPr id="44" name="图片 4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01388" y="2564762"/>
            <a:ext cx="6275775" cy="1927760"/>
          </a:xfrm>
          <a:prstGeom prst="rect">
            <a:avLst/>
          </a:prstGeom>
        </p:spPr>
      </p:pic>
      <p:cxnSp>
        <p:nvCxnSpPr>
          <p:cNvPr id="50" name="肘形连接符 49"/>
          <p:cNvCxnSpPr>
            <a:stCxn id="44" idx="2"/>
            <a:endCxn id="17" idx="2"/>
          </p:cNvCxnSpPr>
          <p:nvPr/>
        </p:nvCxnSpPr>
        <p:spPr>
          <a:xfrm rot="5400000">
            <a:off x="5235176" y="2483312"/>
            <a:ext cx="894891" cy="4913310"/>
          </a:xfrm>
          <a:prstGeom prst="bentConnector3">
            <a:avLst>
              <a:gd name="adj1" fmla="val 125545"/>
            </a:avLst>
          </a:prstGeom>
          <a:ln>
            <a:tailEnd type="triangle"/>
          </a:ln>
        </p:spPr>
        <p:style>
          <a:lnRef idx="1">
            <a:schemeClr val="accent1"/>
          </a:lnRef>
          <a:fillRef idx="0">
            <a:schemeClr val="accent1"/>
          </a:fillRef>
          <a:effectRef idx="0">
            <a:schemeClr val="accent1"/>
          </a:effectRef>
          <a:fontRef idx="minor">
            <a:schemeClr val="tx1"/>
          </a:fontRef>
        </p:style>
      </p:cxnSp>
      <p:sp>
        <p:nvSpPr>
          <p:cNvPr id="51" name="矩形 50"/>
          <p:cNvSpPr/>
          <p:nvPr/>
        </p:nvSpPr>
        <p:spPr>
          <a:xfrm>
            <a:off x="173645" y="5992299"/>
            <a:ext cx="10241908" cy="369332"/>
          </a:xfrm>
          <a:prstGeom prst="rect">
            <a:avLst/>
          </a:prstGeom>
        </p:spPr>
        <p:txBody>
          <a:bodyPr wrap="square">
            <a:spAutoFit/>
          </a:bodyPr>
          <a:lstStyle/>
          <a:p>
            <a:pPr lvl="1"/>
            <a:r>
              <a:rPr lang="zh-CN" altLang="en-US" dirty="0" smtClean="0"/>
              <a:t>直接利用线上数据训练存在的问题：数量</a:t>
            </a:r>
            <a:r>
              <a:rPr lang="zh-CN" altLang="en-US" dirty="0"/>
              <a:t>少</a:t>
            </a:r>
            <a:r>
              <a:rPr lang="zh-CN" altLang="en-US" dirty="0" smtClean="0"/>
              <a:t>，一对一</a:t>
            </a:r>
            <a:endParaRPr lang="en-US" altLang="zh-CN" dirty="0"/>
          </a:p>
        </p:txBody>
      </p:sp>
      <p:sp>
        <p:nvSpPr>
          <p:cNvPr id="54" name="矩形 53"/>
          <p:cNvSpPr/>
          <p:nvPr/>
        </p:nvSpPr>
        <p:spPr>
          <a:xfrm>
            <a:off x="9682279" y="2576385"/>
            <a:ext cx="1594884" cy="276999"/>
          </a:xfrm>
          <a:prstGeom prst="rect">
            <a:avLst/>
          </a:prstGeom>
        </p:spPr>
        <p:txBody>
          <a:bodyPr wrap="square">
            <a:spAutoFit/>
          </a:bodyPr>
          <a:lstStyle/>
          <a:p>
            <a:pPr lvl="1"/>
            <a:r>
              <a:rPr lang="zh-CN" altLang="en-US" sz="1200" dirty="0" smtClean="0"/>
              <a:t>随机采样商品</a:t>
            </a:r>
            <a:endParaRPr lang="en-US" altLang="zh-CN" sz="1200" dirty="0"/>
          </a:p>
        </p:txBody>
      </p:sp>
      <p:pic>
        <p:nvPicPr>
          <p:cNvPr id="56" name="图片 55"/>
          <p:cNvPicPr>
            <a:picLocks noChangeAspect="1"/>
          </p:cNvPicPr>
          <p:nvPr/>
        </p:nvPicPr>
        <p:blipFill>
          <a:blip r:embed="rId4"/>
          <a:stretch>
            <a:fillRect/>
          </a:stretch>
        </p:blipFill>
        <p:spPr>
          <a:xfrm>
            <a:off x="956938" y="1950539"/>
            <a:ext cx="2960903" cy="1349093"/>
          </a:xfrm>
          <a:prstGeom prst="rect">
            <a:avLst/>
          </a:prstGeom>
        </p:spPr>
      </p:pic>
      <p:sp>
        <p:nvSpPr>
          <p:cNvPr id="62" name="TextBox 4"/>
          <p:cNvSpPr txBox="1"/>
          <p:nvPr/>
        </p:nvSpPr>
        <p:spPr>
          <a:xfrm>
            <a:off x="10756042" y="0"/>
            <a:ext cx="1435958" cy="1660519"/>
          </a:xfrm>
          <a:prstGeom prst="rect">
            <a:avLst/>
          </a:prstGeom>
          <a:noFill/>
        </p:spPr>
        <p:txBody>
          <a:bodyPr wrap="square" rtlCol="0">
            <a:spAutoFit/>
          </a:bodyPr>
          <a:lstStyle/>
          <a:p>
            <a:pPr fontAlgn="base">
              <a:lnSpc>
                <a:spcPct val="125000"/>
              </a:lnSpc>
              <a:spcBef>
                <a:spcPts val="600"/>
              </a:spcBef>
              <a:spcAft>
                <a:spcPct val="0"/>
              </a:spcAft>
            </a:pPr>
            <a:r>
              <a:rPr lang="zh-CN" altLang="en-US" b="1" dirty="0" smtClean="0">
                <a:solidFill>
                  <a:srgbClr val="F37327"/>
                </a:solidFill>
                <a:latin typeface="新宋体" panose="02010609030101010101" pitchFamily="49" charset="-122"/>
                <a:ea typeface="新宋体" panose="02010609030101010101" pitchFamily="49" charset="-122"/>
                <a:cs typeface="Times New Roman" pitchFamily="18" charset="0"/>
              </a:rPr>
              <a:t>问题分析</a:t>
            </a:r>
            <a:endParaRPr kumimoji="1" lang="en-US" altLang="zh-CN" b="1" dirty="0" smtClean="0">
              <a:solidFill>
                <a:schemeClr val="bg2">
                  <a:lumMod val="90000"/>
                </a:schemeClr>
              </a:solidFill>
              <a:latin typeface="新宋体" panose="02010609030101010101" pitchFamily="49" charset="-122"/>
              <a:ea typeface="新宋体" panose="02010609030101010101" pitchFamily="49" charset="-122"/>
              <a:cs typeface="Calibri" pitchFamily="34" charset="0"/>
            </a:endParaRPr>
          </a:p>
          <a:p>
            <a:pPr fontAlgn="base">
              <a:lnSpc>
                <a:spcPct val="125000"/>
              </a:lnSpc>
              <a:spcBef>
                <a:spcPts val="600"/>
              </a:spcBef>
              <a:spcAft>
                <a:spcPct val="0"/>
              </a:spcAft>
            </a:pPr>
            <a:r>
              <a:rPr kumimoji="1" lang="zh-CN" altLang="en-US" b="1" dirty="0" smtClean="0">
                <a:solidFill>
                  <a:schemeClr val="bg2">
                    <a:lumMod val="90000"/>
                  </a:schemeClr>
                </a:solidFill>
                <a:latin typeface="新宋体" panose="02010609030101010101" pitchFamily="49" charset="-122"/>
                <a:ea typeface="新宋体" panose="02010609030101010101" pitchFamily="49" charset="-122"/>
                <a:cs typeface="Calibri" pitchFamily="34" charset="0"/>
              </a:rPr>
              <a:t>模型分析</a:t>
            </a:r>
            <a:endParaRPr kumimoji="1" lang="en-US" altLang="zh-CN" b="1" dirty="0" smtClean="0">
              <a:solidFill>
                <a:schemeClr val="bg2">
                  <a:lumMod val="90000"/>
                </a:schemeClr>
              </a:solidFill>
              <a:latin typeface="新宋体" panose="02010609030101010101" pitchFamily="49" charset="-122"/>
              <a:ea typeface="新宋体" panose="02010609030101010101" pitchFamily="49" charset="-122"/>
              <a:cs typeface="Calibri" pitchFamily="34" charset="0"/>
            </a:endParaRPr>
          </a:p>
          <a:p>
            <a:pPr fontAlgn="base">
              <a:lnSpc>
                <a:spcPct val="125000"/>
              </a:lnSpc>
              <a:spcBef>
                <a:spcPts val="600"/>
              </a:spcBef>
              <a:spcAft>
                <a:spcPct val="0"/>
              </a:spcAft>
            </a:pPr>
            <a:r>
              <a:rPr kumimoji="1" lang="zh-CN" altLang="en-US" b="1" dirty="0" smtClean="0">
                <a:latin typeface="新宋体" panose="02010609030101010101" pitchFamily="49" charset="-122"/>
                <a:ea typeface="新宋体" panose="02010609030101010101" pitchFamily="49" charset="-122"/>
                <a:cs typeface="Calibri" pitchFamily="34" charset="0"/>
              </a:rPr>
              <a:t>数据分析</a:t>
            </a:r>
            <a:endParaRPr kumimoji="1" lang="en-US" altLang="zh-CN" b="1" dirty="0" smtClean="0">
              <a:latin typeface="新宋体" panose="02010609030101010101" pitchFamily="49" charset="-122"/>
              <a:ea typeface="新宋体" panose="02010609030101010101" pitchFamily="49" charset="-122"/>
              <a:cs typeface="Calibri" pitchFamily="34" charset="0"/>
            </a:endParaRPr>
          </a:p>
          <a:p>
            <a:pPr fontAlgn="base">
              <a:lnSpc>
                <a:spcPct val="125000"/>
              </a:lnSpc>
              <a:spcBef>
                <a:spcPts val="600"/>
              </a:spcBef>
              <a:spcAft>
                <a:spcPct val="0"/>
              </a:spcAft>
            </a:pPr>
            <a:r>
              <a:rPr kumimoji="1" lang="zh-CN" altLang="en-US" b="1" dirty="0">
                <a:solidFill>
                  <a:schemeClr val="bg2">
                    <a:lumMod val="90000"/>
                  </a:schemeClr>
                </a:solidFill>
                <a:latin typeface="新宋体" panose="02010609030101010101" pitchFamily="49" charset="-122"/>
                <a:ea typeface="新宋体" panose="02010609030101010101" pitchFamily="49" charset="-122"/>
                <a:cs typeface="Calibri" pitchFamily="34" charset="0"/>
              </a:rPr>
              <a:t>数据</a:t>
            </a:r>
            <a:r>
              <a:rPr kumimoji="1" lang="zh-CN" altLang="en-US" b="1" dirty="0" smtClean="0">
                <a:solidFill>
                  <a:schemeClr val="bg2">
                    <a:lumMod val="90000"/>
                  </a:schemeClr>
                </a:solidFill>
                <a:latin typeface="新宋体" panose="02010609030101010101" pitchFamily="49" charset="-122"/>
                <a:ea typeface="新宋体" panose="02010609030101010101" pitchFamily="49" charset="-122"/>
                <a:cs typeface="Calibri" pitchFamily="34" charset="0"/>
              </a:rPr>
              <a:t>准备</a:t>
            </a:r>
            <a:endParaRPr kumimoji="1" lang="en-US" altLang="zh-CN" b="1" dirty="0">
              <a:solidFill>
                <a:schemeClr val="bg2">
                  <a:lumMod val="90000"/>
                </a:schemeClr>
              </a:solidFill>
              <a:latin typeface="新宋体" panose="02010609030101010101" pitchFamily="49" charset="-122"/>
              <a:ea typeface="新宋体" panose="02010609030101010101" pitchFamily="49" charset="-122"/>
              <a:cs typeface="Calibri" pitchFamily="34" charset="0"/>
            </a:endParaRPr>
          </a:p>
        </p:txBody>
      </p:sp>
      <p:sp>
        <p:nvSpPr>
          <p:cNvPr id="63" name="灯片编号占位符 62"/>
          <p:cNvSpPr>
            <a:spLocks noGrp="1"/>
          </p:cNvSpPr>
          <p:nvPr>
            <p:ph type="sldNum" sz="quarter" idx="12"/>
          </p:nvPr>
        </p:nvSpPr>
        <p:spPr/>
        <p:txBody>
          <a:bodyPr/>
          <a:lstStyle/>
          <a:p>
            <a:fld id="{C91F423C-F180-4845-B359-EE34BC02D0F6}" type="slidenum">
              <a:rPr lang="zh-CN" altLang="en-US" smtClean="0"/>
              <a:t>10</a:t>
            </a:fld>
            <a:endParaRPr lang="zh-CN" altLang="en-US"/>
          </a:p>
        </p:txBody>
      </p:sp>
    </p:spTree>
    <p:extLst>
      <p:ext uri="{BB962C8B-B14F-4D97-AF65-F5344CB8AC3E}">
        <p14:creationId xmlns:p14="http://schemas.microsoft.com/office/powerpoint/2010/main" val="395548449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内容占位符 15"/>
          <p:cNvSpPr>
            <a:spLocks noGrp="1"/>
          </p:cNvSpPr>
          <p:nvPr>
            <p:ph idx="1"/>
          </p:nvPr>
        </p:nvSpPr>
        <p:spPr/>
        <p:txBody>
          <a:bodyPr/>
          <a:lstStyle/>
          <a:p>
            <a:pPr marL="0" indent="0">
              <a:buNone/>
            </a:pPr>
            <a:r>
              <a:rPr lang="zh-CN" altLang="en-US" sz="2400" dirty="0" smtClean="0"/>
              <a:t>线下约</a:t>
            </a:r>
            <a:r>
              <a:rPr lang="en-US" altLang="zh-CN" sz="2400" dirty="0" smtClean="0"/>
              <a:t>130w</a:t>
            </a:r>
            <a:r>
              <a:rPr lang="zh-CN" altLang="en-US" sz="2400" dirty="0" smtClean="0"/>
              <a:t>商品集合及其标题对</a:t>
            </a:r>
            <a:endParaRPr lang="en-US" altLang="zh-CN" sz="2400" dirty="0" smtClean="0"/>
          </a:p>
          <a:p>
            <a:pPr marL="0" indent="0">
              <a:buNone/>
            </a:pPr>
            <a:endParaRPr lang="en-US" altLang="zh-CN" dirty="0" smtClean="0"/>
          </a:p>
        </p:txBody>
      </p:sp>
      <p:sp>
        <p:nvSpPr>
          <p:cNvPr id="14" name="标题 13"/>
          <p:cNvSpPr>
            <a:spLocks noGrp="1"/>
          </p:cNvSpPr>
          <p:nvPr>
            <p:ph type="title"/>
          </p:nvPr>
        </p:nvSpPr>
        <p:spPr/>
        <p:txBody>
          <a:bodyPr/>
          <a:lstStyle/>
          <a:p>
            <a:r>
              <a:rPr lang="zh-CN" altLang="en-US" dirty="0" smtClean="0"/>
              <a:t>线下数据</a:t>
            </a:r>
            <a:endParaRPr lang="zh-CN" altLang="en-US" dirty="0"/>
          </a:p>
        </p:txBody>
      </p:sp>
      <p:pic>
        <p:nvPicPr>
          <p:cNvPr id="2" name="图片 1"/>
          <p:cNvPicPr>
            <a:picLocks noChangeAspect="1"/>
          </p:cNvPicPr>
          <p:nvPr/>
        </p:nvPicPr>
        <p:blipFill>
          <a:blip r:embed="rId3"/>
          <a:stretch>
            <a:fillRect/>
          </a:stretch>
        </p:blipFill>
        <p:spPr>
          <a:xfrm>
            <a:off x="1573617" y="2246296"/>
            <a:ext cx="2574408" cy="2501422"/>
          </a:xfrm>
          <a:prstGeom prst="rect">
            <a:avLst/>
          </a:prstGeom>
        </p:spPr>
      </p:pic>
      <p:sp>
        <p:nvSpPr>
          <p:cNvPr id="3" name="文本框 2"/>
          <p:cNvSpPr txBox="1"/>
          <p:nvPr/>
        </p:nvSpPr>
        <p:spPr>
          <a:xfrm>
            <a:off x="1817106" y="4866948"/>
            <a:ext cx="2087431" cy="338554"/>
          </a:xfrm>
          <a:prstGeom prst="rect">
            <a:avLst/>
          </a:prstGeom>
          <a:noFill/>
        </p:spPr>
        <p:txBody>
          <a:bodyPr wrap="none" rtlCol="0">
            <a:spAutoFit/>
          </a:bodyPr>
          <a:lstStyle/>
          <a:p>
            <a:r>
              <a:rPr lang="zh-CN" altLang="en-US" sz="1600" b="1" dirty="0" smtClean="0">
                <a:solidFill>
                  <a:schemeClr val="accent2"/>
                </a:solidFill>
              </a:rPr>
              <a:t>波西米亚风 清凉一夏</a:t>
            </a:r>
            <a:endParaRPr lang="zh-CN" altLang="en-US" sz="1600" b="1" dirty="0">
              <a:solidFill>
                <a:schemeClr val="accent2"/>
              </a:solidFill>
            </a:endParaRPr>
          </a:p>
        </p:txBody>
      </p:sp>
      <p:pic>
        <p:nvPicPr>
          <p:cNvPr id="37" name="图片 36"/>
          <p:cNvPicPr>
            <a:picLocks noChangeAspect="1"/>
          </p:cNvPicPr>
          <p:nvPr/>
        </p:nvPicPr>
        <p:blipFill>
          <a:blip r:embed="rId4"/>
          <a:stretch>
            <a:fillRect/>
          </a:stretch>
        </p:blipFill>
        <p:spPr>
          <a:xfrm>
            <a:off x="5344079" y="3524267"/>
            <a:ext cx="3343541" cy="1223451"/>
          </a:xfrm>
          <a:prstGeom prst="rect">
            <a:avLst/>
          </a:prstGeom>
        </p:spPr>
      </p:pic>
      <p:sp>
        <p:nvSpPr>
          <p:cNvPr id="38" name="文本框 37"/>
          <p:cNvSpPr txBox="1"/>
          <p:nvPr/>
        </p:nvSpPr>
        <p:spPr>
          <a:xfrm>
            <a:off x="6456885" y="4866948"/>
            <a:ext cx="1415772" cy="338554"/>
          </a:xfrm>
          <a:prstGeom prst="rect">
            <a:avLst/>
          </a:prstGeom>
          <a:noFill/>
        </p:spPr>
        <p:txBody>
          <a:bodyPr wrap="none" rtlCol="0">
            <a:spAutoFit/>
          </a:bodyPr>
          <a:lstStyle/>
          <a:p>
            <a:r>
              <a:rPr lang="zh-CN" altLang="en-US" sz="1600" b="1" dirty="0" smtClean="0">
                <a:solidFill>
                  <a:schemeClr val="accent2"/>
                </a:solidFill>
              </a:rPr>
              <a:t>简约纯色卫衣</a:t>
            </a:r>
            <a:endParaRPr lang="zh-CN" altLang="en-US" sz="1600" b="1" dirty="0">
              <a:solidFill>
                <a:schemeClr val="accent2"/>
              </a:solidFill>
            </a:endParaRPr>
          </a:p>
        </p:txBody>
      </p:sp>
      <p:sp>
        <p:nvSpPr>
          <p:cNvPr id="39" name="TextBox 4"/>
          <p:cNvSpPr txBox="1"/>
          <p:nvPr/>
        </p:nvSpPr>
        <p:spPr>
          <a:xfrm>
            <a:off x="10756042" y="0"/>
            <a:ext cx="1435958" cy="1660519"/>
          </a:xfrm>
          <a:prstGeom prst="rect">
            <a:avLst/>
          </a:prstGeom>
          <a:noFill/>
        </p:spPr>
        <p:txBody>
          <a:bodyPr wrap="square" rtlCol="0">
            <a:spAutoFit/>
          </a:bodyPr>
          <a:lstStyle/>
          <a:p>
            <a:pPr fontAlgn="base">
              <a:lnSpc>
                <a:spcPct val="125000"/>
              </a:lnSpc>
              <a:spcBef>
                <a:spcPts val="600"/>
              </a:spcBef>
              <a:spcAft>
                <a:spcPct val="0"/>
              </a:spcAft>
            </a:pPr>
            <a:r>
              <a:rPr lang="zh-CN" altLang="en-US" b="1" dirty="0" smtClean="0">
                <a:solidFill>
                  <a:srgbClr val="F37327"/>
                </a:solidFill>
                <a:latin typeface="新宋体" panose="02010609030101010101" pitchFamily="49" charset="-122"/>
                <a:ea typeface="新宋体" panose="02010609030101010101" pitchFamily="49" charset="-122"/>
                <a:cs typeface="Times New Roman" pitchFamily="18" charset="0"/>
              </a:rPr>
              <a:t>问题分析</a:t>
            </a:r>
            <a:endParaRPr kumimoji="1" lang="en-US" altLang="zh-CN" b="1" dirty="0" smtClean="0">
              <a:solidFill>
                <a:schemeClr val="bg2">
                  <a:lumMod val="90000"/>
                </a:schemeClr>
              </a:solidFill>
              <a:latin typeface="新宋体" panose="02010609030101010101" pitchFamily="49" charset="-122"/>
              <a:ea typeface="新宋体" panose="02010609030101010101" pitchFamily="49" charset="-122"/>
              <a:cs typeface="Calibri" pitchFamily="34" charset="0"/>
            </a:endParaRPr>
          </a:p>
          <a:p>
            <a:pPr fontAlgn="base">
              <a:lnSpc>
                <a:spcPct val="125000"/>
              </a:lnSpc>
              <a:spcBef>
                <a:spcPts val="600"/>
              </a:spcBef>
              <a:spcAft>
                <a:spcPct val="0"/>
              </a:spcAft>
            </a:pPr>
            <a:r>
              <a:rPr kumimoji="1" lang="zh-CN" altLang="en-US" b="1" dirty="0" smtClean="0">
                <a:solidFill>
                  <a:schemeClr val="bg2">
                    <a:lumMod val="90000"/>
                  </a:schemeClr>
                </a:solidFill>
                <a:latin typeface="新宋体" panose="02010609030101010101" pitchFamily="49" charset="-122"/>
                <a:ea typeface="新宋体" panose="02010609030101010101" pitchFamily="49" charset="-122"/>
                <a:cs typeface="Calibri" pitchFamily="34" charset="0"/>
              </a:rPr>
              <a:t>模型分析</a:t>
            </a:r>
            <a:endParaRPr kumimoji="1" lang="en-US" altLang="zh-CN" b="1" dirty="0" smtClean="0">
              <a:solidFill>
                <a:schemeClr val="bg2">
                  <a:lumMod val="90000"/>
                </a:schemeClr>
              </a:solidFill>
              <a:latin typeface="新宋体" panose="02010609030101010101" pitchFamily="49" charset="-122"/>
              <a:ea typeface="新宋体" panose="02010609030101010101" pitchFamily="49" charset="-122"/>
              <a:cs typeface="Calibri" pitchFamily="34" charset="0"/>
            </a:endParaRPr>
          </a:p>
          <a:p>
            <a:pPr fontAlgn="base">
              <a:lnSpc>
                <a:spcPct val="125000"/>
              </a:lnSpc>
              <a:spcBef>
                <a:spcPts val="600"/>
              </a:spcBef>
              <a:spcAft>
                <a:spcPct val="0"/>
              </a:spcAft>
            </a:pPr>
            <a:r>
              <a:rPr kumimoji="1" lang="zh-CN" altLang="en-US" b="1" dirty="0" smtClean="0">
                <a:latin typeface="新宋体" panose="02010609030101010101" pitchFamily="49" charset="-122"/>
                <a:ea typeface="新宋体" panose="02010609030101010101" pitchFamily="49" charset="-122"/>
                <a:cs typeface="Calibri" pitchFamily="34" charset="0"/>
              </a:rPr>
              <a:t>数据分析</a:t>
            </a:r>
            <a:endParaRPr kumimoji="1" lang="en-US" altLang="zh-CN" b="1" dirty="0" smtClean="0">
              <a:latin typeface="新宋体" panose="02010609030101010101" pitchFamily="49" charset="-122"/>
              <a:ea typeface="新宋体" panose="02010609030101010101" pitchFamily="49" charset="-122"/>
              <a:cs typeface="Calibri" pitchFamily="34" charset="0"/>
            </a:endParaRPr>
          </a:p>
          <a:p>
            <a:pPr fontAlgn="base">
              <a:lnSpc>
                <a:spcPct val="125000"/>
              </a:lnSpc>
              <a:spcBef>
                <a:spcPts val="600"/>
              </a:spcBef>
              <a:spcAft>
                <a:spcPct val="0"/>
              </a:spcAft>
            </a:pPr>
            <a:r>
              <a:rPr kumimoji="1" lang="zh-CN" altLang="en-US" b="1" dirty="0" smtClean="0">
                <a:solidFill>
                  <a:schemeClr val="bg2">
                    <a:lumMod val="90000"/>
                  </a:schemeClr>
                </a:solidFill>
                <a:latin typeface="新宋体" panose="02010609030101010101" pitchFamily="49" charset="-122"/>
                <a:ea typeface="新宋体" panose="02010609030101010101" pitchFamily="49" charset="-122"/>
                <a:cs typeface="Calibri" pitchFamily="34" charset="0"/>
              </a:rPr>
              <a:t>数据准备</a:t>
            </a:r>
            <a:endParaRPr kumimoji="1" lang="en-US" altLang="zh-CN" b="1" dirty="0">
              <a:solidFill>
                <a:schemeClr val="bg2">
                  <a:lumMod val="90000"/>
                </a:schemeClr>
              </a:solidFill>
              <a:latin typeface="新宋体" panose="02010609030101010101" pitchFamily="49" charset="-122"/>
              <a:ea typeface="新宋体" panose="02010609030101010101" pitchFamily="49" charset="-122"/>
              <a:cs typeface="Calibri" pitchFamily="34" charset="0"/>
            </a:endParaRPr>
          </a:p>
        </p:txBody>
      </p:sp>
      <p:sp>
        <p:nvSpPr>
          <p:cNvPr id="40" name="灯片编号占位符 39"/>
          <p:cNvSpPr>
            <a:spLocks noGrp="1"/>
          </p:cNvSpPr>
          <p:nvPr>
            <p:ph type="sldNum" sz="quarter" idx="12"/>
          </p:nvPr>
        </p:nvSpPr>
        <p:spPr/>
        <p:txBody>
          <a:bodyPr/>
          <a:lstStyle/>
          <a:p>
            <a:fld id="{C91F423C-F180-4845-B359-EE34BC02D0F6}" type="slidenum">
              <a:rPr lang="zh-CN" altLang="en-US" smtClean="0"/>
              <a:t>11</a:t>
            </a:fld>
            <a:endParaRPr lang="zh-CN" altLang="en-US"/>
          </a:p>
        </p:txBody>
      </p:sp>
    </p:spTree>
    <p:extLst>
      <p:ext uri="{BB962C8B-B14F-4D97-AF65-F5344CB8AC3E}">
        <p14:creationId xmlns:p14="http://schemas.microsoft.com/office/powerpoint/2010/main" val="306312319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标题 13"/>
          <p:cNvSpPr>
            <a:spLocks noGrp="1"/>
          </p:cNvSpPr>
          <p:nvPr>
            <p:ph type="title"/>
          </p:nvPr>
        </p:nvSpPr>
        <p:spPr/>
        <p:txBody>
          <a:bodyPr/>
          <a:lstStyle/>
          <a:p>
            <a:r>
              <a:rPr lang="zh-CN" altLang="en-US" dirty="0"/>
              <a:t>构造</a:t>
            </a:r>
            <a:r>
              <a:rPr lang="zh-CN" altLang="en-US" dirty="0" smtClean="0"/>
              <a:t>数据集</a:t>
            </a:r>
            <a:endParaRPr lang="zh-CN" altLang="en-US" dirty="0"/>
          </a:p>
        </p:txBody>
      </p:sp>
      <p:sp>
        <p:nvSpPr>
          <p:cNvPr id="52" name="TextBox 4"/>
          <p:cNvSpPr txBox="1"/>
          <p:nvPr/>
        </p:nvSpPr>
        <p:spPr>
          <a:xfrm>
            <a:off x="10756042" y="0"/>
            <a:ext cx="1435958" cy="1660519"/>
          </a:xfrm>
          <a:prstGeom prst="rect">
            <a:avLst/>
          </a:prstGeom>
          <a:noFill/>
        </p:spPr>
        <p:txBody>
          <a:bodyPr wrap="square" rtlCol="0">
            <a:spAutoFit/>
          </a:bodyPr>
          <a:lstStyle/>
          <a:p>
            <a:pPr fontAlgn="base">
              <a:lnSpc>
                <a:spcPct val="125000"/>
              </a:lnSpc>
              <a:spcBef>
                <a:spcPts val="600"/>
              </a:spcBef>
              <a:spcAft>
                <a:spcPct val="0"/>
              </a:spcAft>
            </a:pPr>
            <a:r>
              <a:rPr lang="zh-CN" altLang="en-US" b="1" dirty="0" smtClean="0">
                <a:solidFill>
                  <a:srgbClr val="F37327"/>
                </a:solidFill>
                <a:latin typeface="新宋体" panose="02010609030101010101" pitchFamily="49" charset="-122"/>
                <a:ea typeface="新宋体" panose="02010609030101010101" pitchFamily="49" charset="-122"/>
                <a:cs typeface="Times New Roman" pitchFamily="18" charset="0"/>
              </a:rPr>
              <a:t>问题分析</a:t>
            </a:r>
            <a:endParaRPr kumimoji="1" lang="en-US" altLang="zh-CN" b="1" dirty="0" smtClean="0">
              <a:solidFill>
                <a:schemeClr val="bg2">
                  <a:lumMod val="90000"/>
                </a:schemeClr>
              </a:solidFill>
              <a:latin typeface="新宋体" panose="02010609030101010101" pitchFamily="49" charset="-122"/>
              <a:ea typeface="新宋体" panose="02010609030101010101" pitchFamily="49" charset="-122"/>
              <a:cs typeface="Calibri" pitchFamily="34" charset="0"/>
            </a:endParaRPr>
          </a:p>
          <a:p>
            <a:pPr fontAlgn="base">
              <a:lnSpc>
                <a:spcPct val="125000"/>
              </a:lnSpc>
              <a:spcBef>
                <a:spcPts val="600"/>
              </a:spcBef>
              <a:spcAft>
                <a:spcPct val="0"/>
              </a:spcAft>
            </a:pPr>
            <a:r>
              <a:rPr kumimoji="1" lang="zh-CN" altLang="en-US" b="1" dirty="0" smtClean="0">
                <a:solidFill>
                  <a:schemeClr val="bg2">
                    <a:lumMod val="90000"/>
                  </a:schemeClr>
                </a:solidFill>
                <a:latin typeface="新宋体" panose="02010609030101010101" pitchFamily="49" charset="-122"/>
                <a:ea typeface="新宋体" panose="02010609030101010101" pitchFamily="49" charset="-122"/>
                <a:cs typeface="Calibri" pitchFamily="34" charset="0"/>
              </a:rPr>
              <a:t>模型分析</a:t>
            </a:r>
            <a:endParaRPr kumimoji="1" lang="en-US" altLang="zh-CN" b="1" dirty="0" smtClean="0">
              <a:solidFill>
                <a:schemeClr val="bg2">
                  <a:lumMod val="90000"/>
                </a:schemeClr>
              </a:solidFill>
              <a:latin typeface="新宋体" panose="02010609030101010101" pitchFamily="49" charset="-122"/>
              <a:ea typeface="新宋体" panose="02010609030101010101" pitchFamily="49" charset="-122"/>
              <a:cs typeface="Calibri" pitchFamily="34" charset="0"/>
            </a:endParaRPr>
          </a:p>
          <a:p>
            <a:pPr fontAlgn="base">
              <a:lnSpc>
                <a:spcPct val="125000"/>
              </a:lnSpc>
              <a:spcBef>
                <a:spcPts val="600"/>
              </a:spcBef>
              <a:spcAft>
                <a:spcPct val="0"/>
              </a:spcAft>
            </a:pPr>
            <a:r>
              <a:rPr kumimoji="1" lang="zh-CN" altLang="en-US" b="1" dirty="0" smtClean="0">
                <a:solidFill>
                  <a:schemeClr val="bg2">
                    <a:lumMod val="90000"/>
                  </a:schemeClr>
                </a:solidFill>
                <a:latin typeface="新宋体" panose="02010609030101010101" pitchFamily="49" charset="-122"/>
                <a:ea typeface="新宋体" panose="02010609030101010101" pitchFamily="49" charset="-122"/>
                <a:cs typeface="Calibri" pitchFamily="34" charset="0"/>
              </a:rPr>
              <a:t>数据分析</a:t>
            </a:r>
            <a:endParaRPr kumimoji="1" lang="en-US" altLang="zh-CN" b="1" dirty="0" smtClean="0">
              <a:solidFill>
                <a:schemeClr val="bg2">
                  <a:lumMod val="90000"/>
                </a:schemeClr>
              </a:solidFill>
              <a:latin typeface="新宋体" panose="02010609030101010101" pitchFamily="49" charset="-122"/>
              <a:ea typeface="新宋体" panose="02010609030101010101" pitchFamily="49" charset="-122"/>
              <a:cs typeface="Calibri" pitchFamily="34" charset="0"/>
            </a:endParaRPr>
          </a:p>
          <a:p>
            <a:pPr fontAlgn="base">
              <a:lnSpc>
                <a:spcPct val="125000"/>
              </a:lnSpc>
              <a:spcBef>
                <a:spcPts val="600"/>
              </a:spcBef>
              <a:spcAft>
                <a:spcPct val="0"/>
              </a:spcAft>
            </a:pPr>
            <a:r>
              <a:rPr kumimoji="1" lang="zh-CN" altLang="en-US" b="1" dirty="0" smtClean="0">
                <a:latin typeface="新宋体" panose="02010609030101010101" pitchFamily="49" charset="-122"/>
                <a:ea typeface="新宋体" panose="02010609030101010101" pitchFamily="49" charset="-122"/>
                <a:cs typeface="Calibri" pitchFamily="34" charset="0"/>
              </a:rPr>
              <a:t>数据准备</a:t>
            </a:r>
            <a:endParaRPr kumimoji="1" lang="en-US" altLang="zh-CN" b="1" dirty="0">
              <a:latin typeface="新宋体" panose="02010609030101010101" pitchFamily="49" charset="-122"/>
              <a:ea typeface="新宋体" panose="02010609030101010101" pitchFamily="49" charset="-122"/>
              <a:cs typeface="Calibri" pitchFamily="34" charset="0"/>
            </a:endParaRPr>
          </a:p>
        </p:txBody>
      </p:sp>
      <p:sp>
        <p:nvSpPr>
          <p:cNvPr id="4" name="灯片编号占位符 3"/>
          <p:cNvSpPr>
            <a:spLocks noGrp="1"/>
          </p:cNvSpPr>
          <p:nvPr>
            <p:ph type="sldNum" sz="quarter" idx="12"/>
          </p:nvPr>
        </p:nvSpPr>
        <p:spPr/>
        <p:txBody>
          <a:bodyPr/>
          <a:lstStyle/>
          <a:p>
            <a:fld id="{C91F423C-F180-4845-B359-EE34BC02D0F6}" type="slidenum">
              <a:rPr lang="zh-CN" altLang="en-US" smtClean="0"/>
              <a:t>12</a:t>
            </a:fld>
            <a:endParaRPr lang="zh-CN" altLang="en-US"/>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1573543"/>
            <a:ext cx="9556607" cy="2983526"/>
          </a:xfrm>
          <a:prstGeom prst="rect">
            <a:avLst/>
          </a:prstGeom>
        </p:spPr>
      </p:pic>
    </p:spTree>
    <p:extLst>
      <p:ext uri="{BB962C8B-B14F-4D97-AF65-F5344CB8AC3E}">
        <p14:creationId xmlns:p14="http://schemas.microsoft.com/office/powerpoint/2010/main" val="15628844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标题 13"/>
          <p:cNvSpPr>
            <a:spLocks noGrp="1"/>
          </p:cNvSpPr>
          <p:nvPr>
            <p:ph type="title"/>
          </p:nvPr>
        </p:nvSpPr>
        <p:spPr/>
        <p:txBody>
          <a:bodyPr/>
          <a:lstStyle/>
          <a:p>
            <a:r>
              <a:rPr lang="zh-CN" altLang="en-US" dirty="0"/>
              <a:t>构造</a:t>
            </a:r>
            <a:r>
              <a:rPr lang="zh-CN" altLang="en-US" dirty="0" smtClean="0"/>
              <a:t>数据集</a:t>
            </a:r>
            <a:endParaRPr lang="zh-CN" altLang="en-US" dirty="0"/>
          </a:p>
        </p:txBody>
      </p:sp>
      <p:sp>
        <p:nvSpPr>
          <p:cNvPr id="51" name="TextBox 4"/>
          <p:cNvSpPr txBox="1"/>
          <p:nvPr/>
        </p:nvSpPr>
        <p:spPr>
          <a:xfrm>
            <a:off x="10756042" y="0"/>
            <a:ext cx="1435958" cy="1660519"/>
          </a:xfrm>
          <a:prstGeom prst="rect">
            <a:avLst/>
          </a:prstGeom>
          <a:noFill/>
        </p:spPr>
        <p:txBody>
          <a:bodyPr wrap="square" rtlCol="0">
            <a:spAutoFit/>
          </a:bodyPr>
          <a:lstStyle/>
          <a:p>
            <a:pPr fontAlgn="base">
              <a:lnSpc>
                <a:spcPct val="125000"/>
              </a:lnSpc>
              <a:spcBef>
                <a:spcPts val="600"/>
              </a:spcBef>
              <a:spcAft>
                <a:spcPct val="0"/>
              </a:spcAft>
            </a:pPr>
            <a:r>
              <a:rPr lang="zh-CN" altLang="en-US" b="1" dirty="0" smtClean="0">
                <a:solidFill>
                  <a:srgbClr val="F37327"/>
                </a:solidFill>
                <a:latin typeface="新宋体" panose="02010609030101010101" pitchFamily="49" charset="-122"/>
                <a:ea typeface="新宋体" panose="02010609030101010101" pitchFamily="49" charset="-122"/>
                <a:cs typeface="Times New Roman" pitchFamily="18" charset="0"/>
              </a:rPr>
              <a:t>问题分析</a:t>
            </a:r>
            <a:endParaRPr kumimoji="1" lang="en-US" altLang="zh-CN" b="1" dirty="0" smtClean="0">
              <a:solidFill>
                <a:schemeClr val="bg2">
                  <a:lumMod val="90000"/>
                </a:schemeClr>
              </a:solidFill>
              <a:latin typeface="新宋体" panose="02010609030101010101" pitchFamily="49" charset="-122"/>
              <a:ea typeface="新宋体" panose="02010609030101010101" pitchFamily="49" charset="-122"/>
              <a:cs typeface="Calibri" pitchFamily="34" charset="0"/>
            </a:endParaRPr>
          </a:p>
          <a:p>
            <a:pPr fontAlgn="base">
              <a:lnSpc>
                <a:spcPct val="125000"/>
              </a:lnSpc>
              <a:spcBef>
                <a:spcPts val="600"/>
              </a:spcBef>
              <a:spcAft>
                <a:spcPct val="0"/>
              </a:spcAft>
            </a:pPr>
            <a:r>
              <a:rPr kumimoji="1" lang="zh-CN" altLang="en-US" b="1" dirty="0" smtClean="0">
                <a:solidFill>
                  <a:schemeClr val="bg2">
                    <a:lumMod val="90000"/>
                  </a:schemeClr>
                </a:solidFill>
                <a:latin typeface="新宋体" panose="02010609030101010101" pitchFamily="49" charset="-122"/>
                <a:ea typeface="新宋体" panose="02010609030101010101" pitchFamily="49" charset="-122"/>
                <a:cs typeface="Calibri" pitchFamily="34" charset="0"/>
              </a:rPr>
              <a:t>模型分析</a:t>
            </a:r>
            <a:endParaRPr kumimoji="1" lang="en-US" altLang="zh-CN" b="1" dirty="0" smtClean="0">
              <a:solidFill>
                <a:schemeClr val="bg2">
                  <a:lumMod val="90000"/>
                </a:schemeClr>
              </a:solidFill>
              <a:latin typeface="新宋体" panose="02010609030101010101" pitchFamily="49" charset="-122"/>
              <a:ea typeface="新宋体" panose="02010609030101010101" pitchFamily="49" charset="-122"/>
              <a:cs typeface="Calibri" pitchFamily="34" charset="0"/>
            </a:endParaRPr>
          </a:p>
          <a:p>
            <a:pPr fontAlgn="base">
              <a:lnSpc>
                <a:spcPct val="125000"/>
              </a:lnSpc>
              <a:spcBef>
                <a:spcPts val="600"/>
              </a:spcBef>
              <a:spcAft>
                <a:spcPct val="0"/>
              </a:spcAft>
            </a:pPr>
            <a:r>
              <a:rPr kumimoji="1" lang="zh-CN" altLang="en-US" b="1" dirty="0" smtClean="0">
                <a:solidFill>
                  <a:schemeClr val="bg2">
                    <a:lumMod val="90000"/>
                  </a:schemeClr>
                </a:solidFill>
                <a:latin typeface="新宋体" panose="02010609030101010101" pitchFamily="49" charset="-122"/>
                <a:ea typeface="新宋体" panose="02010609030101010101" pitchFamily="49" charset="-122"/>
                <a:cs typeface="Calibri" pitchFamily="34" charset="0"/>
              </a:rPr>
              <a:t>数据分析</a:t>
            </a:r>
            <a:endParaRPr kumimoji="1" lang="en-US" altLang="zh-CN" b="1" dirty="0" smtClean="0">
              <a:solidFill>
                <a:schemeClr val="bg2">
                  <a:lumMod val="90000"/>
                </a:schemeClr>
              </a:solidFill>
              <a:latin typeface="新宋体" panose="02010609030101010101" pitchFamily="49" charset="-122"/>
              <a:ea typeface="新宋体" panose="02010609030101010101" pitchFamily="49" charset="-122"/>
              <a:cs typeface="Calibri" pitchFamily="34" charset="0"/>
            </a:endParaRPr>
          </a:p>
          <a:p>
            <a:pPr fontAlgn="base">
              <a:lnSpc>
                <a:spcPct val="125000"/>
              </a:lnSpc>
              <a:spcBef>
                <a:spcPts val="600"/>
              </a:spcBef>
              <a:spcAft>
                <a:spcPct val="0"/>
              </a:spcAft>
            </a:pPr>
            <a:r>
              <a:rPr kumimoji="1" lang="zh-CN" altLang="en-US" b="1" dirty="0" smtClean="0">
                <a:latin typeface="新宋体" panose="02010609030101010101" pitchFamily="49" charset="-122"/>
                <a:ea typeface="新宋体" panose="02010609030101010101" pitchFamily="49" charset="-122"/>
                <a:cs typeface="Calibri" pitchFamily="34" charset="0"/>
              </a:rPr>
              <a:t>数据准备</a:t>
            </a:r>
            <a:endParaRPr kumimoji="1" lang="en-US" altLang="zh-CN" b="1" dirty="0">
              <a:latin typeface="新宋体" panose="02010609030101010101" pitchFamily="49" charset="-122"/>
              <a:ea typeface="新宋体" panose="02010609030101010101" pitchFamily="49" charset="-122"/>
              <a:cs typeface="Calibri" pitchFamily="34" charset="0"/>
            </a:endParaRPr>
          </a:p>
        </p:txBody>
      </p:sp>
      <p:sp>
        <p:nvSpPr>
          <p:cNvPr id="52" name="灯片编号占位符 51"/>
          <p:cNvSpPr>
            <a:spLocks noGrp="1"/>
          </p:cNvSpPr>
          <p:nvPr>
            <p:ph type="sldNum" sz="quarter" idx="12"/>
          </p:nvPr>
        </p:nvSpPr>
        <p:spPr/>
        <p:txBody>
          <a:bodyPr/>
          <a:lstStyle/>
          <a:p>
            <a:fld id="{C91F423C-F180-4845-B359-EE34BC02D0F6}" type="slidenum">
              <a:rPr lang="zh-CN" altLang="en-US" smtClean="0"/>
              <a:t>13</a:t>
            </a:fld>
            <a:endParaRPr lang="zh-CN" altLang="en-US"/>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9196" y="1773908"/>
            <a:ext cx="11479452" cy="4161671"/>
          </a:xfrm>
          <a:prstGeom prst="rect">
            <a:avLst/>
          </a:prstGeom>
        </p:spPr>
      </p:pic>
    </p:spTree>
    <p:extLst>
      <p:ext uri="{BB962C8B-B14F-4D97-AF65-F5344CB8AC3E}">
        <p14:creationId xmlns:p14="http://schemas.microsoft.com/office/powerpoint/2010/main" val="361530054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构造数据集</a:t>
            </a:r>
            <a:endParaRPr lang="zh-CN" altLang="en-US" dirty="0"/>
          </a:p>
        </p:txBody>
      </p:sp>
      <p:sp>
        <p:nvSpPr>
          <p:cNvPr id="62" name="文本框 61"/>
          <p:cNvSpPr txBox="1"/>
          <p:nvPr/>
        </p:nvSpPr>
        <p:spPr>
          <a:xfrm>
            <a:off x="4435112" y="3001151"/>
            <a:ext cx="2074607" cy="584775"/>
          </a:xfrm>
          <a:prstGeom prst="rect">
            <a:avLst/>
          </a:prstGeom>
          <a:noFill/>
        </p:spPr>
        <p:txBody>
          <a:bodyPr wrap="none" rtlCol="0">
            <a:spAutoFit/>
          </a:bodyPr>
          <a:lstStyle/>
          <a:p>
            <a:pPr algn="ctr"/>
            <a:r>
              <a:rPr lang="zh-CN" altLang="en-US" sz="1600" b="1" dirty="0" smtClean="0">
                <a:solidFill>
                  <a:schemeClr val="accent2"/>
                </a:solidFill>
              </a:rPr>
              <a:t>商品集匹配</a:t>
            </a:r>
            <a:endParaRPr lang="en-US" altLang="zh-CN" sz="1600" b="1" dirty="0" smtClean="0">
              <a:solidFill>
                <a:schemeClr val="accent2"/>
              </a:solidFill>
            </a:endParaRPr>
          </a:p>
          <a:p>
            <a:pPr algn="ctr"/>
            <a:r>
              <a:rPr lang="zh-CN" altLang="en-US" sz="1600" b="1" dirty="0" smtClean="0">
                <a:solidFill>
                  <a:schemeClr val="accent2"/>
                </a:solidFill>
              </a:rPr>
              <a:t>分词，</a:t>
            </a:r>
            <a:r>
              <a:rPr lang="en-US" altLang="zh-CN" sz="1600" b="1" dirty="0" smtClean="0">
                <a:solidFill>
                  <a:schemeClr val="accent2"/>
                </a:solidFill>
              </a:rPr>
              <a:t>jaccard</a:t>
            </a:r>
            <a:r>
              <a:rPr lang="zh-CN" altLang="en-US" sz="1600" b="1" dirty="0" smtClean="0">
                <a:solidFill>
                  <a:schemeClr val="accent2"/>
                </a:solidFill>
              </a:rPr>
              <a:t>相似度</a:t>
            </a:r>
            <a:endParaRPr lang="zh-CN" altLang="en-US" sz="1600" b="1" dirty="0">
              <a:solidFill>
                <a:schemeClr val="accent2"/>
              </a:solidFill>
            </a:endParaRPr>
          </a:p>
        </p:txBody>
      </p:sp>
      <p:sp>
        <p:nvSpPr>
          <p:cNvPr id="4" name="文本框 3"/>
          <p:cNvSpPr txBox="1"/>
          <p:nvPr/>
        </p:nvSpPr>
        <p:spPr>
          <a:xfrm>
            <a:off x="3865914" y="3567073"/>
            <a:ext cx="3751348" cy="338554"/>
          </a:xfrm>
          <a:prstGeom prst="rect">
            <a:avLst/>
          </a:prstGeom>
          <a:noFill/>
        </p:spPr>
        <p:txBody>
          <a:bodyPr wrap="none" rtlCol="0">
            <a:spAutoFit/>
          </a:bodyPr>
          <a:lstStyle/>
          <a:p>
            <a:r>
              <a:rPr lang="en-US" altLang="zh-CN" sz="1600" dirty="0" smtClean="0"/>
              <a:t>avg_jaccard  (&gt;0.5) &amp; max_jaccard (&gt;0.8)</a:t>
            </a:r>
            <a:endParaRPr lang="zh-CN" altLang="en-US" sz="1600" dirty="0"/>
          </a:p>
        </p:txBody>
      </p:sp>
      <p:sp>
        <p:nvSpPr>
          <p:cNvPr id="43" name="文本框 42"/>
          <p:cNvSpPr txBox="1"/>
          <p:nvPr/>
        </p:nvSpPr>
        <p:spPr>
          <a:xfrm>
            <a:off x="838200" y="4120826"/>
            <a:ext cx="5671519" cy="923330"/>
          </a:xfrm>
          <a:prstGeom prst="rect">
            <a:avLst/>
          </a:prstGeom>
          <a:noFill/>
        </p:spPr>
        <p:txBody>
          <a:bodyPr wrap="square" rtlCol="0">
            <a:spAutoFit/>
          </a:bodyPr>
          <a:lstStyle/>
          <a:p>
            <a:r>
              <a:rPr lang="en-US" altLang="zh-CN" dirty="0" smtClean="0"/>
              <a:t>~4k</a:t>
            </a:r>
            <a:r>
              <a:rPr lang="zh-CN" altLang="en-US" dirty="0" smtClean="0"/>
              <a:t>的线上电商概念（</a:t>
            </a:r>
            <a:r>
              <a:rPr lang="en-US" altLang="zh-CN" dirty="0" smtClean="0"/>
              <a:t>concepts</a:t>
            </a:r>
            <a:r>
              <a:rPr lang="zh-CN" altLang="en-US" dirty="0" smtClean="0"/>
              <a:t>）</a:t>
            </a:r>
            <a:endParaRPr lang="en-US" altLang="zh-CN" dirty="0" smtClean="0"/>
          </a:p>
          <a:p>
            <a:r>
              <a:rPr lang="zh-CN" altLang="en-US" dirty="0" smtClean="0"/>
              <a:t>经匹配，</a:t>
            </a:r>
            <a:r>
              <a:rPr lang="en-US" altLang="zh-CN" b="1" dirty="0" smtClean="0"/>
              <a:t>1.7k</a:t>
            </a:r>
            <a:r>
              <a:rPr lang="zh-CN" altLang="en-US" dirty="0" smtClean="0"/>
              <a:t>的</a:t>
            </a:r>
            <a:r>
              <a:rPr lang="en-US" altLang="zh-CN" dirty="0" smtClean="0"/>
              <a:t>concepts</a:t>
            </a:r>
            <a:r>
              <a:rPr lang="zh-CN" altLang="en-US" dirty="0" smtClean="0"/>
              <a:t>成功匹配到了共</a:t>
            </a:r>
            <a:r>
              <a:rPr lang="en-US" altLang="zh-CN" b="1" dirty="0" smtClean="0"/>
              <a:t>10w+</a:t>
            </a:r>
            <a:r>
              <a:rPr lang="zh-CN" altLang="en-US" dirty="0" smtClean="0"/>
              <a:t>条训练数据</a:t>
            </a:r>
            <a:r>
              <a:rPr lang="en-US" altLang="zh-CN" dirty="0" smtClean="0"/>
              <a:t>; </a:t>
            </a:r>
            <a:r>
              <a:rPr lang="zh-CN" altLang="en-US" dirty="0" smtClean="0"/>
              <a:t>人工抽样检查准确率在</a:t>
            </a:r>
            <a:r>
              <a:rPr lang="en-US" altLang="zh-CN" dirty="0" smtClean="0"/>
              <a:t>96%</a:t>
            </a:r>
            <a:r>
              <a:rPr lang="zh-CN" altLang="en-US" dirty="0" smtClean="0"/>
              <a:t>左右，可以直接使用</a:t>
            </a:r>
            <a:endParaRPr lang="en-US" altLang="zh-CN" dirty="0" smtClean="0"/>
          </a:p>
        </p:txBody>
      </p:sp>
      <p:sp>
        <p:nvSpPr>
          <p:cNvPr id="45" name="文本框 44"/>
          <p:cNvSpPr txBox="1"/>
          <p:nvPr/>
        </p:nvSpPr>
        <p:spPr>
          <a:xfrm>
            <a:off x="1015082" y="5978988"/>
            <a:ext cx="1044141" cy="307777"/>
          </a:xfrm>
          <a:prstGeom prst="rect">
            <a:avLst/>
          </a:prstGeom>
          <a:noFill/>
        </p:spPr>
        <p:txBody>
          <a:bodyPr wrap="square" rtlCol="0">
            <a:spAutoFit/>
          </a:bodyPr>
          <a:lstStyle/>
          <a:p>
            <a:r>
              <a:rPr lang="zh-CN" altLang="en-US" sz="1400" dirty="0" smtClean="0"/>
              <a:t>浴室 物品</a:t>
            </a:r>
            <a:endParaRPr lang="en-US" altLang="zh-CN" sz="1400" dirty="0" smtClean="0"/>
          </a:p>
        </p:txBody>
      </p:sp>
      <p:sp>
        <p:nvSpPr>
          <p:cNvPr id="46" name="文本框 45"/>
          <p:cNvSpPr txBox="1"/>
          <p:nvPr/>
        </p:nvSpPr>
        <p:spPr>
          <a:xfrm>
            <a:off x="2313685" y="5799895"/>
            <a:ext cx="4851663" cy="954107"/>
          </a:xfrm>
          <a:prstGeom prst="rect">
            <a:avLst/>
          </a:prstGeom>
          <a:noFill/>
        </p:spPr>
        <p:txBody>
          <a:bodyPr wrap="square" rtlCol="0">
            <a:spAutoFit/>
          </a:bodyPr>
          <a:lstStyle/>
          <a:p>
            <a:r>
              <a:rPr lang="zh-CN" altLang="en-US" sz="1400" dirty="0" smtClean="0"/>
              <a:t>毛巾架</a:t>
            </a:r>
            <a:r>
              <a:rPr lang="en-US" altLang="zh-CN" sz="1400" dirty="0"/>
              <a:t> </a:t>
            </a:r>
            <a:r>
              <a:rPr lang="zh-CN" altLang="en-US" sz="1400" dirty="0" smtClean="0"/>
              <a:t>免 打孔 太空铝 浴室 挂件 套装 卫生间 浴巾 置</a:t>
            </a:r>
            <a:r>
              <a:rPr lang="zh-CN" altLang="en-US" sz="1400" dirty="0"/>
              <a:t>物</a:t>
            </a:r>
            <a:r>
              <a:rPr lang="zh-CN" altLang="en-US" sz="1400" dirty="0" smtClean="0"/>
              <a:t>架洗手间 壁挂 套餐 免 打孔 卫生间 置</a:t>
            </a:r>
            <a:r>
              <a:rPr lang="zh-CN" altLang="en-US" sz="1400" dirty="0"/>
              <a:t>物</a:t>
            </a:r>
            <a:r>
              <a:rPr lang="zh-CN" altLang="en-US" sz="1400" dirty="0" smtClean="0"/>
              <a:t>架</a:t>
            </a:r>
            <a:r>
              <a:rPr lang="en-US" altLang="zh-CN" sz="1400" dirty="0"/>
              <a:t> </a:t>
            </a:r>
            <a:r>
              <a:rPr lang="zh-CN" altLang="en-US" sz="1400" dirty="0" smtClean="0"/>
              <a:t>折叠 浴巾架 卫浴 五金 挂件 套装 卡贝</a:t>
            </a:r>
            <a:r>
              <a:rPr lang="en-US" altLang="zh-CN" sz="1400" dirty="0"/>
              <a:t> </a:t>
            </a:r>
            <a:r>
              <a:rPr lang="zh-CN" altLang="en-US" sz="1400" dirty="0" smtClean="0"/>
              <a:t>毛巾架 不锈钢 卫生间 双层 浴巾架 卫浴 五金 挂件 套装 浴室 太空铝 毛巾架</a:t>
            </a:r>
            <a:r>
              <a:rPr lang="en-US" altLang="zh-CN" sz="1400" dirty="0"/>
              <a:t> </a:t>
            </a:r>
            <a:r>
              <a:rPr lang="zh-CN" altLang="en-US" sz="1400" dirty="0" smtClean="0"/>
              <a:t>浴巾架 挂件 </a:t>
            </a:r>
            <a:r>
              <a:rPr lang="en-US" altLang="zh-CN" sz="1400" b="1" dirty="0" smtClean="0"/>
              <a:t>...</a:t>
            </a:r>
          </a:p>
        </p:txBody>
      </p:sp>
      <p:sp>
        <p:nvSpPr>
          <p:cNvPr id="5" name="矩形 4"/>
          <p:cNvSpPr/>
          <p:nvPr/>
        </p:nvSpPr>
        <p:spPr>
          <a:xfrm>
            <a:off x="7502230" y="5978987"/>
            <a:ext cx="3590694" cy="307777"/>
          </a:xfrm>
          <a:prstGeom prst="rect">
            <a:avLst/>
          </a:prstGeom>
        </p:spPr>
        <p:txBody>
          <a:bodyPr wrap="square">
            <a:spAutoFit/>
          </a:bodyPr>
          <a:lstStyle/>
          <a:p>
            <a:r>
              <a:rPr lang="zh-CN" altLang="en-US" sz="1400" dirty="0"/>
              <a:t>浴室</a:t>
            </a:r>
            <a:r>
              <a:rPr lang="zh-CN" altLang="en-US" sz="1400" dirty="0" smtClean="0"/>
              <a:t> 挂件 有一套 , 洗澡 不再 捡 肥皂 !</a:t>
            </a:r>
            <a:endParaRPr lang="zh-CN" altLang="en-US" sz="1400" dirty="0"/>
          </a:p>
        </p:txBody>
      </p:sp>
      <p:sp>
        <p:nvSpPr>
          <p:cNvPr id="29" name="TextBox 4"/>
          <p:cNvSpPr txBox="1"/>
          <p:nvPr/>
        </p:nvSpPr>
        <p:spPr>
          <a:xfrm>
            <a:off x="10756042" y="0"/>
            <a:ext cx="1435958" cy="1660519"/>
          </a:xfrm>
          <a:prstGeom prst="rect">
            <a:avLst/>
          </a:prstGeom>
          <a:noFill/>
        </p:spPr>
        <p:txBody>
          <a:bodyPr wrap="square" rtlCol="0">
            <a:spAutoFit/>
          </a:bodyPr>
          <a:lstStyle/>
          <a:p>
            <a:pPr fontAlgn="base">
              <a:lnSpc>
                <a:spcPct val="125000"/>
              </a:lnSpc>
              <a:spcBef>
                <a:spcPts val="600"/>
              </a:spcBef>
              <a:spcAft>
                <a:spcPct val="0"/>
              </a:spcAft>
            </a:pPr>
            <a:r>
              <a:rPr lang="zh-CN" altLang="en-US" b="1" dirty="0" smtClean="0">
                <a:solidFill>
                  <a:srgbClr val="F37327"/>
                </a:solidFill>
                <a:latin typeface="新宋体" panose="02010609030101010101" pitchFamily="49" charset="-122"/>
                <a:ea typeface="新宋体" panose="02010609030101010101" pitchFamily="49" charset="-122"/>
                <a:cs typeface="Times New Roman" pitchFamily="18" charset="0"/>
              </a:rPr>
              <a:t>问题分析</a:t>
            </a:r>
            <a:endParaRPr kumimoji="1" lang="en-US" altLang="zh-CN" b="1" dirty="0" smtClean="0">
              <a:solidFill>
                <a:schemeClr val="bg2">
                  <a:lumMod val="90000"/>
                </a:schemeClr>
              </a:solidFill>
              <a:latin typeface="新宋体" panose="02010609030101010101" pitchFamily="49" charset="-122"/>
              <a:ea typeface="新宋体" panose="02010609030101010101" pitchFamily="49" charset="-122"/>
              <a:cs typeface="Calibri" pitchFamily="34" charset="0"/>
            </a:endParaRPr>
          </a:p>
          <a:p>
            <a:pPr fontAlgn="base">
              <a:lnSpc>
                <a:spcPct val="125000"/>
              </a:lnSpc>
              <a:spcBef>
                <a:spcPts val="600"/>
              </a:spcBef>
              <a:spcAft>
                <a:spcPct val="0"/>
              </a:spcAft>
            </a:pPr>
            <a:r>
              <a:rPr kumimoji="1" lang="zh-CN" altLang="en-US" b="1" dirty="0" smtClean="0">
                <a:solidFill>
                  <a:schemeClr val="bg2">
                    <a:lumMod val="90000"/>
                  </a:schemeClr>
                </a:solidFill>
                <a:latin typeface="新宋体" panose="02010609030101010101" pitchFamily="49" charset="-122"/>
                <a:ea typeface="新宋体" panose="02010609030101010101" pitchFamily="49" charset="-122"/>
                <a:cs typeface="Calibri" pitchFamily="34" charset="0"/>
              </a:rPr>
              <a:t>模型分析</a:t>
            </a:r>
            <a:endParaRPr kumimoji="1" lang="en-US" altLang="zh-CN" b="1" dirty="0" smtClean="0">
              <a:solidFill>
                <a:schemeClr val="bg2">
                  <a:lumMod val="90000"/>
                </a:schemeClr>
              </a:solidFill>
              <a:latin typeface="新宋体" panose="02010609030101010101" pitchFamily="49" charset="-122"/>
              <a:ea typeface="新宋体" panose="02010609030101010101" pitchFamily="49" charset="-122"/>
              <a:cs typeface="Calibri" pitchFamily="34" charset="0"/>
            </a:endParaRPr>
          </a:p>
          <a:p>
            <a:pPr fontAlgn="base">
              <a:lnSpc>
                <a:spcPct val="125000"/>
              </a:lnSpc>
              <a:spcBef>
                <a:spcPts val="600"/>
              </a:spcBef>
              <a:spcAft>
                <a:spcPct val="0"/>
              </a:spcAft>
            </a:pPr>
            <a:r>
              <a:rPr kumimoji="1" lang="zh-CN" altLang="en-US" b="1" dirty="0" smtClean="0">
                <a:solidFill>
                  <a:schemeClr val="bg2">
                    <a:lumMod val="90000"/>
                  </a:schemeClr>
                </a:solidFill>
                <a:latin typeface="新宋体" panose="02010609030101010101" pitchFamily="49" charset="-122"/>
                <a:ea typeface="新宋体" panose="02010609030101010101" pitchFamily="49" charset="-122"/>
                <a:cs typeface="Calibri" pitchFamily="34" charset="0"/>
              </a:rPr>
              <a:t>数据分析</a:t>
            </a:r>
            <a:endParaRPr kumimoji="1" lang="en-US" altLang="zh-CN" b="1" dirty="0" smtClean="0">
              <a:solidFill>
                <a:schemeClr val="bg2">
                  <a:lumMod val="90000"/>
                </a:schemeClr>
              </a:solidFill>
              <a:latin typeface="新宋体" panose="02010609030101010101" pitchFamily="49" charset="-122"/>
              <a:ea typeface="新宋体" panose="02010609030101010101" pitchFamily="49" charset="-122"/>
              <a:cs typeface="Calibri" pitchFamily="34" charset="0"/>
            </a:endParaRPr>
          </a:p>
          <a:p>
            <a:pPr fontAlgn="base">
              <a:lnSpc>
                <a:spcPct val="125000"/>
              </a:lnSpc>
              <a:spcBef>
                <a:spcPts val="600"/>
              </a:spcBef>
              <a:spcAft>
                <a:spcPct val="0"/>
              </a:spcAft>
            </a:pPr>
            <a:r>
              <a:rPr kumimoji="1" lang="zh-CN" altLang="en-US" b="1" dirty="0" smtClean="0">
                <a:latin typeface="新宋体" panose="02010609030101010101" pitchFamily="49" charset="-122"/>
                <a:ea typeface="新宋体" panose="02010609030101010101" pitchFamily="49" charset="-122"/>
                <a:cs typeface="Calibri" pitchFamily="34" charset="0"/>
              </a:rPr>
              <a:t>数据准备</a:t>
            </a:r>
            <a:endParaRPr kumimoji="1" lang="en-US" altLang="zh-CN" b="1" dirty="0">
              <a:latin typeface="新宋体" panose="02010609030101010101" pitchFamily="49" charset="-122"/>
              <a:ea typeface="新宋体" panose="02010609030101010101" pitchFamily="49" charset="-122"/>
              <a:cs typeface="Calibri" pitchFamily="34" charset="0"/>
            </a:endParaRPr>
          </a:p>
        </p:txBody>
      </p:sp>
      <p:sp>
        <p:nvSpPr>
          <p:cNvPr id="6" name="灯片编号占位符 5"/>
          <p:cNvSpPr>
            <a:spLocks noGrp="1"/>
          </p:cNvSpPr>
          <p:nvPr>
            <p:ph type="sldNum" sz="quarter" idx="12"/>
          </p:nvPr>
        </p:nvSpPr>
        <p:spPr/>
        <p:txBody>
          <a:bodyPr/>
          <a:lstStyle/>
          <a:p>
            <a:fld id="{C91F423C-F180-4845-B359-EE34BC02D0F6}" type="slidenum">
              <a:rPr lang="zh-CN" altLang="en-US" smtClean="0"/>
              <a:t>14</a:t>
            </a:fld>
            <a:endParaRPr lang="zh-CN" altLang="en-US"/>
          </a:p>
        </p:txBody>
      </p:sp>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199" y="1469948"/>
            <a:ext cx="11087505" cy="1606317"/>
          </a:xfrm>
          <a:prstGeom prst="rect">
            <a:avLst/>
          </a:prstGeom>
        </p:spPr>
      </p:pic>
      <p:pic>
        <p:nvPicPr>
          <p:cNvPr id="10" name="图片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8146" y="5133692"/>
            <a:ext cx="10223007" cy="443103"/>
          </a:xfrm>
          <a:prstGeom prst="rect">
            <a:avLst/>
          </a:prstGeom>
        </p:spPr>
      </p:pic>
    </p:spTree>
    <p:extLst>
      <p:ext uri="{BB962C8B-B14F-4D97-AF65-F5344CB8AC3E}">
        <p14:creationId xmlns:p14="http://schemas.microsoft.com/office/powerpoint/2010/main" val="396926853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文本框 23"/>
          <p:cNvSpPr txBox="1"/>
          <p:nvPr/>
        </p:nvSpPr>
        <p:spPr>
          <a:xfrm>
            <a:off x="913953" y="3901023"/>
            <a:ext cx="800219" cy="338554"/>
          </a:xfrm>
          <a:prstGeom prst="rect">
            <a:avLst/>
          </a:prstGeom>
          <a:noFill/>
        </p:spPr>
        <p:txBody>
          <a:bodyPr wrap="none" rtlCol="0">
            <a:spAutoFit/>
          </a:bodyPr>
          <a:lstStyle/>
          <a:p>
            <a:r>
              <a:rPr lang="zh-CN" altLang="en-US" sz="1600" dirty="0" smtClean="0"/>
              <a:t>数据集</a:t>
            </a:r>
            <a:endParaRPr lang="zh-CN" altLang="en-US" sz="1600" dirty="0"/>
          </a:p>
        </p:txBody>
      </p:sp>
      <p:sp>
        <p:nvSpPr>
          <p:cNvPr id="28" name="文本框 27"/>
          <p:cNvSpPr txBox="1"/>
          <p:nvPr/>
        </p:nvSpPr>
        <p:spPr>
          <a:xfrm>
            <a:off x="811362" y="2425067"/>
            <a:ext cx="1005403" cy="338554"/>
          </a:xfrm>
          <a:prstGeom prst="rect">
            <a:avLst/>
          </a:prstGeom>
          <a:noFill/>
        </p:spPr>
        <p:txBody>
          <a:bodyPr wrap="none" rtlCol="0">
            <a:spAutoFit/>
          </a:bodyPr>
          <a:lstStyle/>
          <a:p>
            <a:r>
              <a:rPr lang="zh-CN" altLang="en-US" sz="1600" dirty="0"/>
              <a:t>生成模型</a:t>
            </a:r>
          </a:p>
        </p:txBody>
      </p:sp>
      <p:sp>
        <p:nvSpPr>
          <p:cNvPr id="6" name="矩形 5"/>
          <p:cNvSpPr/>
          <p:nvPr/>
        </p:nvSpPr>
        <p:spPr>
          <a:xfrm>
            <a:off x="499731" y="144380"/>
            <a:ext cx="10007848" cy="657709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文本框 93"/>
          <p:cNvSpPr txBox="1"/>
          <p:nvPr/>
        </p:nvSpPr>
        <p:spPr>
          <a:xfrm>
            <a:off x="811362" y="1365567"/>
            <a:ext cx="1005403" cy="338554"/>
          </a:xfrm>
          <a:prstGeom prst="rect">
            <a:avLst/>
          </a:prstGeom>
          <a:noFill/>
        </p:spPr>
        <p:txBody>
          <a:bodyPr wrap="none" rtlCol="0">
            <a:spAutoFit/>
          </a:bodyPr>
          <a:lstStyle/>
          <a:p>
            <a:r>
              <a:rPr lang="zh-CN" altLang="en-US" sz="1600" dirty="0" smtClean="0"/>
              <a:t>模型</a:t>
            </a:r>
            <a:r>
              <a:rPr lang="zh-CN" altLang="en-US" sz="1600" dirty="0"/>
              <a:t>集成</a:t>
            </a:r>
          </a:p>
        </p:txBody>
      </p:sp>
      <p:sp>
        <p:nvSpPr>
          <p:cNvPr id="97" name="TextBox 4"/>
          <p:cNvSpPr txBox="1"/>
          <p:nvPr/>
        </p:nvSpPr>
        <p:spPr>
          <a:xfrm>
            <a:off x="10756042" y="0"/>
            <a:ext cx="1435958" cy="814134"/>
          </a:xfrm>
          <a:prstGeom prst="rect">
            <a:avLst/>
          </a:prstGeom>
          <a:noFill/>
        </p:spPr>
        <p:txBody>
          <a:bodyPr wrap="square" rtlCol="0">
            <a:spAutoFit/>
          </a:bodyPr>
          <a:lstStyle/>
          <a:p>
            <a:pPr fontAlgn="base">
              <a:lnSpc>
                <a:spcPct val="125000"/>
              </a:lnSpc>
              <a:spcBef>
                <a:spcPts val="600"/>
              </a:spcBef>
              <a:spcAft>
                <a:spcPct val="0"/>
              </a:spcAft>
            </a:pPr>
            <a:r>
              <a:rPr kumimoji="1" lang="zh-CN" altLang="en-US" b="1" dirty="0" smtClean="0">
                <a:solidFill>
                  <a:schemeClr val="accent2"/>
                </a:solidFill>
                <a:latin typeface="新宋体" panose="02010609030101010101" pitchFamily="49" charset="-122"/>
                <a:ea typeface="新宋体" panose="02010609030101010101" pitchFamily="49" charset="-122"/>
                <a:cs typeface="Calibri" pitchFamily="34" charset="0"/>
              </a:rPr>
              <a:t>模型设计</a:t>
            </a:r>
            <a:endParaRPr kumimoji="1" lang="en-US" altLang="zh-CN" b="1" dirty="0" smtClean="0">
              <a:solidFill>
                <a:schemeClr val="accent2"/>
              </a:solidFill>
              <a:latin typeface="新宋体" panose="02010609030101010101" pitchFamily="49" charset="-122"/>
              <a:ea typeface="新宋体" panose="02010609030101010101" pitchFamily="49" charset="-122"/>
              <a:cs typeface="Calibri" pitchFamily="34" charset="0"/>
            </a:endParaRPr>
          </a:p>
          <a:p>
            <a:pPr fontAlgn="base">
              <a:lnSpc>
                <a:spcPct val="125000"/>
              </a:lnSpc>
              <a:spcBef>
                <a:spcPts val="600"/>
              </a:spcBef>
              <a:spcAft>
                <a:spcPct val="0"/>
              </a:spcAft>
            </a:pPr>
            <a:r>
              <a:rPr kumimoji="1" lang="zh-CN" altLang="en-US" b="1" dirty="0" smtClean="0">
                <a:latin typeface="新宋体" panose="02010609030101010101" pitchFamily="49" charset="-122"/>
                <a:ea typeface="新宋体" panose="02010609030101010101" pitchFamily="49" charset="-122"/>
                <a:cs typeface="Calibri" pitchFamily="34" charset="0"/>
              </a:rPr>
              <a:t>模型概览</a:t>
            </a:r>
            <a:endParaRPr kumimoji="1" lang="en-US" altLang="zh-CN" b="1" dirty="0" smtClean="0">
              <a:latin typeface="新宋体" panose="02010609030101010101" pitchFamily="49" charset="-122"/>
              <a:ea typeface="新宋体" panose="02010609030101010101" pitchFamily="49" charset="-122"/>
              <a:cs typeface="Calibri" pitchFamily="34" charset="0"/>
            </a:endParaRPr>
          </a:p>
        </p:txBody>
      </p:sp>
      <p:sp>
        <p:nvSpPr>
          <p:cNvPr id="98" name="灯片编号占位符 97"/>
          <p:cNvSpPr>
            <a:spLocks noGrp="1"/>
          </p:cNvSpPr>
          <p:nvPr>
            <p:ph type="sldNum" sz="quarter" idx="12"/>
          </p:nvPr>
        </p:nvSpPr>
        <p:spPr/>
        <p:txBody>
          <a:bodyPr/>
          <a:lstStyle/>
          <a:p>
            <a:fld id="{C91F423C-F180-4845-B359-EE34BC02D0F6}" type="slidenum">
              <a:rPr lang="zh-CN" altLang="en-US" smtClean="0"/>
              <a:t>15</a:t>
            </a:fld>
            <a:endParaRPr lang="zh-CN" altLang="en-US"/>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30987" y="324701"/>
            <a:ext cx="8093808" cy="6172352"/>
          </a:xfrm>
          <a:prstGeom prst="rect">
            <a:avLst/>
          </a:prstGeom>
        </p:spPr>
      </p:pic>
    </p:spTree>
    <p:extLst>
      <p:ext uri="{BB962C8B-B14F-4D97-AF65-F5344CB8AC3E}">
        <p14:creationId xmlns:p14="http://schemas.microsoft.com/office/powerpoint/2010/main" val="201715602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输入特征设计</a:t>
            </a:r>
          </a:p>
        </p:txBody>
      </p:sp>
      <p:grpSp>
        <p:nvGrpSpPr>
          <p:cNvPr id="10" name="组合 9"/>
          <p:cNvGrpSpPr/>
          <p:nvPr/>
        </p:nvGrpSpPr>
        <p:grpSpPr>
          <a:xfrm>
            <a:off x="6136913" y="6232359"/>
            <a:ext cx="5333773" cy="333233"/>
            <a:chOff x="6133892" y="4281448"/>
            <a:chExt cx="5333773" cy="333233"/>
          </a:xfrm>
        </p:grpSpPr>
        <p:sp>
          <p:nvSpPr>
            <p:cNvPr id="28" name="圆角矩形 27"/>
            <p:cNvSpPr/>
            <p:nvPr/>
          </p:nvSpPr>
          <p:spPr>
            <a:xfrm>
              <a:off x="6133892" y="4281449"/>
              <a:ext cx="5333773" cy="331374"/>
            </a:xfrm>
            <a:prstGeom prst="roundRect">
              <a:avLst/>
            </a:prstGeom>
            <a:noFill/>
            <a:ln>
              <a:solidFill>
                <a:schemeClr val="bg2">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29" name="文本框 28"/>
                <p:cNvSpPr txBox="1"/>
                <p:nvPr/>
              </p:nvSpPr>
              <p:spPr>
                <a:xfrm>
                  <a:off x="7469133" y="4281448"/>
                  <a:ext cx="2571409" cy="33323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sz="1200" b="0" i="1" smtClean="0">
                                <a:latin typeface="Cambria Math" charset="0"/>
                              </a:rPr>
                            </m:ctrlPr>
                          </m:sSubSupPr>
                          <m:e>
                            <m:r>
                              <a:rPr lang="en-US" altLang="zh-CN" sz="1200" b="0" i="1" smtClean="0">
                                <a:latin typeface="Cambria Math" panose="02040503050406030204" pitchFamily="18" charset="0"/>
                              </a:rPr>
                              <m:t>𝑖𝑡𝑒𝑚</m:t>
                            </m:r>
                          </m:e>
                          <m:sub>
                            <m:r>
                              <a:rPr lang="en-US" altLang="zh-CN" sz="1200" i="1">
                                <a:latin typeface="Cambria Math" panose="02040503050406030204" pitchFamily="18" charset="0"/>
                              </a:rPr>
                              <m:t>1</m:t>
                            </m:r>
                          </m:sub>
                          <m:sup>
                            <m:r>
                              <a:rPr lang="en-US" altLang="zh-CN" sz="1200" b="0" i="1" smtClean="0">
                                <a:latin typeface="Cambria Math" panose="02040503050406030204" pitchFamily="18" charset="0"/>
                              </a:rPr>
                              <m:t>(</m:t>
                            </m:r>
                            <m:r>
                              <m:rPr>
                                <m:sty m:val="p"/>
                              </m:rPr>
                              <a:rPr lang="en-US" altLang="zh-CN" sz="1200" i="1">
                                <a:latin typeface="Cambria Math" panose="02040503050406030204" pitchFamily="18" charset="0"/>
                              </a:rPr>
                              <m:t>j</m:t>
                            </m:r>
                            <m:r>
                              <a:rPr lang="en-US" altLang="zh-CN" sz="1200" b="0" i="1" smtClean="0">
                                <a:latin typeface="Cambria Math" panose="02040503050406030204" pitchFamily="18" charset="0"/>
                              </a:rPr>
                              <m:t>)</m:t>
                            </m:r>
                          </m:sup>
                        </m:sSubSup>
                        <m:r>
                          <a:rPr lang="en-US" altLang="zh-CN" sz="1200" i="1">
                            <a:latin typeface="Cambria Math" panose="02040503050406030204" pitchFamily="18" charset="0"/>
                          </a:rPr>
                          <m:t>,</m:t>
                        </m:r>
                        <m:sSubSup>
                          <m:sSubSupPr>
                            <m:ctrlPr>
                              <a:rPr lang="en-US" altLang="zh-CN" sz="1200" i="1">
                                <a:latin typeface="Cambria Math" charset="0"/>
                              </a:rPr>
                            </m:ctrlPr>
                          </m:sSubSupPr>
                          <m:e>
                            <m:r>
                              <a:rPr lang="en-US" altLang="zh-CN" sz="1200" i="1">
                                <a:latin typeface="Cambria Math" panose="02040503050406030204" pitchFamily="18" charset="0"/>
                              </a:rPr>
                              <m:t>𝑖𝑡𝑒𝑚</m:t>
                            </m:r>
                          </m:e>
                          <m:sub>
                            <m:r>
                              <a:rPr lang="en-US" altLang="zh-CN" sz="1200" b="0" i="1" smtClean="0">
                                <a:latin typeface="Cambria Math" panose="02040503050406030204" pitchFamily="18" charset="0"/>
                              </a:rPr>
                              <m:t>2</m:t>
                            </m:r>
                          </m:sub>
                          <m:sup>
                            <m:r>
                              <a:rPr lang="en-US" altLang="zh-CN" sz="1200" i="1">
                                <a:latin typeface="Cambria Math" panose="02040503050406030204" pitchFamily="18" charset="0"/>
                              </a:rPr>
                              <m:t>(</m:t>
                            </m:r>
                            <m:r>
                              <a:rPr lang="en-US" altLang="zh-CN" sz="1200" b="0" i="1" smtClean="0">
                                <a:latin typeface="Cambria Math" panose="02040503050406030204" pitchFamily="18" charset="0"/>
                              </a:rPr>
                              <m:t>𝑗</m:t>
                            </m:r>
                            <m:r>
                              <a:rPr lang="en-US" altLang="zh-CN" sz="1200" i="1">
                                <a:latin typeface="Cambria Math" panose="02040503050406030204" pitchFamily="18" charset="0"/>
                              </a:rPr>
                              <m:t>)</m:t>
                            </m:r>
                          </m:sup>
                        </m:sSubSup>
                        <m:r>
                          <a:rPr lang="en-US" altLang="zh-CN" sz="1200" i="1">
                            <a:latin typeface="Cambria Math" panose="02040503050406030204" pitchFamily="18" charset="0"/>
                          </a:rPr>
                          <m:t>, …,</m:t>
                        </m:r>
                        <m:sSubSup>
                          <m:sSubSupPr>
                            <m:ctrlPr>
                              <a:rPr lang="en-US" altLang="zh-CN" sz="1200" i="1">
                                <a:latin typeface="Cambria Math" charset="0"/>
                              </a:rPr>
                            </m:ctrlPr>
                          </m:sSubSupPr>
                          <m:e>
                            <m:r>
                              <a:rPr lang="en-US" altLang="zh-CN" sz="1200" i="1">
                                <a:latin typeface="Cambria Math" panose="02040503050406030204" pitchFamily="18" charset="0"/>
                              </a:rPr>
                              <m:t>𝑖𝑡𝑒𝑚</m:t>
                            </m:r>
                          </m:e>
                          <m:sub>
                            <m:r>
                              <a:rPr lang="en-US" altLang="zh-CN" sz="1200" b="0" i="1" smtClean="0">
                                <a:latin typeface="Cambria Math" panose="02040503050406030204" pitchFamily="18" charset="0"/>
                              </a:rPr>
                              <m:t>𝑚</m:t>
                            </m:r>
                            <m:r>
                              <a:rPr lang="en-US" altLang="zh-CN" sz="1200" b="0" i="1" smtClean="0">
                                <a:latin typeface="Cambria Math" panose="02040503050406030204" pitchFamily="18" charset="0"/>
                              </a:rPr>
                              <m:t>−1</m:t>
                            </m:r>
                          </m:sub>
                          <m:sup>
                            <m:d>
                              <m:dPr>
                                <m:ctrlPr>
                                  <a:rPr lang="en-US" altLang="zh-CN" sz="1200" i="1">
                                    <a:latin typeface="Cambria Math" charset="0"/>
                                  </a:rPr>
                                </m:ctrlPr>
                              </m:dPr>
                              <m:e>
                                <m:r>
                                  <a:rPr lang="en-US" altLang="zh-CN" sz="1200" b="0" i="1" smtClean="0">
                                    <a:latin typeface="Cambria Math" panose="02040503050406030204" pitchFamily="18" charset="0"/>
                                  </a:rPr>
                                  <m:t>𝑗</m:t>
                                </m:r>
                              </m:e>
                            </m:d>
                          </m:sup>
                        </m:sSubSup>
                        <m:r>
                          <a:rPr lang="en-US" altLang="zh-CN" sz="1200" b="0" i="1" smtClean="0">
                            <a:latin typeface="Cambria Math" panose="02040503050406030204" pitchFamily="18" charset="0"/>
                          </a:rPr>
                          <m:t>,</m:t>
                        </m:r>
                        <m:sSubSup>
                          <m:sSubSupPr>
                            <m:ctrlPr>
                              <a:rPr lang="en-US" altLang="zh-CN" sz="1200" i="1">
                                <a:latin typeface="Cambria Math" charset="0"/>
                              </a:rPr>
                            </m:ctrlPr>
                          </m:sSubSupPr>
                          <m:e>
                            <m:r>
                              <a:rPr lang="en-US" altLang="zh-CN" sz="1200" i="1">
                                <a:latin typeface="Cambria Math" panose="02040503050406030204" pitchFamily="18" charset="0"/>
                              </a:rPr>
                              <m:t>𝑖𝑡𝑒𝑚</m:t>
                            </m:r>
                          </m:e>
                          <m:sub>
                            <m:r>
                              <a:rPr lang="en-US" altLang="zh-CN" sz="1200" b="0" i="1" smtClean="0">
                                <a:latin typeface="Cambria Math" panose="02040503050406030204" pitchFamily="18" charset="0"/>
                              </a:rPr>
                              <m:t>𝑚</m:t>
                            </m:r>
                          </m:sub>
                          <m:sup>
                            <m:r>
                              <a:rPr lang="en-US" altLang="zh-CN" sz="1200" i="1">
                                <a:latin typeface="Cambria Math" panose="02040503050406030204" pitchFamily="18" charset="0"/>
                              </a:rPr>
                              <m:t>(</m:t>
                            </m:r>
                            <m:r>
                              <a:rPr lang="en-US" altLang="zh-CN" sz="1200" b="0" i="1" smtClean="0">
                                <a:latin typeface="Cambria Math" panose="02040503050406030204" pitchFamily="18" charset="0"/>
                              </a:rPr>
                              <m:t>𝑗</m:t>
                            </m:r>
                            <m:r>
                              <a:rPr lang="en-US" altLang="zh-CN" sz="1200" i="1">
                                <a:latin typeface="Cambria Math" panose="02040503050406030204" pitchFamily="18" charset="0"/>
                              </a:rPr>
                              <m:t>)</m:t>
                            </m:r>
                          </m:sup>
                        </m:sSubSup>
                      </m:oMath>
                    </m:oMathPara>
                  </a14:m>
                  <a:endParaRPr lang="zh-CN" altLang="en-US" dirty="0"/>
                </a:p>
              </p:txBody>
            </p:sp>
          </mc:Choice>
          <mc:Fallback xmlns="">
            <p:sp>
              <p:nvSpPr>
                <p:cNvPr id="29" name="文本框 28"/>
                <p:cNvSpPr txBox="1">
                  <a:spLocks noRot="1" noChangeAspect="1" noMove="1" noResize="1" noEditPoints="1" noAdjustHandles="1" noChangeArrowheads="1" noChangeShapeType="1" noTextEdit="1"/>
                </p:cNvSpPr>
                <p:nvPr/>
              </p:nvSpPr>
              <p:spPr>
                <a:xfrm>
                  <a:off x="7469133" y="4281448"/>
                  <a:ext cx="2571409" cy="333233"/>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矩形 29"/>
                <p:cNvSpPr/>
                <p:nvPr/>
              </p:nvSpPr>
              <p:spPr>
                <a:xfrm>
                  <a:off x="6258902" y="4325229"/>
                  <a:ext cx="811697" cy="27699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1200" i="1" smtClean="0">
                            <a:latin typeface="Cambria Math" panose="02040503050406030204" pitchFamily="18" charset="0"/>
                          </a:rPr>
                          <m:t>𝑐𝑜𝑛𝑐𝑒𝑝</m:t>
                        </m:r>
                        <m:sSub>
                          <m:sSubPr>
                            <m:ctrlPr>
                              <a:rPr lang="en-US" altLang="zh-CN" sz="1200" i="1">
                                <a:latin typeface="Cambria Math" charset="0"/>
                              </a:rPr>
                            </m:ctrlPr>
                          </m:sSubPr>
                          <m:e>
                            <m:r>
                              <a:rPr lang="en-US" altLang="zh-CN" sz="1200" i="1">
                                <a:latin typeface="Cambria Math" panose="02040503050406030204" pitchFamily="18" charset="0"/>
                              </a:rPr>
                              <m:t>𝑡</m:t>
                            </m:r>
                          </m:e>
                          <m:sub>
                            <m:r>
                              <a:rPr lang="en-US" altLang="zh-CN" sz="1200" b="0" i="1" smtClean="0">
                                <a:latin typeface="Cambria Math" panose="02040503050406030204" pitchFamily="18" charset="0"/>
                              </a:rPr>
                              <m:t>𝑖</m:t>
                            </m:r>
                          </m:sub>
                        </m:sSub>
                      </m:oMath>
                    </m:oMathPara>
                  </a14:m>
                  <a:endParaRPr lang="zh-CN" altLang="en-US" dirty="0"/>
                </a:p>
              </p:txBody>
            </p:sp>
          </mc:Choice>
          <mc:Fallback xmlns="">
            <p:sp>
              <p:nvSpPr>
                <p:cNvPr id="30" name="矩形 29"/>
                <p:cNvSpPr>
                  <a:spLocks noRot="1" noChangeAspect="1" noMove="1" noResize="1" noEditPoints="1" noAdjustHandles="1" noChangeArrowheads="1" noChangeShapeType="1" noTextEdit="1"/>
                </p:cNvSpPr>
                <p:nvPr/>
              </p:nvSpPr>
              <p:spPr>
                <a:xfrm>
                  <a:off x="6258902" y="4325229"/>
                  <a:ext cx="811697" cy="276999"/>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矩形 30"/>
                <p:cNvSpPr/>
                <p:nvPr/>
              </p:nvSpPr>
              <p:spPr>
                <a:xfrm>
                  <a:off x="10429949" y="4308158"/>
                  <a:ext cx="757579" cy="2918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200" i="1" smtClean="0">
                                <a:latin typeface="Cambria Math" charset="0"/>
                              </a:rPr>
                            </m:ctrlPr>
                          </m:sSubPr>
                          <m:e>
                            <m:r>
                              <a:rPr lang="en-US" altLang="zh-CN" sz="1200" b="0" i="1" smtClean="0">
                                <a:latin typeface="Cambria Math" panose="02040503050406030204" pitchFamily="18" charset="0"/>
                              </a:rPr>
                              <m:t>𝑠𝑙𝑜𝑔𝑎𝑛</m:t>
                            </m:r>
                          </m:e>
                          <m:sub>
                            <m:r>
                              <a:rPr lang="en-US" altLang="zh-CN" sz="1200" b="0" i="1" smtClean="0">
                                <a:latin typeface="Cambria Math" panose="02040503050406030204" pitchFamily="18" charset="0"/>
                              </a:rPr>
                              <m:t>𝑗</m:t>
                            </m:r>
                          </m:sub>
                        </m:sSub>
                      </m:oMath>
                    </m:oMathPara>
                  </a14:m>
                  <a:endParaRPr lang="zh-CN" altLang="en-US" dirty="0"/>
                </a:p>
              </p:txBody>
            </p:sp>
          </mc:Choice>
          <mc:Fallback xmlns="">
            <p:sp>
              <p:nvSpPr>
                <p:cNvPr id="31" name="矩形 30"/>
                <p:cNvSpPr>
                  <a:spLocks noRot="1" noChangeAspect="1" noMove="1" noResize="1" noEditPoints="1" noAdjustHandles="1" noChangeArrowheads="1" noChangeShapeType="1" noTextEdit="1"/>
                </p:cNvSpPr>
                <p:nvPr/>
              </p:nvSpPr>
              <p:spPr>
                <a:xfrm>
                  <a:off x="10429949" y="4308158"/>
                  <a:ext cx="757579" cy="291875"/>
                </a:xfrm>
                <a:prstGeom prst="rect">
                  <a:avLst/>
                </a:prstGeom>
                <a:blipFill>
                  <a:blip r:embed="rId5"/>
                  <a:stretch>
                    <a:fillRect b="-2083"/>
                  </a:stretch>
                </a:blipFill>
              </p:spPr>
              <p:txBody>
                <a:bodyPr/>
                <a:lstStyle/>
                <a:p>
                  <a:r>
                    <a:rPr lang="zh-CN" altLang="en-US">
                      <a:noFill/>
                    </a:rPr>
                    <a:t> </a:t>
                  </a:r>
                </a:p>
              </p:txBody>
            </p:sp>
          </mc:Fallback>
        </mc:AlternateContent>
      </p:grpSp>
      <p:sp>
        <p:nvSpPr>
          <p:cNvPr id="32" name="圆角矩形 31"/>
          <p:cNvSpPr/>
          <p:nvPr/>
        </p:nvSpPr>
        <p:spPr>
          <a:xfrm>
            <a:off x="5941402" y="1860698"/>
            <a:ext cx="5333773" cy="1467293"/>
          </a:xfrm>
          <a:prstGeom prst="roundRect">
            <a:avLst>
              <a:gd name="adj" fmla="val 5797"/>
            </a:avLst>
          </a:prstGeom>
          <a:no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圆角矩形 33"/>
          <p:cNvSpPr/>
          <p:nvPr/>
        </p:nvSpPr>
        <p:spPr>
          <a:xfrm>
            <a:off x="6740258" y="2837920"/>
            <a:ext cx="1697274" cy="358698"/>
          </a:xfrm>
          <a:prstGeom prst="roundRect">
            <a:avLst>
              <a:gd name="adj" fmla="val 22300"/>
            </a:avLst>
          </a:prstGeom>
          <a:noFill/>
          <a:ln w="190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文本框 35"/>
          <p:cNvSpPr txBox="1"/>
          <p:nvPr/>
        </p:nvSpPr>
        <p:spPr>
          <a:xfrm>
            <a:off x="6131465" y="2868052"/>
            <a:ext cx="543739" cy="307777"/>
          </a:xfrm>
          <a:prstGeom prst="rect">
            <a:avLst/>
          </a:prstGeom>
          <a:noFill/>
        </p:spPr>
        <p:txBody>
          <a:bodyPr wrap="none" rtlCol="0">
            <a:spAutoFit/>
          </a:bodyPr>
          <a:lstStyle/>
          <a:p>
            <a:r>
              <a:rPr lang="zh-CN" altLang="en-US" sz="1400" dirty="0">
                <a:solidFill>
                  <a:schemeClr val="accent2"/>
                </a:solidFill>
              </a:rPr>
              <a:t>特征</a:t>
            </a:r>
          </a:p>
        </p:txBody>
      </p:sp>
      <p:sp>
        <p:nvSpPr>
          <p:cNvPr id="47" name="圆角矩形 46"/>
          <p:cNvSpPr/>
          <p:nvPr/>
        </p:nvSpPr>
        <p:spPr>
          <a:xfrm>
            <a:off x="6066412" y="1935126"/>
            <a:ext cx="2516334" cy="1336905"/>
          </a:xfrm>
          <a:prstGeom prst="roundRect">
            <a:avLst>
              <a:gd name="adj" fmla="val 3942"/>
            </a:avLst>
          </a:prstGeom>
          <a:noFill/>
          <a:ln>
            <a:solidFill>
              <a:schemeClr val="bg2">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文本框 48"/>
          <p:cNvSpPr txBox="1"/>
          <p:nvPr/>
        </p:nvSpPr>
        <p:spPr>
          <a:xfrm>
            <a:off x="6740257" y="2838120"/>
            <a:ext cx="1697275" cy="307777"/>
          </a:xfrm>
          <a:prstGeom prst="rect">
            <a:avLst/>
          </a:prstGeom>
          <a:noFill/>
        </p:spPr>
        <p:txBody>
          <a:bodyPr wrap="square" rtlCol="0">
            <a:spAutoFit/>
          </a:bodyPr>
          <a:lstStyle/>
          <a:p>
            <a:pPr algn="ctr"/>
            <a:r>
              <a:rPr lang="zh-CN" altLang="en-US" sz="1400" dirty="0" smtClean="0">
                <a:solidFill>
                  <a:schemeClr val="accent2"/>
                </a:solidFill>
              </a:rPr>
              <a:t>字</a:t>
            </a:r>
            <a:r>
              <a:rPr lang="en-US" altLang="zh-CN" sz="1400" dirty="0" smtClean="0">
                <a:solidFill>
                  <a:schemeClr val="accent2"/>
                </a:solidFill>
              </a:rPr>
              <a:t>/</a:t>
            </a:r>
            <a:r>
              <a:rPr lang="zh-CN" altLang="en-US" sz="1400" dirty="0" smtClean="0">
                <a:solidFill>
                  <a:schemeClr val="accent2"/>
                </a:solidFill>
              </a:rPr>
              <a:t>词</a:t>
            </a:r>
            <a:r>
              <a:rPr lang="en-US" altLang="zh-CN" sz="1400" dirty="0" smtClean="0">
                <a:solidFill>
                  <a:schemeClr val="accent2"/>
                </a:solidFill>
              </a:rPr>
              <a:t>/</a:t>
            </a:r>
            <a:r>
              <a:rPr lang="zh-CN" altLang="en-US" sz="1400" dirty="0" smtClean="0">
                <a:solidFill>
                  <a:schemeClr val="accent2"/>
                </a:solidFill>
              </a:rPr>
              <a:t>标签</a:t>
            </a:r>
            <a:r>
              <a:rPr lang="en-US" altLang="zh-CN" sz="1400" dirty="0" smtClean="0">
                <a:solidFill>
                  <a:schemeClr val="accent2"/>
                </a:solidFill>
              </a:rPr>
              <a:t>/</a:t>
            </a:r>
            <a:r>
              <a:rPr lang="zh-CN" altLang="en-US" sz="1400" dirty="0" smtClean="0">
                <a:solidFill>
                  <a:schemeClr val="accent2"/>
                </a:solidFill>
              </a:rPr>
              <a:t>层级</a:t>
            </a:r>
            <a:endParaRPr lang="zh-CN" altLang="en-US" sz="1400" dirty="0">
              <a:solidFill>
                <a:schemeClr val="accent2"/>
              </a:solidFill>
            </a:endParaRPr>
          </a:p>
        </p:txBody>
      </p:sp>
      <p:sp>
        <p:nvSpPr>
          <p:cNvPr id="50" name="圆角矩形 49"/>
          <p:cNvSpPr/>
          <p:nvPr/>
        </p:nvSpPr>
        <p:spPr>
          <a:xfrm>
            <a:off x="6740028" y="2426659"/>
            <a:ext cx="1697504" cy="358698"/>
          </a:xfrm>
          <a:prstGeom prst="roundRect">
            <a:avLst>
              <a:gd name="adj" fmla="val 22300"/>
            </a:avLst>
          </a:prstGeom>
          <a:noFill/>
          <a:ln w="190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文本框 50"/>
          <p:cNvSpPr txBox="1"/>
          <p:nvPr/>
        </p:nvSpPr>
        <p:spPr>
          <a:xfrm>
            <a:off x="6131235" y="2456791"/>
            <a:ext cx="543739" cy="307777"/>
          </a:xfrm>
          <a:prstGeom prst="rect">
            <a:avLst/>
          </a:prstGeom>
          <a:noFill/>
        </p:spPr>
        <p:txBody>
          <a:bodyPr wrap="none" rtlCol="0">
            <a:spAutoFit/>
          </a:bodyPr>
          <a:lstStyle/>
          <a:p>
            <a:r>
              <a:rPr lang="zh-CN" altLang="en-US" sz="1400" dirty="0"/>
              <a:t>编码</a:t>
            </a:r>
          </a:p>
        </p:txBody>
      </p:sp>
      <p:sp>
        <p:nvSpPr>
          <p:cNvPr id="52" name="文本框 51"/>
          <p:cNvSpPr txBox="1"/>
          <p:nvPr/>
        </p:nvSpPr>
        <p:spPr>
          <a:xfrm>
            <a:off x="6740027" y="2426859"/>
            <a:ext cx="1697505" cy="307777"/>
          </a:xfrm>
          <a:prstGeom prst="rect">
            <a:avLst/>
          </a:prstGeom>
          <a:noFill/>
        </p:spPr>
        <p:txBody>
          <a:bodyPr wrap="square" rtlCol="0">
            <a:spAutoFit/>
          </a:bodyPr>
          <a:lstStyle/>
          <a:p>
            <a:pPr algn="ctr"/>
            <a:r>
              <a:rPr lang="en-US" altLang="zh-CN" sz="1400" dirty="0" smtClean="0"/>
              <a:t>Multi-layer CNN</a:t>
            </a:r>
            <a:endParaRPr lang="zh-CN" altLang="en-US" sz="1400" dirty="0"/>
          </a:p>
        </p:txBody>
      </p:sp>
      <p:sp>
        <p:nvSpPr>
          <p:cNvPr id="53" name="圆角矩形 52"/>
          <p:cNvSpPr/>
          <p:nvPr/>
        </p:nvSpPr>
        <p:spPr>
          <a:xfrm>
            <a:off x="6739798" y="2015398"/>
            <a:ext cx="1697734" cy="358698"/>
          </a:xfrm>
          <a:prstGeom prst="roundRect">
            <a:avLst>
              <a:gd name="adj" fmla="val 22300"/>
            </a:avLst>
          </a:prstGeom>
          <a:noFill/>
          <a:ln w="190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文本框 53"/>
          <p:cNvSpPr txBox="1"/>
          <p:nvPr/>
        </p:nvSpPr>
        <p:spPr>
          <a:xfrm>
            <a:off x="6131005" y="2045530"/>
            <a:ext cx="543739" cy="307777"/>
          </a:xfrm>
          <a:prstGeom prst="rect">
            <a:avLst/>
          </a:prstGeom>
          <a:noFill/>
        </p:spPr>
        <p:txBody>
          <a:bodyPr wrap="none" rtlCol="0">
            <a:spAutoFit/>
          </a:bodyPr>
          <a:lstStyle/>
          <a:p>
            <a:r>
              <a:rPr lang="zh-CN" altLang="en-US" sz="1400" dirty="0" smtClean="0"/>
              <a:t>融合</a:t>
            </a:r>
            <a:endParaRPr lang="zh-CN" altLang="en-US" sz="1400" dirty="0"/>
          </a:p>
        </p:txBody>
      </p:sp>
      <p:sp>
        <p:nvSpPr>
          <p:cNvPr id="55" name="文本框 54"/>
          <p:cNvSpPr txBox="1"/>
          <p:nvPr/>
        </p:nvSpPr>
        <p:spPr>
          <a:xfrm>
            <a:off x="6739797" y="2015598"/>
            <a:ext cx="1697735" cy="307777"/>
          </a:xfrm>
          <a:prstGeom prst="rect">
            <a:avLst/>
          </a:prstGeom>
          <a:noFill/>
        </p:spPr>
        <p:txBody>
          <a:bodyPr wrap="square" rtlCol="0">
            <a:spAutoFit/>
          </a:bodyPr>
          <a:lstStyle/>
          <a:p>
            <a:pPr algn="ctr"/>
            <a:r>
              <a:rPr lang="en-US" altLang="zh-CN" sz="1400" dirty="0" smtClean="0"/>
              <a:t>Bi-Attention </a:t>
            </a:r>
            <a:r>
              <a:rPr lang="zh-CN" altLang="en-US" sz="1400" dirty="0" smtClean="0"/>
              <a:t>机制</a:t>
            </a:r>
            <a:endParaRPr lang="zh-CN" altLang="en-US" sz="1400" dirty="0"/>
          </a:p>
        </p:txBody>
      </p:sp>
      <p:sp>
        <p:nvSpPr>
          <p:cNvPr id="58" name="圆角矩形 57"/>
          <p:cNvSpPr/>
          <p:nvPr/>
        </p:nvSpPr>
        <p:spPr>
          <a:xfrm>
            <a:off x="8646136" y="1938147"/>
            <a:ext cx="2516334" cy="1336905"/>
          </a:xfrm>
          <a:prstGeom prst="roundRect">
            <a:avLst>
              <a:gd name="adj" fmla="val 3942"/>
            </a:avLst>
          </a:prstGeom>
          <a:noFill/>
          <a:ln>
            <a:solidFill>
              <a:schemeClr val="bg2">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圆角矩形 58"/>
          <p:cNvSpPr/>
          <p:nvPr/>
        </p:nvSpPr>
        <p:spPr>
          <a:xfrm>
            <a:off x="9305085" y="2816998"/>
            <a:ext cx="1697274" cy="358698"/>
          </a:xfrm>
          <a:prstGeom prst="roundRect">
            <a:avLst>
              <a:gd name="adj" fmla="val 22300"/>
            </a:avLst>
          </a:prstGeom>
          <a:noFill/>
          <a:ln w="190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文本框 59"/>
          <p:cNvSpPr txBox="1"/>
          <p:nvPr/>
        </p:nvSpPr>
        <p:spPr>
          <a:xfrm>
            <a:off x="8696292" y="2847130"/>
            <a:ext cx="543739" cy="307777"/>
          </a:xfrm>
          <a:prstGeom prst="rect">
            <a:avLst/>
          </a:prstGeom>
          <a:noFill/>
        </p:spPr>
        <p:txBody>
          <a:bodyPr wrap="none" rtlCol="0">
            <a:spAutoFit/>
          </a:bodyPr>
          <a:lstStyle/>
          <a:p>
            <a:r>
              <a:rPr lang="zh-CN" altLang="en-US" sz="1400" dirty="0">
                <a:solidFill>
                  <a:schemeClr val="accent2"/>
                </a:solidFill>
              </a:rPr>
              <a:t>特征</a:t>
            </a:r>
          </a:p>
        </p:txBody>
      </p:sp>
      <p:sp>
        <p:nvSpPr>
          <p:cNvPr id="61" name="文本框 60"/>
          <p:cNvSpPr txBox="1"/>
          <p:nvPr/>
        </p:nvSpPr>
        <p:spPr>
          <a:xfrm>
            <a:off x="9305084" y="2817198"/>
            <a:ext cx="1697275" cy="307777"/>
          </a:xfrm>
          <a:prstGeom prst="rect">
            <a:avLst/>
          </a:prstGeom>
          <a:noFill/>
        </p:spPr>
        <p:txBody>
          <a:bodyPr wrap="square" rtlCol="0">
            <a:spAutoFit/>
          </a:bodyPr>
          <a:lstStyle/>
          <a:p>
            <a:pPr algn="ctr"/>
            <a:r>
              <a:rPr lang="zh-CN" altLang="en-US" sz="1400" dirty="0" smtClean="0">
                <a:solidFill>
                  <a:schemeClr val="accent2"/>
                </a:solidFill>
              </a:rPr>
              <a:t>字</a:t>
            </a:r>
            <a:r>
              <a:rPr lang="en-US" altLang="zh-CN" sz="1400" dirty="0" smtClean="0">
                <a:solidFill>
                  <a:schemeClr val="accent2"/>
                </a:solidFill>
              </a:rPr>
              <a:t>/</a:t>
            </a:r>
            <a:r>
              <a:rPr lang="zh-CN" altLang="en-US" sz="1400" dirty="0" smtClean="0">
                <a:solidFill>
                  <a:schemeClr val="accent2"/>
                </a:solidFill>
              </a:rPr>
              <a:t>位置特征</a:t>
            </a:r>
            <a:endParaRPr lang="zh-CN" altLang="en-US" sz="1400" dirty="0">
              <a:solidFill>
                <a:schemeClr val="accent2"/>
              </a:solidFill>
            </a:endParaRPr>
          </a:p>
        </p:txBody>
      </p:sp>
      <p:sp>
        <p:nvSpPr>
          <p:cNvPr id="66" name="圆角矩形 65"/>
          <p:cNvSpPr/>
          <p:nvPr/>
        </p:nvSpPr>
        <p:spPr>
          <a:xfrm>
            <a:off x="9304855" y="2405737"/>
            <a:ext cx="1697504" cy="358698"/>
          </a:xfrm>
          <a:prstGeom prst="roundRect">
            <a:avLst>
              <a:gd name="adj" fmla="val 22300"/>
            </a:avLst>
          </a:prstGeom>
          <a:noFill/>
          <a:ln w="190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文本框 67"/>
          <p:cNvSpPr txBox="1"/>
          <p:nvPr/>
        </p:nvSpPr>
        <p:spPr>
          <a:xfrm>
            <a:off x="8696062" y="2435869"/>
            <a:ext cx="543739" cy="307777"/>
          </a:xfrm>
          <a:prstGeom prst="rect">
            <a:avLst/>
          </a:prstGeom>
          <a:noFill/>
        </p:spPr>
        <p:txBody>
          <a:bodyPr wrap="none" rtlCol="0">
            <a:spAutoFit/>
          </a:bodyPr>
          <a:lstStyle/>
          <a:p>
            <a:r>
              <a:rPr lang="zh-CN" altLang="en-US" sz="1400" dirty="0" smtClean="0"/>
              <a:t>解码</a:t>
            </a:r>
            <a:endParaRPr lang="zh-CN" altLang="en-US" sz="1400" dirty="0"/>
          </a:p>
        </p:txBody>
      </p:sp>
      <p:sp>
        <p:nvSpPr>
          <p:cNvPr id="69" name="文本框 68"/>
          <p:cNvSpPr txBox="1"/>
          <p:nvPr/>
        </p:nvSpPr>
        <p:spPr>
          <a:xfrm>
            <a:off x="9304854" y="2405937"/>
            <a:ext cx="1697505" cy="307777"/>
          </a:xfrm>
          <a:prstGeom prst="rect">
            <a:avLst/>
          </a:prstGeom>
          <a:noFill/>
        </p:spPr>
        <p:txBody>
          <a:bodyPr wrap="square" rtlCol="0">
            <a:spAutoFit/>
          </a:bodyPr>
          <a:lstStyle/>
          <a:p>
            <a:pPr algn="ctr"/>
            <a:r>
              <a:rPr lang="en-US" altLang="zh-CN" sz="1400" dirty="0" smtClean="0"/>
              <a:t>Multi-layer CNN</a:t>
            </a:r>
            <a:endParaRPr lang="zh-CN" altLang="en-US" sz="1400" dirty="0"/>
          </a:p>
        </p:txBody>
      </p:sp>
      <p:sp>
        <p:nvSpPr>
          <p:cNvPr id="70" name="圆角矩形 69"/>
          <p:cNvSpPr/>
          <p:nvPr/>
        </p:nvSpPr>
        <p:spPr>
          <a:xfrm>
            <a:off x="9304625" y="1994476"/>
            <a:ext cx="1697734" cy="358698"/>
          </a:xfrm>
          <a:prstGeom prst="roundRect">
            <a:avLst>
              <a:gd name="adj" fmla="val 22300"/>
            </a:avLst>
          </a:prstGeom>
          <a:noFill/>
          <a:ln w="190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文本框 70"/>
          <p:cNvSpPr txBox="1"/>
          <p:nvPr/>
        </p:nvSpPr>
        <p:spPr>
          <a:xfrm>
            <a:off x="8695832" y="2024608"/>
            <a:ext cx="543739" cy="307777"/>
          </a:xfrm>
          <a:prstGeom prst="rect">
            <a:avLst/>
          </a:prstGeom>
          <a:noFill/>
        </p:spPr>
        <p:txBody>
          <a:bodyPr wrap="none" rtlCol="0">
            <a:spAutoFit/>
          </a:bodyPr>
          <a:lstStyle/>
          <a:p>
            <a:r>
              <a:rPr lang="zh-CN" altLang="en-US" sz="1400" dirty="0" smtClean="0"/>
              <a:t>融合</a:t>
            </a:r>
            <a:endParaRPr lang="zh-CN" altLang="en-US" sz="1400" dirty="0"/>
          </a:p>
        </p:txBody>
      </p:sp>
      <p:sp>
        <p:nvSpPr>
          <p:cNvPr id="72" name="文本框 71"/>
          <p:cNvSpPr txBox="1"/>
          <p:nvPr/>
        </p:nvSpPr>
        <p:spPr>
          <a:xfrm>
            <a:off x="9304624" y="1994676"/>
            <a:ext cx="1697735" cy="307777"/>
          </a:xfrm>
          <a:prstGeom prst="rect">
            <a:avLst/>
          </a:prstGeom>
          <a:noFill/>
        </p:spPr>
        <p:txBody>
          <a:bodyPr wrap="square" rtlCol="0">
            <a:spAutoFit/>
          </a:bodyPr>
          <a:lstStyle/>
          <a:p>
            <a:pPr algn="ctr"/>
            <a:r>
              <a:rPr lang="zh-CN" altLang="en-US" sz="1400" dirty="0" smtClean="0"/>
              <a:t>语言模型（</a:t>
            </a:r>
            <a:r>
              <a:rPr lang="en-US" altLang="zh-CN" sz="1400" dirty="0" smtClean="0"/>
              <a:t>Bert</a:t>
            </a:r>
            <a:r>
              <a:rPr lang="zh-CN" altLang="en-US" sz="1400" dirty="0" smtClean="0"/>
              <a:t>）</a:t>
            </a:r>
            <a:endParaRPr lang="zh-CN" altLang="en-US" sz="1400" dirty="0"/>
          </a:p>
        </p:txBody>
      </p:sp>
      <p:sp>
        <p:nvSpPr>
          <p:cNvPr id="6" name="文本框 5"/>
          <p:cNvSpPr txBox="1"/>
          <p:nvPr/>
        </p:nvSpPr>
        <p:spPr>
          <a:xfrm>
            <a:off x="838200" y="1359447"/>
            <a:ext cx="3172663" cy="338554"/>
          </a:xfrm>
          <a:prstGeom prst="rect">
            <a:avLst/>
          </a:prstGeom>
          <a:noFill/>
        </p:spPr>
        <p:txBody>
          <a:bodyPr wrap="none" rtlCol="0">
            <a:spAutoFit/>
          </a:bodyPr>
          <a:lstStyle/>
          <a:p>
            <a:r>
              <a:rPr lang="en-US" altLang="zh-CN" sz="1600" dirty="0" smtClean="0"/>
              <a:t>Sequence to sequence framework</a:t>
            </a:r>
            <a:endParaRPr lang="zh-CN" altLang="en-US" sz="1600" dirty="0"/>
          </a:p>
        </p:txBody>
      </p:sp>
      <p:sp>
        <p:nvSpPr>
          <p:cNvPr id="74" name="圆角矩形 73"/>
          <p:cNvSpPr/>
          <p:nvPr/>
        </p:nvSpPr>
        <p:spPr>
          <a:xfrm>
            <a:off x="2846553" y="4593944"/>
            <a:ext cx="824089" cy="349956"/>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smtClean="0">
                <a:solidFill>
                  <a:schemeClr val="accent3">
                    <a:lumMod val="50000"/>
                  </a:schemeClr>
                </a:solidFill>
              </a:rPr>
              <a:t>学习</a:t>
            </a:r>
            <a:endParaRPr lang="zh-CN" altLang="en-US" sz="1200" b="1" dirty="0">
              <a:solidFill>
                <a:schemeClr val="accent3">
                  <a:lumMod val="50000"/>
                </a:schemeClr>
              </a:solidFill>
            </a:endParaRPr>
          </a:p>
        </p:txBody>
      </p:sp>
      <p:sp>
        <p:nvSpPr>
          <p:cNvPr id="75" name="圆角矩形 74"/>
          <p:cNvSpPr/>
          <p:nvPr/>
        </p:nvSpPr>
        <p:spPr>
          <a:xfrm>
            <a:off x="2744954" y="3764203"/>
            <a:ext cx="428978" cy="349956"/>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smtClean="0">
                <a:solidFill>
                  <a:schemeClr val="accent3">
                    <a:lumMod val="50000"/>
                  </a:schemeClr>
                </a:solidFill>
              </a:rPr>
              <a:t>学</a:t>
            </a:r>
            <a:endParaRPr lang="zh-CN" altLang="en-US" sz="1200" b="1" dirty="0">
              <a:solidFill>
                <a:schemeClr val="accent3">
                  <a:lumMod val="50000"/>
                </a:schemeClr>
              </a:solidFill>
            </a:endParaRPr>
          </a:p>
        </p:txBody>
      </p:sp>
      <p:sp>
        <p:nvSpPr>
          <p:cNvPr id="76" name="圆角矩形 75"/>
          <p:cNvSpPr/>
          <p:nvPr/>
        </p:nvSpPr>
        <p:spPr>
          <a:xfrm>
            <a:off x="3354553" y="3764203"/>
            <a:ext cx="428978" cy="349956"/>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smtClean="0">
                <a:solidFill>
                  <a:schemeClr val="accent3">
                    <a:lumMod val="50000"/>
                  </a:schemeClr>
                </a:solidFill>
              </a:rPr>
              <a:t>习</a:t>
            </a:r>
            <a:endParaRPr lang="zh-CN" altLang="en-US" sz="1200" b="1" dirty="0">
              <a:solidFill>
                <a:schemeClr val="accent3">
                  <a:lumMod val="50000"/>
                </a:schemeClr>
              </a:solidFill>
            </a:endParaRPr>
          </a:p>
        </p:txBody>
      </p:sp>
      <p:sp>
        <p:nvSpPr>
          <p:cNvPr id="77" name="圆角矩形 76"/>
          <p:cNvSpPr/>
          <p:nvPr/>
        </p:nvSpPr>
        <p:spPr>
          <a:xfrm>
            <a:off x="4066408" y="4584127"/>
            <a:ext cx="824089" cy="349956"/>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smtClean="0">
                <a:solidFill>
                  <a:schemeClr val="accent3">
                    <a:lumMod val="50000"/>
                  </a:schemeClr>
                </a:solidFill>
              </a:rPr>
              <a:t>用品</a:t>
            </a:r>
            <a:endParaRPr lang="zh-CN" altLang="en-US" sz="1200" b="1" dirty="0">
              <a:solidFill>
                <a:schemeClr val="accent3">
                  <a:lumMod val="50000"/>
                </a:schemeClr>
              </a:solidFill>
            </a:endParaRPr>
          </a:p>
        </p:txBody>
      </p:sp>
      <p:sp>
        <p:nvSpPr>
          <p:cNvPr id="78" name="圆角矩形 77"/>
          <p:cNvSpPr/>
          <p:nvPr/>
        </p:nvSpPr>
        <p:spPr>
          <a:xfrm>
            <a:off x="3964809" y="3754386"/>
            <a:ext cx="428978" cy="349956"/>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chemeClr val="accent3">
                    <a:lumMod val="50000"/>
                  </a:schemeClr>
                </a:solidFill>
              </a:rPr>
              <a:t>用</a:t>
            </a:r>
          </a:p>
        </p:txBody>
      </p:sp>
      <p:sp>
        <p:nvSpPr>
          <p:cNvPr id="79" name="圆角矩形 78"/>
          <p:cNvSpPr/>
          <p:nvPr/>
        </p:nvSpPr>
        <p:spPr>
          <a:xfrm>
            <a:off x="4574408" y="3754386"/>
            <a:ext cx="428978" cy="349956"/>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smtClean="0">
                <a:solidFill>
                  <a:schemeClr val="accent3">
                    <a:lumMod val="50000"/>
                  </a:schemeClr>
                </a:solidFill>
              </a:rPr>
              <a:t>品</a:t>
            </a:r>
            <a:endParaRPr lang="zh-CN" altLang="en-US" sz="1200" b="1" dirty="0">
              <a:solidFill>
                <a:schemeClr val="accent3">
                  <a:lumMod val="50000"/>
                </a:schemeClr>
              </a:solidFill>
            </a:endParaRPr>
          </a:p>
        </p:txBody>
      </p:sp>
      <p:sp>
        <p:nvSpPr>
          <p:cNvPr id="80" name="椭圆 79"/>
          <p:cNvSpPr/>
          <p:nvPr/>
        </p:nvSpPr>
        <p:spPr>
          <a:xfrm>
            <a:off x="3151354" y="4249627"/>
            <a:ext cx="231429" cy="23142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smtClean="0"/>
              <a:t>+</a:t>
            </a:r>
            <a:endParaRPr lang="zh-CN" altLang="en-US" sz="1200" b="1" dirty="0"/>
          </a:p>
        </p:txBody>
      </p:sp>
      <p:cxnSp>
        <p:nvCxnSpPr>
          <p:cNvPr id="81" name="曲线连接符 80"/>
          <p:cNvCxnSpPr>
            <a:stCxn id="80" idx="1"/>
            <a:endCxn id="75" idx="2"/>
          </p:cNvCxnSpPr>
          <p:nvPr/>
        </p:nvCxnSpPr>
        <p:spPr>
          <a:xfrm rot="16200000" flipV="1">
            <a:off x="2987665" y="4085937"/>
            <a:ext cx="169360" cy="225803"/>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2" name="曲线连接符 81"/>
          <p:cNvCxnSpPr>
            <a:stCxn id="74" idx="0"/>
            <a:endCxn id="80" idx="4"/>
          </p:cNvCxnSpPr>
          <p:nvPr/>
        </p:nvCxnSpPr>
        <p:spPr>
          <a:xfrm rot="5400000" flipH="1" flipV="1">
            <a:off x="3206389" y="4533265"/>
            <a:ext cx="112888" cy="8471"/>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3" name="曲线连接符 82"/>
          <p:cNvCxnSpPr>
            <a:stCxn id="80" idx="7"/>
            <a:endCxn id="76" idx="2"/>
          </p:cNvCxnSpPr>
          <p:nvPr/>
        </p:nvCxnSpPr>
        <p:spPr>
          <a:xfrm rot="5400000" flipH="1" flipV="1">
            <a:off x="3374286" y="4088764"/>
            <a:ext cx="169360" cy="220151"/>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84" name="组合 83"/>
          <p:cNvGrpSpPr/>
          <p:nvPr/>
        </p:nvGrpSpPr>
        <p:grpSpPr>
          <a:xfrm>
            <a:off x="4165179" y="4104341"/>
            <a:ext cx="609598" cy="479786"/>
            <a:chOff x="2827869" y="3691459"/>
            <a:chExt cx="609598" cy="479786"/>
          </a:xfrm>
        </p:grpSpPr>
        <p:sp>
          <p:nvSpPr>
            <p:cNvPr id="85" name="椭圆 84"/>
            <p:cNvSpPr/>
            <p:nvPr/>
          </p:nvSpPr>
          <p:spPr>
            <a:xfrm>
              <a:off x="3019780" y="3826927"/>
              <a:ext cx="231429" cy="23142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smtClean="0"/>
                <a:t>+</a:t>
              </a:r>
              <a:endParaRPr lang="zh-CN" altLang="en-US" sz="1200" b="1" dirty="0"/>
            </a:p>
          </p:txBody>
        </p:sp>
        <p:cxnSp>
          <p:nvCxnSpPr>
            <p:cNvPr id="86" name="曲线连接符 85"/>
            <p:cNvCxnSpPr>
              <a:stCxn id="85" idx="1"/>
            </p:cNvCxnSpPr>
            <p:nvPr/>
          </p:nvCxnSpPr>
          <p:spPr>
            <a:xfrm rot="16200000" flipV="1">
              <a:off x="2856091" y="3663237"/>
              <a:ext cx="169360" cy="225803"/>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7" name="曲线连接符 86"/>
            <p:cNvCxnSpPr>
              <a:endCxn id="85" idx="4"/>
            </p:cNvCxnSpPr>
            <p:nvPr/>
          </p:nvCxnSpPr>
          <p:spPr>
            <a:xfrm rot="5400000" flipH="1" flipV="1">
              <a:off x="3074815" y="4110565"/>
              <a:ext cx="112888" cy="8471"/>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8" name="曲线连接符 87"/>
            <p:cNvCxnSpPr>
              <a:stCxn id="85" idx="7"/>
            </p:cNvCxnSpPr>
            <p:nvPr/>
          </p:nvCxnSpPr>
          <p:spPr>
            <a:xfrm rot="5400000" flipH="1" flipV="1">
              <a:off x="3242712" y="3666064"/>
              <a:ext cx="169360" cy="220151"/>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89" name="文本框 88"/>
          <p:cNvSpPr txBox="1"/>
          <p:nvPr/>
        </p:nvSpPr>
        <p:spPr>
          <a:xfrm>
            <a:off x="1064675" y="3800681"/>
            <a:ext cx="1334020" cy="276999"/>
          </a:xfrm>
          <a:prstGeom prst="rect">
            <a:avLst/>
          </a:prstGeom>
          <a:noFill/>
        </p:spPr>
        <p:txBody>
          <a:bodyPr wrap="none" rtlCol="0">
            <a:spAutoFit/>
          </a:bodyPr>
          <a:lstStyle/>
          <a:p>
            <a:pPr algn="ctr"/>
            <a:r>
              <a:rPr lang="zh-CN" altLang="en-US" sz="1200" b="1" dirty="0" smtClean="0"/>
              <a:t>字（</a:t>
            </a:r>
            <a:r>
              <a:rPr lang="en-US" altLang="zh-CN" sz="1200" b="1" dirty="0" smtClean="0"/>
              <a:t>positional</a:t>
            </a:r>
            <a:r>
              <a:rPr lang="zh-CN" altLang="en-US" sz="1200" b="1" dirty="0" smtClean="0"/>
              <a:t>）</a:t>
            </a:r>
            <a:endParaRPr lang="zh-CN" altLang="en-US" sz="1200" b="1" dirty="0"/>
          </a:p>
        </p:txBody>
      </p:sp>
      <p:sp>
        <p:nvSpPr>
          <p:cNvPr id="90" name="文本框 89"/>
          <p:cNvSpPr txBox="1"/>
          <p:nvPr/>
        </p:nvSpPr>
        <p:spPr>
          <a:xfrm>
            <a:off x="1056528" y="4641432"/>
            <a:ext cx="1334020" cy="276999"/>
          </a:xfrm>
          <a:prstGeom prst="rect">
            <a:avLst/>
          </a:prstGeom>
          <a:noFill/>
        </p:spPr>
        <p:txBody>
          <a:bodyPr wrap="none" rtlCol="0">
            <a:spAutoFit/>
          </a:bodyPr>
          <a:lstStyle/>
          <a:p>
            <a:pPr algn="ctr"/>
            <a:r>
              <a:rPr lang="zh-CN" altLang="en-US" sz="1200" b="1" dirty="0" smtClean="0"/>
              <a:t>词（</a:t>
            </a:r>
            <a:r>
              <a:rPr lang="en-US" altLang="zh-CN" sz="1200" b="1" dirty="0" smtClean="0"/>
              <a:t>positional</a:t>
            </a:r>
            <a:r>
              <a:rPr lang="zh-CN" altLang="en-US" sz="1200" b="1" dirty="0" smtClean="0"/>
              <a:t>）</a:t>
            </a:r>
            <a:endParaRPr lang="zh-CN" altLang="en-US" sz="1200" b="1" dirty="0"/>
          </a:p>
        </p:txBody>
      </p:sp>
      <p:sp>
        <p:nvSpPr>
          <p:cNvPr id="91" name="文本框 90"/>
          <p:cNvSpPr txBox="1"/>
          <p:nvPr/>
        </p:nvSpPr>
        <p:spPr>
          <a:xfrm>
            <a:off x="1324949" y="5341629"/>
            <a:ext cx="800219" cy="276999"/>
          </a:xfrm>
          <a:prstGeom prst="rect">
            <a:avLst/>
          </a:prstGeom>
          <a:noFill/>
        </p:spPr>
        <p:txBody>
          <a:bodyPr wrap="none" rtlCol="0">
            <a:spAutoFit/>
          </a:bodyPr>
          <a:lstStyle/>
          <a:p>
            <a:pPr algn="ctr"/>
            <a:r>
              <a:rPr lang="zh-CN" altLang="en-US" sz="1200" b="1" dirty="0" smtClean="0"/>
              <a:t>分词标签</a:t>
            </a:r>
            <a:endParaRPr lang="zh-CN" altLang="en-US" sz="1200" b="1" dirty="0"/>
          </a:p>
        </p:txBody>
      </p:sp>
      <p:sp>
        <p:nvSpPr>
          <p:cNvPr id="94" name="椭圆 93"/>
          <p:cNvSpPr/>
          <p:nvPr/>
        </p:nvSpPr>
        <p:spPr>
          <a:xfrm>
            <a:off x="3171402" y="5086489"/>
            <a:ext cx="231429" cy="23142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smtClean="0"/>
              <a:t>+</a:t>
            </a:r>
            <a:endParaRPr lang="zh-CN" altLang="en-US" sz="1200" b="1" dirty="0"/>
          </a:p>
        </p:txBody>
      </p:sp>
      <p:cxnSp>
        <p:nvCxnSpPr>
          <p:cNvPr id="95" name="曲线连接符 94"/>
          <p:cNvCxnSpPr>
            <a:stCxn id="94" idx="0"/>
          </p:cNvCxnSpPr>
          <p:nvPr/>
        </p:nvCxnSpPr>
        <p:spPr>
          <a:xfrm rot="16200000" flipV="1">
            <a:off x="3216557" y="5015928"/>
            <a:ext cx="135467" cy="5655"/>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6" name="曲线连接符 95"/>
          <p:cNvCxnSpPr>
            <a:stCxn id="110" idx="0"/>
            <a:endCxn id="94" idx="4"/>
          </p:cNvCxnSpPr>
          <p:nvPr/>
        </p:nvCxnSpPr>
        <p:spPr>
          <a:xfrm rot="5400000" flipH="1" flipV="1">
            <a:off x="3204788" y="5397801"/>
            <a:ext cx="162211" cy="2447"/>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97" name="椭圆 96"/>
          <p:cNvSpPr/>
          <p:nvPr/>
        </p:nvSpPr>
        <p:spPr>
          <a:xfrm>
            <a:off x="4396335" y="5068858"/>
            <a:ext cx="231429" cy="23142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smtClean="0"/>
              <a:t>+</a:t>
            </a:r>
            <a:endParaRPr lang="zh-CN" altLang="en-US" sz="1200" b="1" dirty="0"/>
          </a:p>
        </p:txBody>
      </p:sp>
      <p:cxnSp>
        <p:nvCxnSpPr>
          <p:cNvPr id="98" name="曲线连接符 97"/>
          <p:cNvCxnSpPr>
            <a:stCxn id="97" idx="0"/>
          </p:cNvCxnSpPr>
          <p:nvPr/>
        </p:nvCxnSpPr>
        <p:spPr>
          <a:xfrm rot="16200000" flipV="1">
            <a:off x="4441490" y="4998297"/>
            <a:ext cx="135467" cy="5655"/>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9" name="曲线连接符 98"/>
          <p:cNvCxnSpPr>
            <a:stCxn id="107" idx="0"/>
            <a:endCxn id="97" idx="4"/>
          </p:cNvCxnSpPr>
          <p:nvPr/>
        </p:nvCxnSpPr>
        <p:spPr>
          <a:xfrm rot="5400000" flipH="1" flipV="1">
            <a:off x="4418188" y="5386267"/>
            <a:ext cx="179842" cy="7882"/>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00" name="圆角矩形 99"/>
          <p:cNvSpPr/>
          <p:nvPr/>
        </p:nvSpPr>
        <p:spPr>
          <a:xfrm>
            <a:off x="2344592" y="4424752"/>
            <a:ext cx="92233" cy="644106"/>
          </a:xfrm>
          <a:prstGeom prst="round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103" name="文本框 102"/>
          <p:cNvSpPr txBox="1"/>
          <p:nvPr/>
        </p:nvSpPr>
        <p:spPr>
          <a:xfrm>
            <a:off x="5941402" y="3840662"/>
            <a:ext cx="800219" cy="276999"/>
          </a:xfrm>
          <a:prstGeom prst="rect">
            <a:avLst/>
          </a:prstGeom>
          <a:noFill/>
        </p:spPr>
        <p:txBody>
          <a:bodyPr wrap="none" rtlCol="0">
            <a:spAutoFit/>
          </a:bodyPr>
          <a:lstStyle/>
          <a:p>
            <a:pPr algn="ctr"/>
            <a:r>
              <a:rPr lang="zh-CN" altLang="en-US" sz="1200" b="1" dirty="0" smtClean="0"/>
              <a:t>输入特征</a:t>
            </a:r>
            <a:endParaRPr lang="zh-CN" altLang="en-US" sz="1200" b="1" dirty="0"/>
          </a:p>
        </p:txBody>
      </p:sp>
      <p:sp>
        <p:nvSpPr>
          <p:cNvPr id="107" name="文本框 106"/>
          <p:cNvSpPr txBox="1"/>
          <p:nvPr/>
        </p:nvSpPr>
        <p:spPr>
          <a:xfrm>
            <a:off x="3567835" y="5480129"/>
            <a:ext cx="1872665" cy="276999"/>
          </a:xfrm>
          <a:prstGeom prst="rect">
            <a:avLst/>
          </a:prstGeom>
          <a:noFill/>
        </p:spPr>
        <p:txBody>
          <a:bodyPr wrap="square" rtlCol="0">
            <a:spAutoFit/>
          </a:bodyPr>
          <a:lstStyle/>
          <a:p>
            <a:pPr algn="ctr"/>
            <a:r>
              <a:rPr lang="en-US" altLang="zh-CN" sz="1200" b="1" dirty="0" smtClean="0">
                <a:solidFill>
                  <a:schemeClr val="accent3">
                    <a:lumMod val="50000"/>
                  </a:schemeClr>
                </a:solidFill>
              </a:rPr>
              <a:t>CP_CORE_TONGCHENG</a:t>
            </a:r>
            <a:endParaRPr lang="zh-CN" altLang="en-US" sz="1200" b="1" dirty="0">
              <a:solidFill>
                <a:schemeClr val="accent3">
                  <a:lumMod val="50000"/>
                </a:schemeClr>
              </a:solidFill>
            </a:endParaRPr>
          </a:p>
        </p:txBody>
      </p:sp>
      <p:sp>
        <p:nvSpPr>
          <p:cNvPr id="108" name="圆角矩形 107"/>
          <p:cNvSpPr/>
          <p:nvPr/>
        </p:nvSpPr>
        <p:spPr>
          <a:xfrm>
            <a:off x="2352579" y="5203239"/>
            <a:ext cx="92233" cy="644106"/>
          </a:xfrm>
          <a:prstGeom prst="round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zh-CN" altLang="en-US"/>
          </a:p>
        </p:txBody>
      </p:sp>
      <p:sp>
        <p:nvSpPr>
          <p:cNvPr id="109" name="圆角矩形 108"/>
          <p:cNvSpPr/>
          <p:nvPr/>
        </p:nvSpPr>
        <p:spPr>
          <a:xfrm>
            <a:off x="2340765" y="3646265"/>
            <a:ext cx="92233" cy="644106"/>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文本框 109"/>
          <p:cNvSpPr txBox="1"/>
          <p:nvPr/>
        </p:nvSpPr>
        <p:spPr>
          <a:xfrm>
            <a:off x="2840970" y="5480129"/>
            <a:ext cx="887399" cy="276999"/>
          </a:xfrm>
          <a:prstGeom prst="rect">
            <a:avLst/>
          </a:prstGeom>
          <a:noFill/>
        </p:spPr>
        <p:txBody>
          <a:bodyPr wrap="square" rtlCol="0">
            <a:spAutoFit/>
          </a:bodyPr>
          <a:lstStyle/>
          <a:p>
            <a:pPr algn="ctr"/>
            <a:r>
              <a:rPr lang="en-US" altLang="zh-CN" sz="1200" b="1" dirty="0" smtClean="0">
                <a:solidFill>
                  <a:schemeClr val="accent3">
                    <a:lumMod val="50000"/>
                  </a:schemeClr>
                </a:solidFill>
              </a:rPr>
              <a:t>XS</a:t>
            </a:r>
            <a:endParaRPr lang="zh-CN" altLang="en-US" sz="1200" b="1" dirty="0">
              <a:solidFill>
                <a:schemeClr val="accent3">
                  <a:lumMod val="50000"/>
                </a:schemeClr>
              </a:solidFill>
            </a:endParaRPr>
          </a:p>
        </p:txBody>
      </p:sp>
      <p:sp>
        <p:nvSpPr>
          <p:cNvPr id="112" name="圆角矩形 111"/>
          <p:cNvSpPr/>
          <p:nvPr/>
        </p:nvSpPr>
        <p:spPr>
          <a:xfrm>
            <a:off x="7450084" y="3641541"/>
            <a:ext cx="92233" cy="644106"/>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圆角矩形 112"/>
          <p:cNvSpPr/>
          <p:nvPr/>
        </p:nvSpPr>
        <p:spPr>
          <a:xfrm>
            <a:off x="7962812" y="3643129"/>
            <a:ext cx="92233" cy="644106"/>
          </a:xfrm>
          <a:prstGeom prst="round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114" name="圆角矩形 113"/>
          <p:cNvSpPr/>
          <p:nvPr/>
        </p:nvSpPr>
        <p:spPr>
          <a:xfrm>
            <a:off x="8535695" y="3650214"/>
            <a:ext cx="92233" cy="644106"/>
          </a:xfrm>
          <a:prstGeom prst="round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zh-CN" altLang="en-US"/>
          </a:p>
        </p:txBody>
      </p:sp>
      <p:sp>
        <p:nvSpPr>
          <p:cNvPr id="115" name="圆角矩形 114"/>
          <p:cNvSpPr/>
          <p:nvPr/>
        </p:nvSpPr>
        <p:spPr>
          <a:xfrm>
            <a:off x="6961507" y="3648108"/>
            <a:ext cx="92233" cy="644106"/>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14" name="文本框 13"/>
          <p:cNvSpPr txBox="1"/>
          <p:nvPr/>
        </p:nvSpPr>
        <p:spPr>
          <a:xfrm>
            <a:off x="7077783" y="3778928"/>
            <a:ext cx="338554" cy="369332"/>
          </a:xfrm>
          <a:prstGeom prst="rect">
            <a:avLst/>
          </a:prstGeom>
          <a:noFill/>
        </p:spPr>
        <p:txBody>
          <a:bodyPr wrap="none" rtlCol="0">
            <a:spAutoFit/>
          </a:bodyPr>
          <a:lstStyle/>
          <a:p>
            <a:r>
              <a:rPr lang="en-US" altLang="zh-CN" dirty="0" smtClean="0"/>
              <a:t>=</a:t>
            </a:r>
            <a:endParaRPr lang="zh-CN" altLang="en-US" dirty="0"/>
          </a:p>
        </p:txBody>
      </p:sp>
      <p:sp>
        <p:nvSpPr>
          <p:cNvPr id="117" name="文本框 116"/>
          <p:cNvSpPr txBox="1"/>
          <p:nvPr/>
        </p:nvSpPr>
        <p:spPr>
          <a:xfrm>
            <a:off x="7569270" y="3795076"/>
            <a:ext cx="338554" cy="369332"/>
          </a:xfrm>
          <a:prstGeom prst="rect">
            <a:avLst/>
          </a:prstGeom>
          <a:noFill/>
        </p:spPr>
        <p:txBody>
          <a:bodyPr wrap="none" rtlCol="0">
            <a:spAutoFit/>
          </a:bodyPr>
          <a:lstStyle/>
          <a:p>
            <a:r>
              <a:rPr lang="en-US" altLang="zh-CN" dirty="0"/>
              <a:t>+</a:t>
            </a:r>
            <a:endParaRPr lang="zh-CN" altLang="en-US" dirty="0"/>
          </a:p>
        </p:txBody>
      </p:sp>
      <p:sp>
        <p:nvSpPr>
          <p:cNvPr id="118" name="文本框 117"/>
          <p:cNvSpPr txBox="1"/>
          <p:nvPr/>
        </p:nvSpPr>
        <p:spPr>
          <a:xfrm>
            <a:off x="8144100" y="3778928"/>
            <a:ext cx="338554" cy="369332"/>
          </a:xfrm>
          <a:prstGeom prst="rect">
            <a:avLst/>
          </a:prstGeom>
          <a:noFill/>
        </p:spPr>
        <p:txBody>
          <a:bodyPr wrap="none" rtlCol="0">
            <a:spAutoFit/>
          </a:bodyPr>
          <a:lstStyle/>
          <a:p>
            <a:r>
              <a:rPr lang="en-US" altLang="zh-CN" dirty="0"/>
              <a:t>+</a:t>
            </a:r>
            <a:endParaRPr lang="zh-CN" altLang="en-US" dirty="0"/>
          </a:p>
        </p:txBody>
      </p:sp>
      <p:cxnSp>
        <p:nvCxnSpPr>
          <p:cNvPr id="16" name="曲线连接符 15"/>
          <p:cNvCxnSpPr>
            <a:stCxn id="115" idx="0"/>
            <a:endCxn id="36" idx="2"/>
          </p:cNvCxnSpPr>
          <p:nvPr/>
        </p:nvCxnSpPr>
        <p:spPr>
          <a:xfrm rot="16200000" flipV="1">
            <a:off x="6469341" y="3109824"/>
            <a:ext cx="472279" cy="604289"/>
          </a:xfrm>
          <a:prstGeom prst="curvedConnector3">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119" name="曲线连接符 118"/>
          <p:cNvCxnSpPr>
            <a:stCxn id="112" idx="0"/>
            <a:endCxn id="60" idx="2"/>
          </p:cNvCxnSpPr>
          <p:nvPr/>
        </p:nvCxnSpPr>
        <p:spPr>
          <a:xfrm rot="5400000" flipH="1" flipV="1">
            <a:off x="7988864" y="2662244"/>
            <a:ext cx="486634" cy="1471961"/>
          </a:xfrm>
          <a:prstGeom prst="curvedConnector3">
            <a:avLst>
              <a:gd name="adj1" fmla="val 50000"/>
            </a:avLst>
          </a:prstGeom>
          <a:ln>
            <a:tailEnd type="triangle"/>
          </a:ln>
        </p:spPr>
        <p:style>
          <a:lnRef idx="1">
            <a:schemeClr val="accent3"/>
          </a:lnRef>
          <a:fillRef idx="0">
            <a:schemeClr val="accent3"/>
          </a:fillRef>
          <a:effectRef idx="0">
            <a:schemeClr val="accent3"/>
          </a:effectRef>
          <a:fontRef idx="minor">
            <a:schemeClr val="tx1"/>
          </a:fontRef>
        </p:style>
      </p:cxnSp>
      <p:sp>
        <p:nvSpPr>
          <p:cNvPr id="120" name="文本框 119"/>
          <p:cNvSpPr txBox="1"/>
          <p:nvPr/>
        </p:nvSpPr>
        <p:spPr>
          <a:xfrm>
            <a:off x="6117843" y="5856283"/>
            <a:ext cx="902811" cy="307777"/>
          </a:xfrm>
          <a:prstGeom prst="rect">
            <a:avLst/>
          </a:prstGeom>
          <a:noFill/>
        </p:spPr>
        <p:txBody>
          <a:bodyPr wrap="none" rtlCol="0">
            <a:spAutoFit/>
          </a:bodyPr>
          <a:lstStyle/>
          <a:p>
            <a:r>
              <a:rPr lang="zh-CN" altLang="en-US" sz="1400" dirty="0"/>
              <a:t>学习用品</a:t>
            </a:r>
          </a:p>
        </p:txBody>
      </p:sp>
      <p:sp>
        <p:nvSpPr>
          <p:cNvPr id="121" name="圆角矩形 120"/>
          <p:cNvSpPr/>
          <p:nvPr/>
        </p:nvSpPr>
        <p:spPr>
          <a:xfrm>
            <a:off x="938628" y="3389262"/>
            <a:ext cx="4606429" cy="2467021"/>
          </a:xfrm>
          <a:prstGeom prst="roundRect">
            <a:avLst>
              <a:gd name="adj" fmla="val 3942"/>
            </a:avLst>
          </a:prstGeom>
          <a:noFill/>
          <a:ln>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2" name="曲线连接符 121"/>
          <p:cNvCxnSpPr>
            <a:stCxn id="120" idx="2"/>
            <a:endCxn id="121" idx="2"/>
          </p:cNvCxnSpPr>
          <p:nvPr/>
        </p:nvCxnSpPr>
        <p:spPr>
          <a:xfrm rot="5400000" flipH="1">
            <a:off x="4751657" y="4346469"/>
            <a:ext cx="307777" cy="3327406"/>
          </a:xfrm>
          <a:prstGeom prst="curvedConnector3">
            <a:avLst>
              <a:gd name="adj1" fmla="val -74275"/>
            </a:avLst>
          </a:prstGeom>
          <a:ln>
            <a:tailEnd type="triangle"/>
          </a:ln>
        </p:spPr>
        <p:style>
          <a:lnRef idx="1">
            <a:schemeClr val="accent3"/>
          </a:lnRef>
          <a:fillRef idx="0">
            <a:schemeClr val="accent3"/>
          </a:fillRef>
          <a:effectRef idx="0">
            <a:schemeClr val="accent3"/>
          </a:effectRef>
          <a:fontRef idx="minor">
            <a:schemeClr val="tx1"/>
          </a:fontRef>
        </p:style>
      </p:cxnSp>
      <p:sp>
        <p:nvSpPr>
          <p:cNvPr id="126" name="文本框 125"/>
          <p:cNvSpPr txBox="1"/>
          <p:nvPr/>
        </p:nvSpPr>
        <p:spPr>
          <a:xfrm>
            <a:off x="938628" y="2905954"/>
            <a:ext cx="1800493" cy="307777"/>
          </a:xfrm>
          <a:prstGeom prst="rect">
            <a:avLst/>
          </a:prstGeom>
          <a:noFill/>
        </p:spPr>
        <p:txBody>
          <a:bodyPr wrap="none" rtlCol="0">
            <a:spAutoFit/>
          </a:bodyPr>
          <a:lstStyle/>
          <a:p>
            <a:r>
              <a:rPr lang="zh-CN" altLang="en-US" sz="1400" b="1" dirty="0" smtClean="0"/>
              <a:t>输入特征的层级融合</a:t>
            </a:r>
            <a:endParaRPr lang="zh-CN" altLang="en-US" sz="1400" b="1" dirty="0"/>
          </a:p>
        </p:txBody>
      </p:sp>
      <p:sp>
        <p:nvSpPr>
          <p:cNvPr id="129" name="灯片编号占位符 128"/>
          <p:cNvSpPr>
            <a:spLocks noGrp="1"/>
          </p:cNvSpPr>
          <p:nvPr>
            <p:ph type="sldNum" sz="quarter" idx="12"/>
          </p:nvPr>
        </p:nvSpPr>
        <p:spPr/>
        <p:txBody>
          <a:bodyPr/>
          <a:lstStyle/>
          <a:p>
            <a:fld id="{C91F423C-F180-4845-B359-EE34BC02D0F6}" type="slidenum">
              <a:rPr lang="zh-CN" altLang="en-US" smtClean="0"/>
              <a:t>16</a:t>
            </a:fld>
            <a:endParaRPr lang="zh-CN" altLang="en-US"/>
          </a:p>
        </p:txBody>
      </p:sp>
    </p:spTree>
    <p:extLst>
      <p:ext uri="{BB962C8B-B14F-4D97-AF65-F5344CB8AC3E}">
        <p14:creationId xmlns:p14="http://schemas.microsoft.com/office/powerpoint/2010/main" val="175524326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多层</a:t>
            </a:r>
            <a:r>
              <a:rPr lang="en-US" altLang="zh-CN" dirty="0" smtClean="0"/>
              <a:t>CNN</a:t>
            </a:r>
            <a:r>
              <a:rPr lang="zh-CN" altLang="en-US" dirty="0" smtClean="0"/>
              <a:t>编码器</a:t>
            </a:r>
            <a:endParaRPr lang="zh-CN" altLang="en-US" dirty="0"/>
          </a:p>
        </p:txBody>
      </p:sp>
      <p:sp>
        <p:nvSpPr>
          <p:cNvPr id="32" name="圆角矩形 31"/>
          <p:cNvSpPr/>
          <p:nvPr/>
        </p:nvSpPr>
        <p:spPr>
          <a:xfrm>
            <a:off x="5941402" y="1860698"/>
            <a:ext cx="5333773" cy="1467293"/>
          </a:xfrm>
          <a:prstGeom prst="roundRect">
            <a:avLst>
              <a:gd name="adj" fmla="val 5797"/>
            </a:avLst>
          </a:prstGeom>
          <a:no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圆角矩形 33"/>
          <p:cNvSpPr/>
          <p:nvPr/>
        </p:nvSpPr>
        <p:spPr>
          <a:xfrm>
            <a:off x="6740258" y="2837920"/>
            <a:ext cx="1697274" cy="358698"/>
          </a:xfrm>
          <a:prstGeom prst="roundRect">
            <a:avLst>
              <a:gd name="adj" fmla="val 22300"/>
            </a:avLst>
          </a:prstGeom>
          <a:noFill/>
          <a:ln w="190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文本框 35"/>
          <p:cNvSpPr txBox="1"/>
          <p:nvPr/>
        </p:nvSpPr>
        <p:spPr>
          <a:xfrm>
            <a:off x="6131465" y="2868052"/>
            <a:ext cx="543739" cy="307777"/>
          </a:xfrm>
          <a:prstGeom prst="rect">
            <a:avLst/>
          </a:prstGeom>
          <a:noFill/>
        </p:spPr>
        <p:txBody>
          <a:bodyPr wrap="none" rtlCol="0">
            <a:spAutoFit/>
          </a:bodyPr>
          <a:lstStyle/>
          <a:p>
            <a:r>
              <a:rPr lang="zh-CN" altLang="en-US" sz="1400" dirty="0">
                <a:solidFill>
                  <a:schemeClr val="accent2"/>
                </a:solidFill>
              </a:rPr>
              <a:t>特征</a:t>
            </a:r>
          </a:p>
        </p:txBody>
      </p:sp>
      <p:sp>
        <p:nvSpPr>
          <p:cNvPr id="47" name="圆角矩形 46"/>
          <p:cNvSpPr/>
          <p:nvPr/>
        </p:nvSpPr>
        <p:spPr>
          <a:xfrm>
            <a:off x="6066412" y="1935126"/>
            <a:ext cx="2516334" cy="1336905"/>
          </a:xfrm>
          <a:prstGeom prst="roundRect">
            <a:avLst>
              <a:gd name="adj" fmla="val 3942"/>
            </a:avLst>
          </a:prstGeom>
          <a:noFill/>
          <a:ln>
            <a:solidFill>
              <a:schemeClr val="bg2">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文本框 48"/>
          <p:cNvSpPr txBox="1"/>
          <p:nvPr/>
        </p:nvSpPr>
        <p:spPr>
          <a:xfrm>
            <a:off x="6740257" y="2838120"/>
            <a:ext cx="1697275" cy="307777"/>
          </a:xfrm>
          <a:prstGeom prst="rect">
            <a:avLst/>
          </a:prstGeom>
          <a:noFill/>
        </p:spPr>
        <p:txBody>
          <a:bodyPr wrap="square" rtlCol="0">
            <a:spAutoFit/>
          </a:bodyPr>
          <a:lstStyle/>
          <a:p>
            <a:pPr algn="ctr"/>
            <a:r>
              <a:rPr lang="zh-CN" altLang="en-US" sz="1400" dirty="0" smtClean="0">
                <a:solidFill>
                  <a:schemeClr val="accent2"/>
                </a:solidFill>
              </a:rPr>
              <a:t>字</a:t>
            </a:r>
            <a:r>
              <a:rPr lang="en-US" altLang="zh-CN" sz="1400" dirty="0" smtClean="0">
                <a:solidFill>
                  <a:schemeClr val="accent2"/>
                </a:solidFill>
              </a:rPr>
              <a:t>/</a:t>
            </a:r>
            <a:r>
              <a:rPr lang="zh-CN" altLang="en-US" sz="1400" dirty="0" smtClean="0">
                <a:solidFill>
                  <a:schemeClr val="accent2"/>
                </a:solidFill>
              </a:rPr>
              <a:t>词</a:t>
            </a:r>
            <a:r>
              <a:rPr lang="en-US" altLang="zh-CN" sz="1400" dirty="0" smtClean="0">
                <a:solidFill>
                  <a:schemeClr val="accent2"/>
                </a:solidFill>
              </a:rPr>
              <a:t>/</a:t>
            </a:r>
            <a:r>
              <a:rPr lang="zh-CN" altLang="en-US" sz="1400" dirty="0" smtClean="0">
                <a:solidFill>
                  <a:schemeClr val="accent2"/>
                </a:solidFill>
              </a:rPr>
              <a:t>标签</a:t>
            </a:r>
            <a:r>
              <a:rPr lang="en-US" altLang="zh-CN" sz="1400" dirty="0" smtClean="0">
                <a:solidFill>
                  <a:schemeClr val="accent2"/>
                </a:solidFill>
              </a:rPr>
              <a:t>/</a:t>
            </a:r>
            <a:r>
              <a:rPr lang="zh-CN" altLang="en-US" sz="1400" dirty="0" smtClean="0">
                <a:solidFill>
                  <a:schemeClr val="accent2"/>
                </a:solidFill>
              </a:rPr>
              <a:t>层级</a:t>
            </a:r>
            <a:endParaRPr lang="zh-CN" altLang="en-US" sz="1400" dirty="0">
              <a:solidFill>
                <a:schemeClr val="accent2"/>
              </a:solidFill>
            </a:endParaRPr>
          </a:p>
        </p:txBody>
      </p:sp>
      <p:sp>
        <p:nvSpPr>
          <p:cNvPr id="50" name="圆角矩形 49"/>
          <p:cNvSpPr/>
          <p:nvPr/>
        </p:nvSpPr>
        <p:spPr>
          <a:xfrm>
            <a:off x="6740028" y="2426659"/>
            <a:ext cx="1697504" cy="358698"/>
          </a:xfrm>
          <a:prstGeom prst="roundRect">
            <a:avLst>
              <a:gd name="adj" fmla="val 22300"/>
            </a:avLst>
          </a:prstGeom>
          <a:noFill/>
          <a:ln w="190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文本框 50"/>
          <p:cNvSpPr txBox="1"/>
          <p:nvPr/>
        </p:nvSpPr>
        <p:spPr>
          <a:xfrm>
            <a:off x="6131235" y="2456791"/>
            <a:ext cx="543739" cy="307777"/>
          </a:xfrm>
          <a:prstGeom prst="rect">
            <a:avLst/>
          </a:prstGeom>
          <a:noFill/>
        </p:spPr>
        <p:txBody>
          <a:bodyPr wrap="none" rtlCol="0">
            <a:spAutoFit/>
          </a:bodyPr>
          <a:lstStyle/>
          <a:p>
            <a:r>
              <a:rPr lang="zh-CN" altLang="en-US" sz="1400" dirty="0"/>
              <a:t>编码</a:t>
            </a:r>
          </a:p>
        </p:txBody>
      </p:sp>
      <p:sp>
        <p:nvSpPr>
          <p:cNvPr id="52" name="文本框 51"/>
          <p:cNvSpPr txBox="1"/>
          <p:nvPr/>
        </p:nvSpPr>
        <p:spPr>
          <a:xfrm>
            <a:off x="6740027" y="2426859"/>
            <a:ext cx="1697505" cy="307777"/>
          </a:xfrm>
          <a:prstGeom prst="rect">
            <a:avLst/>
          </a:prstGeom>
          <a:noFill/>
        </p:spPr>
        <p:txBody>
          <a:bodyPr wrap="square" rtlCol="0">
            <a:spAutoFit/>
          </a:bodyPr>
          <a:lstStyle/>
          <a:p>
            <a:pPr algn="ctr"/>
            <a:r>
              <a:rPr lang="en-US" altLang="zh-CN" sz="1400" dirty="0" smtClean="0"/>
              <a:t>Multi-layer CNN</a:t>
            </a:r>
            <a:endParaRPr lang="zh-CN" altLang="en-US" sz="1400" dirty="0"/>
          </a:p>
        </p:txBody>
      </p:sp>
      <p:sp>
        <p:nvSpPr>
          <p:cNvPr id="53" name="圆角矩形 52"/>
          <p:cNvSpPr/>
          <p:nvPr/>
        </p:nvSpPr>
        <p:spPr>
          <a:xfrm>
            <a:off x="6739798" y="2015398"/>
            <a:ext cx="1697734" cy="358698"/>
          </a:xfrm>
          <a:prstGeom prst="roundRect">
            <a:avLst>
              <a:gd name="adj" fmla="val 22300"/>
            </a:avLst>
          </a:prstGeom>
          <a:noFill/>
          <a:ln w="190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文本框 53"/>
          <p:cNvSpPr txBox="1"/>
          <p:nvPr/>
        </p:nvSpPr>
        <p:spPr>
          <a:xfrm>
            <a:off x="6131005" y="2045530"/>
            <a:ext cx="543739" cy="307777"/>
          </a:xfrm>
          <a:prstGeom prst="rect">
            <a:avLst/>
          </a:prstGeom>
          <a:noFill/>
        </p:spPr>
        <p:txBody>
          <a:bodyPr wrap="none" rtlCol="0">
            <a:spAutoFit/>
          </a:bodyPr>
          <a:lstStyle/>
          <a:p>
            <a:r>
              <a:rPr lang="zh-CN" altLang="en-US" sz="1400" dirty="0" smtClean="0"/>
              <a:t>融合</a:t>
            </a:r>
            <a:endParaRPr lang="zh-CN" altLang="en-US" sz="1400" dirty="0"/>
          </a:p>
        </p:txBody>
      </p:sp>
      <p:sp>
        <p:nvSpPr>
          <p:cNvPr id="55" name="文本框 54"/>
          <p:cNvSpPr txBox="1"/>
          <p:nvPr/>
        </p:nvSpPr>
        <p:spPr>
          <a:xfrm>
            <a:off x="6739797" y="2015598"/>
            <a:ext cx="1697735" cy="307777"/>
          </a:xfrm>
          <a:prstGeom prst="rect">
            <a:avLst/>
          </a:prstGeom>
          <a:noFill/>
        </p:spPr>
        <p:txBody>
          <a:bodyPr wrap="square" rtlCol="0">
            <a:spAutoFit/>
          </a:bodyPr>
          <a:lstStyle/>
          <a:p>
            <a:pPr algn="ctr"/>
            <a:r>
              <a:rPr lang="en-US" altLang="zh-CN" sz="1400" dirty="0" smtClean="0"/>
              <a:t>Bi-Attention </a:t>
            </a:r>
            <a:r>
              <a:rPr lang="zh-CN" altLang="en-US" sz="1400" dirty="0" smtClean="0"/>
              <a:t>机制</a:t>
            </a:r>
            <a:endParaRPr lang="zh-CN" altLang="en-US" sz="1400" dirty="0"/>
          </a:p>
        </p:txBody>
      </p:sp>
      <p:sp>
        <p:nvSpPr>
          <p:cNvPr id="58" name="圆角矩形 57"/>
          <p:cNvSpPr/>
          <p:nvPr/>
        </p:nvSpPr>
        <p:spPr>
          <a:xfrm>
            <a:off x="8646136" y="1938147"/>
            <a:ext cx="2516334" cy="1336905"/>
          </a:xfrm>
          <a:prstGeom prst="roundRect">
            <a:avLst>
              <a:gd name="adj" fmla="val 3942"/>
            </a:avLst>
          </a:prstGeom>
          <a:noFill/>
          <a:ln>
            <a:solidFill>
              <a:schemeClr val="bg2">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圆角矩形 58"/>
          <p:cNvSpPr/>
          <p:nvPr/>
        </p:nvSpPr>
        <p:spPr>
          <a:xfrm>
            <a:off x="9305085" y="2816998"/>
            <a:ext cx="1697274" cy="358698"/>
          </a:xfrm>
          <a:prstGeom prst="roundRect">
            <a:avLst>
              <a:gd name="adj" fmla="val 22300"/>
            </a:avLst>
          </a:prstGeom>
          <a:noFill/>
          <a:ln w="190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文本框 59"/>
          <p:cNvSpPr txBox="1"/>
          <p:nvPr/>
        </p:nvSpPr>
        <p:spPr>
          <a:xfrm>
            <a:off x="8696292" y="2847130"/>
            <a:ext cx="543739" cy="307777"/>
          </a:xfrm>
          <a:prstGeom prst="rect">
            <a:avLst/>
          </a:prstGeom>
          <a:noFill/>
        </p:spPr>
        <p:txBody>
          <a:bodyPr wrap="none" rtlCol="0">
            <a:spAutoFit/>
          </a:bodyPr>
          <a:lstStyle/>
          <a:p>
            <a:r>
              <a:rPr lang="zh-CN" altLang="en-US" sz="1400" dirty="0">
                <a:solidFill>
                  <a:schemeClr val="accent2"/>
                </a:solidFill>
              </a:rPr>
              <a:t>特征</a:t>
            </a:r>
          </a:p>
        </p:txBody>
      </p:sp>
      <p:sp>
        <p:nvSpPr>
          <p:cNvPr id="61" name="文本框 60"/>
          <p:cNvSpPr txBox="1"/>
          <p:nvPr/>
        </p:nvSpPr>
        <p:spPr>
          <a:xfrm>
            <a:off x="9305084" y="2817198"/>
            <a:ext cx="1697275" cy="307777"/>
          </a:xfrm>
          <a:prstGeom prst="rect">
            <a:avLst/>
          </a:prstGeom>
          <a:noFill/>
        </p:spPr>
        <p:txBody>
          <a:bodyPr wrap="square" rtlCol="0">
            <a:spAutoFit/>
          </a:bodyPr>
          <a:lstStyle/>
          <a:p>
            <a:pPr algn="ctr"/>
            <a:r>
              <a:rPr lang="zh-CN" altLang="en-US" sz="1400" dirty="0" smtClean="0">
                <a:solidFill>
                  <a:schemeClr val="accent2"/>
                </a:solidFill>
              </a:rPr>
              <a:t>字</a:t>
            </a:r>
            <a:r>
              <a:rPr lang="en-US" altLang="zh-CN" sz="1400" dirty="0" smtClean="0">
                <a:solidFill>
                  <a:schemeClr val="accent2"/>
                </a:solidFill>
              </a:rPr>
              <a:t>/</a:t>
            </a:r>
            <a:r>
              <a:rPr lang="zh-CN" altLang="en-US" sz="1400" dirty="0" smtClean="0">
                <a:solidFill>
                  <a:schemeClr val="accent2"/>
                </a:solidFill>
              </a:rPr>
              <a:t>位置特征</a:t>
            </a:r>
            <a:endParaRPr lang="zh-CN" altLang="en-US" sz="1400" dirty="0">
              <a:solidFill>
                <a:schemeClr val="accent2"/>
              </a:solidFill>
            </a:endParaRPr>
          </a:p>
        </p:txBody>
      </p:sp>
      <p:sp>
        <p:nvSpPr>
          <p:cNvPr id="66" name="圆角矩形 65"/>
          <p:cNvSpPr/>
          <p:nvPr/>
        </p:nvSpPr>
        <p:spPr>
          <a:xfrm>
            <a:off x="9304855" y="2405737"/>
            <a:ext cx="1697504" cy="358698"/>
          </a:xfrm>
          <a:prstGeom prst="roundRect">
            <a:avLst>
              <a:gd name="adj" fmla="val 22300"/>
            </a:avLst>
          </a:prstGeom>
          <a:noFill/>
          <a:ln w="190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文本框 67"/>
          <p:cNvSpPr txBox="1"/>
          <p:nvPr/>
        </p:nvSpPr>
        <p:spPr>
          <a:xfrm>
            <a:off x="8696062" y="2435869"/>
            <a:ext cx="543739" cy="307777"/>
          </a:xfrm>
          <a:prstGeom prst="rect">
            <a:avLst/>
          </a:prstGeom>
          <a:noFill/>
        </p:spPr>
        <p:txBody>
          <a:bodyPr wrap="none" rtlCol="0">
            <a:spAutoFit/>
          </a:bodyPr>
          <a:lstStyle/>
          <a:p>
            <a:r>
              <a:rPr lang="zh-CN" altLang="en-US" sz="1400" dirty="0" smtClean="0"/>
              <a:t>解码</a:t>
            </a:r>
            <a:endParaRPr lang="zh-CN" altLang="en-US" sz="1400" dirty="0"/>
          </a:p>
        </p:txBody>
      </p:sp>
      <p:sp>
        <p:nvSpPr>
          <p:cNvPr id="69" name="文本框 68"/>
          <p:cNvSpPr txBox="1"/>
          <p:nvPr/>
        </p:nvSpPr>
        <p:spPr>
          <a:xfrm>
            <a:off x="9304854" y="2405937"/>
            <a:ext cx="1697505" cy="307777"/>
          </a:xfrm>
          <a:prstGeom prst="rect">
            <a:avLst/>
          </a:prstGeom>
          <a:noFill/>
        </p:spPr>
        <p:txBody>
          <a:bodyPr wrap="square" rtlCol="0">
            <a:spAutoFit/>
          </a:bodyPr>
          <a:lstStyle/>
          <a:p>
            <a:pPr algn="ctr"/>
            <a:r>
              <a:rPr lang="en-US" altLang="zh-CN" sz="1400" dirty="0" smtClean="0"/>
              <a:t>Multi-layer CNN</a:t>
            </a:r>
            <a:endParaRPr lang="zh-CN" altLang="en-US" sz="1400" dirty="0"/>
          </a:p>
        </p:txBody>
      </p:sp>
      <p:sp>
        <p:nvSpPr>
          <p:cNvPr id="70" name="圆角矩形 69"/>
          <p:cNvSpPr/>
          <p:nvPr/>
        </p:nvSpPr>
        <p:spPr>
          <a:xfrm>
            <a:off x="9304625" y="1994476"/>
            <a:ext cx="1697734" cy="358698"/>
          </a:xfrm>
          <a:prstGeom prst="roundRect">
            <a:avLst>
              <a:gd name="adj" fmla="val 22300"/>
            </a:avLst>
          </a:prstGeom>
          <a:noFill/>
          <a:ln w="190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文本框 70"/>
          <p:cNvSpPr txBox="1"/>
          <p:nvPr/>
        </p:nvSpPr>
        <p:spPr>
          <a:xfrm>
            <a:off x="8695832" y="2024608"/>
            <a:ext cx="543739" cy="307777"/>
          </a:xfrm>
          <a:prstGeom prst="rect">
            <a:avLst/>
          </a:prstGeom>
          <a:noFill/>
        </p:spPr>
        <p:txBody>
          <a:bodyPr wrap="none" rtlCol="0">
            <a:spAutoFit/>
          </a:bodyPr>
          <a:lstStyle/>
          <a:p>
            <a:r>
              <a:rPr lang="zh-CN" altLang="en-US" sz="1400" dirty="0" smtClean="0"/>
              <a:t>融合</a:t>
            </a:r>
            <a:endParaRPr lang="zh-CN" altLang="en-US" sz="1400" dirty="0"/>
          </a:p>
        </p:txBody>
      </p:sp>
      <p:sp>
        <p:nvSpPr>
          <p:cNvPr id="72" name="文本框 71"/>
          <p:cNvSpPr txBox="1"/>
          <p:nvPr/>
        </p:nvSpPr>
        <p:spPr>
          <a:xfrm>
            <a:off x="9304624" y="1994676"/>
            <a:ext cx="1697735" cy="307777"/>
          </a:xfrm>
          <a:prstGeom prst="rect">
            <a:avLst/>
          </a:prstGeom>
          <a:noFill/>
        </p:spPr>
        <p:txBody>
          <a:bodyPr wrap="square" rtlCol="0">
            <a:spAutoFit/>
          </a:bodyPr>
          <a:lstStyle/>
          <a:p>
            <a:pPr algn="ctr"/>
            <a:r>
              <a:rPr lang="zh-CN" altLang="en-US" sz="1400" dirty="0" smtClean="0"/>
              <a:t>语言模型（</a:t>
            </a:r>
            <a:r>
              <a:rPr lang="en-US" altLang="zh-CN" sz="1400" dirty="0" smtClean="0"/>
              <a:t>Bert</a:t>
            </a:r>
            <a:r>
              <a:rPr lang="zh-CN" altLang="en-US" sz="1400" dirty="0" smtClean="0"/>
              <a:t>）</a:t>
            </a:r>
            <a:endParaRPr lang="zh-CN" altLang="en-US" sz="1400" dirty="0"/>
          </a:p>
        </p:txBody>
      </p:sp>
      <p:sp>
        <p:nvSpPr>
          <p:cNvPr id="6" name="文本框 5"/>
          <p:cNvSpPr txBox="1"/>
          <p:nvPr/>
        </p:nvSpPr>
        <p:spPr>
          <a:xfrm>
            <a:off x="838200" y="1359447"/>
            <a:ext cx="3172663" cy="338554"/>
          </a:xfrm>
          <a:prstGeom prst="rect">
            <a:avLst/>
          </a:prstGeom>
          <a:noFill/>
        </p:spPr>
        <p:txBody>
          <a:bodyPr wrap="none" rtlCol="0">
            <a:spAutoFit/>
          </a:bodyPr>
          <a:lstStyle/>
          <a:p>
            <a:r>
              <a:rPr lang="en-US" altLang="zh-CN" sz="1600" dirty="0" smtClean="0"/>
              <a:t>Sequence to sequence framework</a:t>
            </a:r>
            <a:endParaRPr lang="zh-CN" altLang="en-US" sz="1600" dirty="0"/>
          </a:p>
        </p:txBody>
      </p:sp>
      <p:sp>
        <p:nvSpPr>
          <p:cNvPr id="135" name="文本框 134"/>
          <p:cNvSpPr txBox="1"/>
          <p:nvPr/>
        </p:nvSpPr>
        <p:spPr>
          <a:xfrm>
            <a:off x="3136464" y="6161477"/>
            <a:ext cx="338554" cy="276999"/>
          </a:xfrm>
          <a:prstGeom prst="rect">
            <a:avLst/>
          </a:prstGeom>
          <a:noFill/>
        </p:spPr>
        <p:txBody>
          <a:bodyPr wrap="none" rtlCol="0">
            <a:spAutoFit/>
          </a:bodyPr>
          <a:lstStyle/>
          <a:p>
            <a:r>
              <a:rPr lang="zh-CN" altLang="en-US" sz="1200" dirty="0" smtClean="0"/>
              <a:t>浴</a:t>
            </a:r>
            <a:endParaRPr lang="zh-CN" altLang="en-US" sz="1200" dirty="0"/>
          </a:p>
        </p:txBody>
      </p:sp>
      <p:grpSp>
        <p:nvGrpSpPr>
          <p:cNvPr id="3" name="组合 2"/>
          <p:cNvGrpSpPr/>
          <p:nvPr/>
        </p:nvGrpSpPr>
        <p:grpSpPr>
          <a:xfrm>
            <a:off x="2601881" y="5246560"/>
            <a:ext cx="1916792" cy="1187115"/>
            <a:chOff x="325406" y="4589335"/>
            <a:chExt cx="1916792" cy="1187115"/>
          </a:xfrm>
        </p:grpSpPr>
        <p:grpSp>
          <p:nvGrpSpPr>
            <p:cNvPr id="73" name="组合 72"/>
            <p:cNvGrpSpPr/>
            <p:nvPr/>
          </p:nvGrpSpPr>
          <p:grpSpPr>
            <a:xfrm>
              <a:off x="950497" y="4594972"/>
              <a:ext cx="168442" cy="852454"/>
              <a:chOff x="950497" y="4528297"/>
              <a:chExt cx="168442" cy="852454"/>
            </a:xfrm>
          </p:grpSpPr>
          <p:sp>
            <p:nvSpPr>
              <p:cNvPr id="92" name="圆角矩形 91"/>
              <p:cNvSpPr/>
              <p:nvPr/>
            </p:nvSpPr>
            <p:spPr>
              <a:xfrm>
                <a:off x="950497" y="4528297"/>
                <a:ext cx="168442" cy="852454"/>
              </a:xfrm>
              <a:prstGeom prst="roundRect">
                <a:avLst>
                  <a:gd name="adj" fmla="val 47702"/>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椭圆 92"/>
              <p:cNvSpPr/>
              <p:nvPr/>
            </p:nvSpPr>
            <p:spPr>
              <a:xfrm>
                <a:off x="962528" y="4648613"/>
                <a:ext cx="139956" cy="139956"/>
              </a:xfrm>
              <a:prstGeom prst="ellips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椭圆 100"/>
              <p:cNvSpPr/>
              <p:nvPr/>
            </p:nvSpPr>
            <p:spPr>
              <a:xfrm>
                <a:off x="968340" y="4890975"/>
                <a:ext cx="139956" cy="139956"/>
              </a:xfrm>
              <a:prstGeom prst="ellips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椭圆 101"/>
              <p:cNvSpPr/>
              <p:nvPr/>
            </p:nvSpPr>
            <p:spPr>
              <a:xfrm>
                <a:off x="962529" y="5129847"/>
                <a:ext cx="139956" cy="139956"/>
              </a:xfrm>
              <a:prstGeom prst="ellips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5" name="组合 104"/>
            <p:cNvGrpSpPr/>
            <p:nvPr/>
          </p:nvGrpSpPr>
          <p:grpSpPr>
            <a:xfrm>
              <a:off x="1269058" y="4593093"/>
              <a:ext cx="168442" cy="852454"/>
              <a:chOff x="950497" y="4528297"/>
              <a:chExt cx="168442" cy="852454"/>
            </a:xfrm>
          </p:grpSpPr>
          <p:sp>
            <p:nvSpPr>
              <p:cNvPr id="106" name="圆角矩形 105"/>
              <p:cNvSpPr/>
              <p:nvPr/>
            </p:nvSpPr>
            <p:spPr>
              <a:xfrm>
                <a:off x="950497" y="4528297"/>
                <a:ext cx="168442" cy="852454"/>
              </a:xfrm>
              <a:prstGeom prst="roundRect">
                <a:avLst>
                  <a:gd name="adj" fmla="val 47702"/>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 name="椭圆 110"/>
              <p:cNvSpPr/>
              <p:nvPr/>
            </p:nvSpPr>
            <p:spPr>
              <a:xfrm>
                <a:off x="962528" y="4648613"/>
                <a:ext cx="139956" cy="139956"/>
              </a:xfrm>
              <a:prstGeom prst="ellips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6" name="椭圆 115"/>
              <p:cNvSpPr/>
              <p:nvPr/>
            </p:nvSpPr>
            <p:spPr>
              <a:xfrm>
                <a:off x="968340" y="4890975"/>
                <a:ext cx="139956" cy="139956"/>
              </a:xfrm>
              <a:prstGeom prst="ellips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3" name="椭圆 122"/>
              <p:cNvSpPr/>
              <p:nvPr/>
            </p:nvSpPr>
            <p:spPr>
              <a:xfrm>
                <a:off x="962529" y="5129847"/>
                <a:ext cx="139956" cy="139956"/>
              </a:xfrm>
              <a:prstGeom prst="ellips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4" name="组合 123"/>
            <p:cNvGrpSpPr/>
            <p:nvPr/>
          </p:nvGrpSpPr>
          <p:grpSpPr>
            <a:xfrm>
              <a:off x="325406" y="4589335"/>
              <a:ext cx="1430655" cy="854333"/>
              <a:chOff x="-311716" y="4526418"/>
              <a:chExt cx="1430655" cy="854333"/>
            </a:xfrm>
          </p:grpSpPr>
          <p:sp>
            <p:nvSpPr>
              <p:cNvPr id="125" name="圆角矩形 124"/>
              <p:cNvSpPr/>
              <p:nvPr/>
            </p:nvSpPr>
            <p:spPr>
              <a:xfrm>
                <a:off x="950497" y="4528297"/>
                <a:ext cx="168442" cy="852454"/>
              </a:xfrm>
              <a:prstGeom prst="roundRect">
                <a:avLst>
                  <a:gd name="adj" fmla="val 47702"/>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7" name="椭圆 126"/>
              <p:cNvSpPr/>
              <p:nvPr/>
            </p:nvSpPr>
            <p:spPr>
              <a:xfrm>
                <a:off x="962528" y="4648613"/>
                <a:ext cx="139956" cy="139956"/>
              </a:xfrm>
              <a:prstGeom prst="ellips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 name="椭圆 127"/>
              <p:cNvSpPr/>
              <p:nvPr/>
            </p:nvSpPr>
            <p:spPr>
              <a:xfrm>
                <a:off x="968340" y="4890975"/>
                <a:ext cx="139956" cy="139956"/>
              </a:xfrm>
              <a:prstGeom prst="ellips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9" name="椭圆 128"/>
              <p:cNvSpPr/>
              <p:nvPr/>
            </p:nvSpPr>
            <p:spPr>
              <a:xfrm>
                <a:off x="962529" y="5129847"/>
                <a:ext cx="139956" cy="139956"/>
              </a:xfrm>
              <a:prstGeom prst="ellips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3" name="圆角矩形 162"/>
              <p:cNvSpPr/>
              <p:nvPr/>
            </p:nvSpPr>
            <p:spPr>
              <a:xfrm>
                <a:off x="-235" y="4526418"/>
                <a:ext cx="168442" cy="852454"/>
              </a:xfrm>
              <a:prstGeom prst="roundRect">
                <a:avLst>
                  <a:gd name="adj" fmla="val 47702"/>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4" name="圆角矩形 163"/>
              <p:cNvSpPr/>
              <p:nvPr/>
            </p:nvSpPr>
            <p:spPr>
              <a:xfrm>
                <a:off x="-311716" y="4526418"/>
                <a:ext cx="168442" cy="852454"/>
              </a:xfrm>
              <a:prstGeom prst="roundRect">
                <a:avLst>
                  <a:gd name="adj" fmla="val 47702"/>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30" name="组合 129"/>
            <p:cNvGrpSpPr/>
            <p:nvPr/>
          </p:nvGrpSpPr>
          <p:grpSpPr>
            <a:xfrm>
              <a:off x="1906180" y="4589335"/>
              <a:ext cx="168442" cy="852454"/>
              <a:chOff x="950497" y="4528297"/>
              <a:chExt cx="168442" cy="852454"/>
            </a:xfrm>
          </p:grpSpPr>
          <p:sp>
            <p:nvSpPr>
              <p:cNvPr id="131" name="圆角矩形 130"/>
              <p:cNvSpPr/>
              <p:nvPr/>
            </p:nvSpPr>
            <p:spPr>
              <a:xfrm>
                <a:off x="950497" y="4528297"/>
                <a:ext cx="168442" cy="852454"/>
              </a:xfrm>
              <a:prstGeom prst="roundRect">
                <a:avLst>
                  <a:gd name="adj" fmla="val 47702"/>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2" name="椭圆 131"/>
              <p:cNvSpPr/>
              <p:nvPr/>
            </p:nvSpPr>
            <p:spPr>
              <a:xfrm>
                <a:off x="962528" y="4648613"/>
                <a:ext cx="139956" cy="139956"/>
              </a:xfrm>
              <a:prstGeom prst="ellips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3" name="椭圆 132"/>
              <p:cNvSpPr/>
              <p:nvPr/>
            </p:nvSpPr>
            <p:spPr>
              <a:xfrm>
                <a:off x="968340" y="4890975"/>
                <a:ext cx="139956" cy="139956"/>
              </a:xfrm>
              <a:prstGeom prst="ellips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4" name="椭圆 133"/>
              <p:cNvSpPr/>
              <p:nvPr/>
            </p:nvSpPr>
            <p:spPr>
              <a:xfrm>
                <a:off x="962529" y="5129847"/>
                <a:ext cx="139956" cy="139956"/>
              </a:xfrm>
              <a:prstGeom prst="ellips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6" name="矩形 135"/>
            <p:cNvSpPr/>
            <p:nvPr/>
          </p:nvSpPr>
          <p:spPr>
            <a:xfrm>
              <a:off x="1170492" y="5494535"/>
              <a:ext cx="415498" cy="276999"/>
            </a:xfrm>
            <a:prstGeom prst="rect">
              <a:avLst/>
            </a:prstGeom>
          </p:spPr>
          <p:txBody>
            <a:bodyPr wrap="square">
              <a:spAutoFit/>
            </a:bodyPr>
            <a:lstStyle/>
            <a:p>
              <a:r>
                <a:rPr lang="zh-CN" altLang="en-US" sz="1200" dirty="0"/>
                <a:t>室</a:t>
              </a:r>
            </a:p>
          </p:txBody>
        </p:sp>
        <p:sp>
          <p:nvSpPr>
            <p:cNvPr id="137" name="矩形 136"/>
            <p:cNvSpPr/>
            <p:nvPr/>
          </p:nvSpPr>
          <p:spPr>
            <a:xfrm>
              <a:off x="1509046" y="5499451"/>
              <a:ext cx="415498" cy="276999"/>
            </a:xfrm>
            <a:prstGeom prst="rect">
              <a:avLst/>
            </a:prstGeom>
          </p:spPr>
          <p:txBody>
            <a:bodyPr wrap="square">
              <a:spAutoFit/>
            </a:bodyPr>
            <a:lstStyle/>
            <a:p>
              <a:r>
                <a:rPr lang="zh-CN" altLang="en-US" sz="1200" dirty="0" smtClean="0"/>
                <a:t>物</a:t>
              </a:r>
              <a:endParaRPr lang="zh-CN" altLang="en-US" sz="1200" dirty="0"/>
            </a:p>
          </p:txBody>
        </p:sp>
        <p:sp>
          <p:nvSpPr>
            <p:cNvPr id="138" name="矩形 137"/>
            <p:cNvSpPr/>
            <p:nvPr/>
          </p:nvSpPr>
          <p:spPr>
            <a:xfrm>
              <a:off x="1826700" y="5499451"/>
              <a:ext cx="415498" cy="276999"/>
            </a:xfrm>
            <a:prstGeom prst="rect">
              <a:avLst/>
            </a:prstGeom>
          </p:spPr>
          <p:txBody>
            <a:bodyPr wrap="square">
              <a:spAutoFit/>
            </a:bodyPr>
            <a:lstStyle/>
            <a:p>
              <a:r>
                <a:rPr lang="zh-CN" altLang="en-US" sz="1200" dirty="0" smtClean="0"/>
                <a:t>品</a:t>
              </a:r>
              <a:endParaRPr lang="zh-CN" altLang="en-US" sz="1200" dirty="0"/>
            </a:p>
          </p:txBody>
        </p:sp>
      </p:grpSp>
      <p:sp>
        <p:nvSpPr>
          <p:cNvPr id="161" name="文本框 160"/>
          <p:cNvSpPr txBox="1"/>
          <p:nvPr/>
        </p:nvSpPr>
        <p:spPr>
          <a:xfrm>
            <a:off x="2785969" y="6161477"/>
            <a:ext cx="478016" cy="276999"/>
          </a:xfrm>
          <a:prstGeom prst="rect">
            <a:avLst/>
          </a:prstGeom>
          <a:noFill/>
        </p:spPr>
        <p:txBody>
          <a:bodyPr wrap="none" rtlCol="0">
            <a:spAutoFit/>
          </a:bodyPr>
          <a:lstStyle/>
          <a:p>
            <a:r>
              <a:rPr lang="en-US" altLang="zh-CN" sz="1200" dirty="0" smtClean="0"/>
              <a:t>&lt;p&gt;</a:t>
            </a:r>
            <a:endParaRPr lang="zh-CN" altLang="en-US" sz="1200" dirty="0"/>
          </a:p>
        </p:txBody>
      </p:sp>
      <p:sp>
        <p:nvSpPr>
          <p:cNvPr id="162" name="文本框 161"/>
          <p:cNvSpPr txBox="1"/>
          <p:nvPr/>
        </p:nvSpPr>
        <p:spPr>
          <a:xfrm>
            <a:off x="2425949" y="6161477"/>
            <a:ext cx="478016" cy="276999"/>
          </a:xfrm>
          <a:prstGeom prst="rect">
            <a:avLst/>
          </a:prstGeom>
          <a:noFill/>
        </p:spPr>
        <p:txBody>
          <a:bodyPr wrap="none" rtlCol="0">
            <a:spAutoFit/>
          </a:bodyPr>
          <a:lstStyle/>
          <a:p>
            <a:r>
              <a:rPr lang="en-US" altLang="zh-CN" sz="1200" dirty="0" smtClean="0"/>
              <a:t>&lt;p&gt;</a:t>
            </a:r>
            <a:endParaRPr lang="zh-CN" altLang="en-US" sz="1200" dirty="0"/>
          </a:p>
        </p:txBody>
      </p:sp>
      <p:sp>
        <p:nvSpPr>
          <p:cNvPr id="223" name="文本框 222"/>
          <p:cNvSpPr txBox="1"/>
          <p:nvPr/>
        </p:nvSpPr>
        <p:spPr>
          <a:xfrm>
            <a:off x="908104" y="5528269"/>
            <a:ext cx="1023037" cy="261610"/>
          </a:xfrm>
          <a:prstGeom prst="rect">
            <a:avLst/>
          </a:prstGeom>
          <a:noFill/>
        </p:spPr>
        <p:txBody>
          <a:bodyPr wrap="none" rtlCol="0">
            <a:spAutoFit/>
          </a:bodyPr>
          <a:lstStyle/>
          <a:p>
            <a:r>
              <a:rPr lang="en-US" altLang="zh-CN" sz="1100" dirty="0" smtClean="0"/>
              <a:t>Embedding </a:t>
            </a:r>
            <a:r>
              <a:rPr lang="en-US" altLang="zh-CN" sz="1100" baseline="30000" dirty="0" smtClean="0"/>
              <a:t>(1)</a:t>
            </a:r>
            <a:endParaRPr lang="zh-CN" altLang="en-US" sz="1100" baseline="30000" dirty="0"/>
          </a:p>
        </p:txBody>
      </p:sp>
      <p:sp>
        <p:nvSpPr>
          <p:cNvPr id="227" name="圆角矩形 226"/>
          <p:cNvSpPr/>
          <p:nvPr/>
        </p:nvSpPr>
        <p:spPr>
          <a:xfrm>
            <a:off x="876299" y="3485914"/>
            <a:ext cx="4067175" cy="3153011"/>
          </a:xfrm>
          <a:prstGeom prst="roundRect">
            <a:avLst>
              <a:gd name="adj" fmla="val 5797"/>
            </a:avLst>
          </a:prstGeom>
          <a:no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灯片编号占位符 12"/>
          <p:cNvSpPr>
            <a:spLocks noGrp="1"/>
          </p:cNvSpPr>
          <p:nvPr>
            <p:ph type="sldNum" sz="quarter" idx="12"/>
          </p:nvPr>
        </p:nvSpPr>
        <p:spPr/>
        <p:txBody>
          <a:bodyPr/>
          <a:lstStyle/>
          <a:p>
            <a:fld id="{C91F423C-F180-4845-B359-EE34BC02D0F6}" type="slidenum">
              <a:rPr lang="zh-CN" altLang="en-US" smtClean="0"/>
              <a:t>17</a:t>
            </a:fld>
            <a:endParaRPr lang="zh-CN" altLang="en-US"/>
          </a:p>
        </p:txBody>
      </p:sp>
    </p:spTree>
    <p:extLst>
      <p:ext uri="{BB962C8B-B14F-4D97-AF65-F5344CB8AC3E}">
        <p14:creationId xmlns:p14="http://schemas.microsoft.com/office/powerpoint/2010/main" val="202402978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多层</a:t>
            </a:r>
            <a:r>
              <a:rPr lang="en-US" altLang="zh-CN" dirty="0"/>
              <a:t>CNN</a:t>
            </a:r>
            <a:r>
              <a:rPr lang="zh-CN" altLang="en-US" dirty="0"/>
              <a:t>编码器</a:t>
            </a:r>
          </a:p>
        </p:txBody>
      </p:sp>
      <p:sp>
        <p:nvSpPr>
          <p:cNvPr id="32" name="圆角矩形 31"/>
          <p:cNvSpPr/>
          <p:nvPr/>
        </p:nvSpPr>
        <p:spPr>
          <a:xfrm>
            <a:off x="5941402" y="1860698"/>
            <a:ext cx="5333773" cy="1467293"/>
          </a:xfrm>
          <a:prstGeom prst="roundRect">
            <a:avLst>
              <a:gd name="adj" fmla="val 5797"/>
            </a:avLst>
          </a:prstGeom>
          <a:no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圆角矩形 33"/>
          <p:cNvSpPr/>
          <p:nvPr/>
        </p:nvSpPr>
        <p:spPr>
          <a:xfrm>
            <a:off x="6740258" y="2837920"/>
            <a:ext cx="1697274" cy="358698"/>
          </a:xfrm>
          <a:prstGeom prst="roundRect">
            <a:avLst>
              <a:gd name="adj" fmla="val 22300"/>
            </a:avLst>
          </a:prstGeom>
          <a:noFill/>
          <a:ln w="190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文本框 35"/>
          <p:cNvSpPr txBox="1"/>
          <p:nvPr/>
        </p:nvSpPr>
        <p:spPr>
          <a:xfrm>
            <a:off x="6131465" y="2868052"/>
            <a:ext cx="543739" cy="307777"/>
          </a:xfrm>
          <a:prstGeom prst="rect">
            <a:avLst/>
          </a:prstGeom>
          <a:noFill/>
        </p:spPr>
        <p:txBody>
          <a:bodyPr wrap="none" rtlCol="0">
            <a:spAutoFit/>
          </a:bodyPr>
          <a:lstStyle/>
          <a:p>
            <a:r>
              <a:rPr lang="zh-CN" altLang="en-US" sz="1400" dirty="0">
                <a:solidFill>
                  <a:schemeClr val="accent2"/>
                </a:solidFill>
              </a:rPr>
              <a:t>特征</a:t>
            </a:r>
          </a:p>
        </p:txBody>
      </p:sp>
      <p:sp>
        <p:nvSpPr>
          <p:cNvPr id="47" name="圆角矩形 46"/>
          <p:cNvSpPr/>
          <p:nvPr/>
        </p:nvSpPr>
        <p:spPr>
          <a:xfrm>
            <a:off x="6066412" y="1935126"/>
            <a:ext cx="2516334" cy="1336905"/>
          </a:xfrm>
          <a:prstGeom prst="roundRect">
            <a:avLst>
              <a:gd name="adj" fmla="val 3942"/>
            </a:avLst>
          </a:prstGeom>
          <a:noFill/>
          <a:ln>
            <a:solidFill>
              <a:schemeClr val="bg2">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文本框 48"/>
          <p:cNvSpPr txBox="1"/>
          <p:nvPr/>
        </p:nvSpPr>
        <p:spPr>
          <a:xfrm>
            <a:off x="6740257" y="2838120"/>
            <a:ext cx="1697275" cy="307777"/>
          </a:xfrm>
          <a:prstGeom prst="rect">
            <a:avLst/>
          </a:prstGeom>
          <a:noFill/>
        </p:spPr>
        <p:txBody>
          <a:bodyPr wrap="square" rtlCol="0">
            <a:spAutoFit/>
          </a:bodyPr>
          <a:lstStyle/>
          <a:p>
            <a:pPr algn="ctr"/>
            <a:r>
              <a:rPr lang="zh-CN" altLang="en-US" sz="1400" dirty="0" smtClean="0">
                <a:solidFill>
                  <a:schemeClr val="accent2"/>
                </a:solidFill>
              </a:rPr>
              <a:t>字</a:t>
            </a:r>
            <a:r>
              <a:rPr lang="en-US" altLang="zh-CN" sz="1400" dirty="0" smtClean="0">
                <a:solidFill>
                  <a:schemeClr val="accent2"/>
                </a:solidFill>
              </a:rPr>
              <a:t>/</a:t>
            </a:r>
            <a:r>
              <a:rPr lang="zh-CN" altLang="en-US" sz="1400" dirty="0" smtClean="0">
                <a:solidFill>
                  <a:schemeClr val="accent2"/>
                </a:solidFill>
              </a:rPr>
              <a:t>词</a:t>
            </a:r>
            <a:r>
              <a:rPr lang="en-US" altLang="zh-CN" sz="1400" dirty="0" smtClean="0">
                <a:solidFill>
                  <a:schemeClr val="accent2"/>
                </a:solidFill>
              </a:rPr>
              <a:t>/</a:t>
            </a:r>
            <a:r>
              <a:rPr lang="zh-CN" altLang="en-US" sz="1400" dirty="0" smtClean="0">
                <a:solidFill>
                  <a:schemeClr val="accent2"/>
                </a:solidFill>
              </a:rPr>
              <a:t>标签</a:t>
            </a:r>
            <a:r>
              <a:rPr lang="en-US" altLang="zh-CN" sz="1400" dirty="0" smtClean="0">
                <a:solidFill>
                  <a:schemeClr val="accent2"/>
                </a:solidFill>
              </a:rPr>
              <a:t>/</a:t>
            </a:r>
            <a:r>
              <a:rPr lang="zh-CN" altLang="en-US" sz="1400" dirty="0" smtClean="0">
                <a:solidFill>
                  <a:schemeClr val="accent2"/>
                </a:solidFill>
              </a:rPr>
              <a:t>层级</a:t>
            </a:r>
            <a:endParaRPr lang="zh-CN" altLang="en-US" sz="1400" dirty="0">
              <a:solidFill>
                <a:schemeClr val="accent2"/>
              </a:solidFill>
            </a:endParaRPr>
          </a:p>
        </p:txBody>
      </p:sp>
      <p:sp>
        <p:nvSpPr>
          <p:cNvPr id="50" name="圆角矩形 49"/>
          <p:cNvSpPr/>
          <p:nvPr/>
        </p:nvSpPr>
        <p:spPr>
          <a:xfrm>
            <a:off x="6740028" y="2426659"/>
            <a:ext cx="1697504" cy="358698"/>
          </a:xfrm>
          <a:prstGeom prst="roundRect">
            <a:avLst>
              <a:gd name="adj" fmla="val 22300"/>
            </a:avLst>
          </a:prstGeom>
          <a:noFill/>
          <a:ln w="190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文本框 50"/>
          <p:cNvSpPr txBox="1"/>
          <p:nvPr/>
        </p:nvSpPr>
        <p:spPr>
          <a:xfrm>
            <a:off x="6131235" y="2456791"/>
            <a:ext cx="543739" cy="307777"/>
          </a:xfrm>
          <a:prstGeom prst="rect">
            <a:avLst/>
          </a:prstGeom>
          <a:noFill/>
        </p:spPr>
        <p:txBody>
          <a:bodyPr wrap="none" rtlCol="0">
            <a:spAutoFit/>
          </a:bodyPr>
          <a:lstStyle/>
          <a:p>
            <a:r>
              <a:rPr lang="zh-CN" altLang="en-US" sz="1400" dirty="0">
                <a:solidFill>
                  <a:schemeClr val="accent2"/>
                </a:solidFill>
              </a:rPr>
              <a:t>编码</a:t>
            </a:r>
          </a:p>
        </p:txBody>
      </p:sp>
      <p:sp>
        <p:nvSpPr>
          <p:cNvPr id="52" name="文本框 51"/>
          <p:cNvSpPr txBox="1"/>
          <p:nvPr/>
        </p:nvSpPr>
        <p:spPr>
          <a:xfrm>
            <a:off x="6740027" y="2426859"/>
            <a:ext cx="1697505" cy="307777"/>
          </a:xfrm>
          <a:prstGeom prst="rect">
            <a:avLst/>
          </a:prstGeom>
          <a:noFill/>
        </p:spPr>
        <p:txBody>
          <a:bodyPr wrap="square" rtlCol="0">
            <a:spAutoFit/>
          </a:bodyPr>
          <a:lstStyle/>
          <a:p>
            <a:pPr algn="ctr"/>
            <a:r>
              <a:rPr lang="en-US" altLang="zh-CN" sz="1400" dirty="0" smtClean="0">
                <a:solidFill>
                  <a:schemeClr val="accent2"/>
                </a:solidFill>
              </a:rPr>
              <a:t>Multi-layer CNN</a:t>
            </a:r>
            <a:endParaRPr lang="zh-CN" altLang="en-US" sz="1400" dirty="0">
              <a:solidFill>
                <a:schemeClr val="accent2"/>
              </a:solidFill>
            </a:endParaRPr>
          </a:p>
        </p:txBody>
      </p:sp>
      <p:sp>
        <p:nvSpPr>
          <p:cNvPr id="53" name="圆角矩形 52"/>
          <p:cNvSpPr/>
          <p:nvPr/>
        </p:nvSpPr>
        <p:spPr>
          <a:xfrm>
            <a:off x="6739798" y="2015398"/>
            <a:ext cx="1697734" cy="358698"/>
          </a:xfrm>
          <a:prstGeom prst="roundRect">
            <a:avLst>
              <a:gd name="adj" fmla="val 22300"/>
            </a:avLst>
          </a:prstGeom>
          <a:noFill/>
          <a:ln w="190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文本框 53"/>
          <p:cNvSpPr txBox="1"/>
          <p:nvPr/>
        </p:nvSpPr>
        <p:spPr>
          <a:xfrm>
            <a:off x="6131005" y="2045530"/>
            <a:ext cx="543739" cy="307777"/>
          </a:xfrm>
          <a:prstGeom prst="rect">
            <a:avLst/>
          </a:prstGeom>
          <a:noFill/>
        </p:spPr>
        <p:txBody>
          <a:bodyPr wrap="none" rtlCol="0">
            <a:spAutoFit/>
          </a:bodyPr>
          <a:lstStyle/>
          <a:p>
            <a:r>
              <a:rPr lang="zh-CN" altLang="en-US" sz="1400" dirty="0" smtClean="0"/>
              <a:t>融合</a:t>
            </a:r>
            <a:endParaRPr lang="zh-CN" altLang="en-US" sz="1400" dirty="0"/>
          </a:p>
        </p:txBody>
      </p:sp>
      <p:sp>
        <p:nvSpPr>
          <p:cNvPr id="55" name="文本框 54"/>
          <p:cNvSpPr txBox="1"/>
          <p:nvPr/>
        </p:nvSpPr>
        <p:spPr>
          <a:xfrm>
            <a:off x="6739797" y="2015598"/>
            <a:ext cx="1697735" cy="307777"/>
          </a:xfrm>
          <a:prstGeom prst="rect">
            <a:avLst/>
          </a:prstGeom>
          <a:noFill/>
        </p:spPr>
        <p:txBody>
          <a:bodyPr wrap="square" rtlCol="0">
            <a:spAutoFit/>
          </a:bodyPr>
          <a:lstStyle/>
          <a:p>
            <a:pPr algn="ctr"/>
            <a:r>
              <a:rPr lang="en-US" altLang="zh-CN" sz="1400" dirty="0" smtClean="0"/>
              <a:t>Bi-Attention </a:t>
            </a:r>
            <a:r>
              <a:rPr lang="zh-CN" altLang="en-US" sz="1400" dirty="0" smtClean="0"/>
              <a:t>机制</a:t>
            </a:r>
            <a:endParaRPr lang="zh-CN" altLang="en-US" sz="1400" dirty="0"/>
          </a:p>
        </p:txBody>
      </p:sp>
      <p:sp>
        <p:nvSpPr>
          <p:cNvPr id="58" name="圆角矩形 57"/>
          <p:cNvSpPr/>
          <p:nvPr/>
        </p:nvSpPr>
        <p:spPr>
          <a:xfrm>
            <a:off x="8646136" y="1938147"/>
            <a:ext cx="2516334" cy="1336905"/>
          </a:xfrm>
          <a:prstGeom prst="roundRect">
            <a:avLst>
              <a:gd name="adj" fmla="val 3942"/>
            </a:avLst>
          </a:prstGeom>
          <a:noFill/>
          <a:ln>
            <a:solidFill>
              <a:schemeClr val="bg2">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圆角矩形 58"/>
          <p:cNvSpPr/>
          <p:nvPr/>
        </p:nvSpPr>
        <p:spPr>
          <a:xfrm>
            <a:off x="9305085" y="2816998"/>
            <a:ext cx="1697274" cy="358698"/>
          </a:xfrm>
          <a:prstGeom prst="roundRect">
            <a:avLst>
              <a:gd name="adj" fmla="val 22300"/>
            </a:avLst>
          </a:prstGeom>
          <a:noFill/>
          <a:ln w="190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文本框 59"/>
          <p:cNvSpPr txBox="1"/>
          <p:nvPr/>
        </p:nvSpPr>
        <p:spPr>
          <a:xfrm>
            <a:off x="8696292" y="2847130"/>
            <a:ext cx="543739" cy="307777"/>
          </a:xfrm>
          <a:prstGeom prst="rect">
            <a:avLst/>
          </a:prstGeom>
          <a:noFill/>
        </p:spPr>
        <p:txBody>
          <a:bodyPr wrap="none" rtlCol="0">
            <a:spAutoFit/>
          </a:bodyPr>
          <a:lstStyle/>
          <a:p>
            <a:r>
              <a:rPr lang="zh-CN" altLang="en-US" sz="1400" dirty="0">
                <a:solidFill>
                  <a:schemeClr val="accent2"/>
                </a:solidFill>
              </a:rPr>
              <a:t>特征</a:t>
            </a:r>
          </a:p>
        </p:txBody>
      </p:sp>
      <p:sp>
        <p:nvSpPr>
          <p:cNvPr id="61" name="文本框 60"/>
          <p:cNvSpPr txBox="1"/>
          <p:nvPr/>
        </p:nvSpPr>
        <p:spPr>
          <a:xfrm>
            <a:off x="9305084" y="2817198"/>
            <a:ext cx="1697275" cy="307777"/>
          </a:xfrm>
          <a:prstGeom prst="rect">
            <a:avLst/>
          </a:prstGeom>
          <a:noFill/>
        </p:spPr>
        <p:txBody>
          <a:bodyPr wrap="square" rtlCol="0">
            <a:spAutoFit/>
          </a:bodyPr>
          <a:lstStyle/>
          <a:p>
            <a:pPr algn="ctr"/>
            <a:r>
              <a:rPr lang="zh-CN" altLang="en-US" sz="1400" dirty="0" smtClean="0">
                <a:solidFill>
                  <a:schemeClr val="accent2"/>
                </a:solidFill>
              </a:rPr>
              <a:t>字</a:t>
            </a:r>
            <a:r>
              <a:rPr lang="en-US" altLang="zh-CN" sz="1400" dirty="0" smtClean="0">
                <a:solidFill>
                  <a:schemeClr val="accent2"/>
                </a:solidFill>
              </a:rPr>
              <a:t>/</a:t>
            </a:r>
            <a:r>
              <a:rPr lang="zh-CN" altLang="en-US" sz="1400" dirty="0" smtClean="0">
                <a:solidFill>
                  <a:schemeClr val="accent2"/>
                </a:solidFill>
              </a:rPr>
              <a:t>位置特征</a:t>
            </a:r>
            <a:endParaRPr lang="zh-CN" altLang="en-US" sz="1400" dirty="0">
              <a:solidFill>
                <a:schemeClr val="accent2"/>
              </a:solidFill>
            </a:endParaRPr>
          </a:p>
        </p:txBody>
      </p:sp>
      <p:sp>
        <p:nvSpPr>
          <p:cNvPr id="66" name="圆角矩形 65"/>
          <p:cNvSpPr/>
          <p:nvPr/>
        </p:nvSpPr>
        <p:spPr>
          <a:xfrm>
            <a:off x="9304855" y="2405737"/>
            <a:ext cx="1697504" cy="358698"/>
          </a:xfrm>
          <a:prstGeom prst="roundRect">
            <a:avLst>
              <a:gd name="adj" fmla="val 22300"/>
            </a:avLst>
          </a:prstGeom>
          <a:noFill/>
          <a:ln w="190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文本框 67"/>
          <p:cNvSpPr txBox="1"/>
          <p:nvPr/>
        </p:nvSpPr>
        <p:spPr>
          <a:xfrm>
            <a:off x="8696062" y="2435869"/>
            <a:ext cx="543739" cy="307777"/>
          </a:xfrm>
          <a:prstGeom prst="rect">
            <a:avLst/>
          </a:prstGeom>
          <a:noFill/>
        </p:spPr>
        <p:txBody>
          <a:bodyPr wrap="none" rtlCol="0">
            <a:spAutoFit/>
          </a:bodyPr>
          <a:lstStyle/>
          <a:p>
            <a:r>
              <a:rPr lang="zh-CN" altLang="en-US" sz="1400" dirty="0" smtClean="0"/>
              <a:t>解码</a:t>
            </a:r>
            <a:endParaRPr lang="zh-CN" altLang="en-US" sz="1400" dirty="0"/>
          </a:p>
        </p:txBody>
      </p:sp>
      <p:sp>
        <p:nvSpPr>
          <p:cNvPr id="69" name="文本框 68"/>
          <p:cNvSpPr txBox="1"/>
          <p:nvPr/>
        </p:nvSpPr>
        <p:spPr>
          <a:xfrm>
            <a:off x="9304854" y="2405937"/>
            <a:ext cx="1697505" cy="307777"/>
          </a:xfrm>
          <a:prstGeom prst="rect">
            <a:avLst/>
          </a:prstGeom>
          <a:noFill/>
        </p:spPr>
        <p:txBody>
          <a:bodyPr wrap="square" rtlCol="0">
            <a:spAutoFit/>
          </a:bodyPr>
          <a:lstStyle/>
          <a:p>
            <a:pPr algn="ctr"/>
            <a:r>
              <a:rPr lang="en-US" altLang="zh-CN" sz="1400" dirty="0" smtClean="0"/>
              <a:t>Multi-layer CNN</a:t>
            </a:r>
            <a:endParaRPr lang="zh-CN" altLang="en-US" sz="1400" dirty="0"/>
          </a:p>
        </p:txBody>
      </p:sp>
      <p:sp>
        <p:nvSpPr>
          <p:cNvPr id="70" name="圆角矩形 69"/>
          <p:cNvSpPr/>
          <p:nvPr/>
        </p:nvSpPr>
        <p:spPr>
          <a:xfrm>
            <a:off x="9304625" y="1994476"/>
            <a:ext cx="1697734" cy="358698"/>
          </a:xfrm>
          <a:prstGeom prst="roundRect">
            <a:avLst>
              <a:gd name="adj" fmla="val 22300"/>
            </a:avLst>
          </a:prstGeom>
          <a:noFill/>
          <a:ln w="190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文本框 70"/>
          <p:cNvSpPr txBox="1"/>
          <p:nvPr/>
        </p:nvSpPr>
        <p:spPr>
          <a:xfrm>
            <a:off x="8695832" y="2024608"/>
            <a:ext cx="543739" cy="307777"/>
          </a:xfrm>
          <a:prstGeom prst="rect">
            <a:avLst/>
          </a:prstGeom>
          <a:noFill/>
        </p:spPr>
        <p:txBody>
          <a:bodyPr wrap="none" rtlCol="0">
            <a:spAutoFit/>
          </a:bodyPr>
          <a:lstStyle/>
          <a:p>
            <a:r>
              <a:rPr lang="zh-CN" altLang="en-US" sz="1400" dirty="0" smtClean="0"/>
              <a:t>融合</a:t>
            </a:r>
            <a:endParaRPr lang="zh-CN" altLang="en-US" sz="1400" dirty="0"/>
          </a:p>
        </p:txBody>
      </p:sp>
      <p:sp>
        <p:nvSpPr>
          <p:cNvPr id="72" name="文本框 71"/>
          <p:cNvSpPr txBox="1"/>
          <p:nvPr/>
        </p:nvSpPr>
        <p:spPr>
          <a:xfrm>
            <a:off x="9304624" y="1994676"/>
            <a:ext cx="1697735" cy="307777"/>
          </a:xfrm>
          <a:prstGeom prst="rect">
            <a:avLst/>
          </a:prstGeom>
          <a:noFill/>
        </p:spPr>
        <p:txBody>
          <a:bodyPr wrap="square" rtlCol="0">
            <a:spAutoFit/>
          </a:bodyPr>
          <a:lstStyle/>
          <a:p>
            <a:pPr algn="ctr"/>
            <a:r>
              <a:rPr lang="zh-CN" altLang="en-US" sz="1400" dirty="0" smtClean="0"/>
              <a:t>语言模型（</a:t>
            </a:r>
            <a:r>
              <a:rPr lang="en-US" altLang="zh-CN" sz="1400" dirty="0" smtClean="0"/>
              <a:t>Bert</a:t>
            </a:r>
            <a:r>
              <a:rPr lang="zh-CN" altLang="en-US" sz="1400" dirty="0" smtClean="0"/>
              <a:t>）</a:t>
            </a:r>
            <a:endParaRPr lang="zh-CN" altLang="en-US" sz="1400" dirty="0"/>
          </a:p>
        </p:txBody>
      </p:sp>
      <p:sp>
        <p:nvSpPr>
          <p:cNvPr id="6" name="文本框 5"/>
          <p:cNvSpPr txBox="1"/>
          <p:nvPr/>
        </p:nvSpPr>
        <p:spPr>
          <a:xfrm>
            <a:off x="838200" y="1359447"/>
            <a:ext cx="3172663" cy="338554"/>
          </a:xfrm>
          <a:prstGeom prst="rect">
            <a:avLst/>
          </a:prstGeom>
          <a:noFill/>
        </p:spPr>
        <p:txBody>
          <a:bodyPr wrap="none" rtlCol="0">
            <a:spAutoFit/>
          </a:bodyPr>
          <a:lstStyle/>
          <a:p>
            <a:r>
              <a:rPr lang="en-US" altLang="zh-CN" sz="1600" dirty="0" smtClean="0"/>
              <a:t>Sequence to sequence framework</a:t>
            </a:r>
            <a:endParaRPr lang="zh-CN" altLang="en-US" sz="1600" dirty="0"/>
          </a:p>
        </p:txBody>
      </p:sp>
      <p:sp>
        <p:nvSpPr>
          <p:cNvPr id="135" name="文本框 134"/>
          <p:cNvSpPr txBox="1"/>
          <p:nvPr/>
        </p:nvSpPr>
        <p:spPr>
          <a:xfrm>
            <a:off x="3136464" y="6161477"/>
            <a:ext cx="338554" cy="276999"/>
          </a:xfrm>
          <a:prstGeom prst="rect">
            <a:avLst/>
          </a:prstGeom>
          <a:noFill/>
        </p:spPr>
        <p:txBody>
          <a:bodyPr wrap="none" rtlCol="0">
            <a:spAutoFit/>
          </a:bodyPr>
          <a:lstStyle/>
          <a:p>
            <a:r>
              <a:rPr lang="zh-CN" altLang="en-US" sz="1200" dirty="0" smtClean="0"/>
              <a:t>浴</a:t>
            </a:r>
            <a:endParaRPr lang="zh-CN" altLang="en-US" sz="1200" dirty="0"/>
          </a:p>
        </p:txBody>
      </p:sp>
      <p:grpSp>
        <p:nvGrpSpPr>
          <p:cNvPr id="3" name="组合 2"/>
          <p:cNvGrpSpPr/>
          <p:nvPr/>
        </p:nvGrpSpPr>
        <p:grpSpPr>
          <a:xfrm>
            <a:off x="2601881" y="5246560"/>
            <a:ext cx="1916792" cy="1187115"/>
            <a:chOff x="325406" y="4589335"/>
            <a:chExt cx="1916792" cy="1187115"/>
          </a:xfrm>
        </p:grpSpPr>
        <p:grpSp>
          <p:nvGrpSpPr>
            <p:cNvPr id="73" name="组合 72"/>
            <p:cNvGrpSpPr/>
            <p:nvPr/>
          </p:nvGrpSpPr>
          <p:grpSpPr>
            <a:xfrm>
              <a:off x="950497" y="4594972"/>
              <a:ext cx="168442" cy="852454"/>
              <a:chOff x="950497" y="4528297"/>
              <a:chExt cx="168442" cy="852454"/>
            </a:xfrm>
          </p:grpSpPr>
          <p:sp>
            <p:nvSpPr>
              <p:cNvPr id="92" name="圆角矩形 91"/>
              <p:cNvSpPr/>
              <p:nvPr/>
            </p:nvSpPr>
            <p:spPr>
              <a:xfrm>
                <a:off x="950497" y="4528297"/>
                <a:ext cx="168442" cy="852454"/>
              </a:xfrm>
              <a:prstGeom prst="roundRect">
                <a:avLst>
                  <a:gd name="adj" fmla="val 47702"/>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椭圆 92"/>
              <p:cNvSpPr/>
              <p:nvPr/>
            </p:nvSpPr>
            <p:spPr>
              <a:xfrm>
                <a:off x="962528" y="4648613"/>
                <a:ext cx="139956" cy="139956"/>
              </a:xfrm>
              <a:prstGeom prst="ellips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椭圆 100"/>
              <p:cNvSpPr/>
              <p:nvPr/>
            </p:nvSpPr>
            <p:spPr>
              <a:xfrm>
                <a:off x="968340" y="4890975"/>
                <a:ext cx="139956" cy="139956"/>
              </a:xfrm>
              <a:prstGeom prst="ellips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椭圆 101"/>
              <p:cNvSpPr/>
              <p:nvPr/>
            </p:nvSpPr>
            <p:spPr>
              <a:xfrm>
                <a:off x="962529" y="5129847"/>
                <a:ext cx="139956" cy="139956"/>
              </a:xfrm>
              <a:prstGeom prst="ellips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5" name="组合 104"/>
            <p:cNvGrpSpPr/>
            <p:nvPr/>
          </p:nvGrpSpPr>
          <p:grpSpPr>
            <a:xfrm>
              <a:off x="1269058" y="4593093"/>
              <a:ext cx="168442" cy="852454"/>
              <a:chOff x="950497" y="4528297"/>
              <a:chExt cx="168442" cy="852454"/>
            </a:xfrm>
          </p:grpSpPr>
          <p:sp>
            <p:nvSpPr>
              <p:cNvPr id="106" name="圆角矩形 105"/>
              <p:cNvSpPr/>
              <p:nvPr/>
            </p:nvSpPr>
            <p:spPr>
              <a:xfrm>
                <a:off x="950497" y="4528297"/>
                <a:ext cx="168442" cy="852454"/>
              </a:xfrm>
              <a:prstGeom prst="roundRect">
                <a:avLst>
                  <a:gd name="adj" fmla="val 47702"/>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 name="椭圆 110"/>
              <p:cNvSpPr/>
              <p:nvPr/>
            </p:nvSpPr>
            <p:spPr>
              <a:xfrm>
                <a:off x="962528" y="4648613"/>
                <a:ext cx="139956" cy="139956"/>
              </a:xfrm>
              <a:prstGeom prst="ellips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6" name="椭圆 115"/>
              <p:cNvSpPr/>
              <p:nvPr/>
            </p:nvSpPr>
            <p:spPr>
              <a:xfrm>
                <a:off x="968340" y="4890975"/>
                <a:ext cx="139956" cy="139956"/>
              </a:xfrm>
              <a:prstGeom prst="ellips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3" name="椭圆 122"/>
              <p:cNvSpPr/>
              <p:nvPr/>
            </p:nvSpPr>
            <p:spPr>
              <a:xfrm>
                <a:off x="962529" y="5129847"/>
                <a:ext cx="139956" cy="139956"/>
              </a:xfrm>
              <a:prstGeom prst="ellips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4" name="组合 123"/>
            <p:cNvGrpSpPr/>
            <p:nvPr/>
          </p:nvGrpSpPr>
          <p:grpSpPr>
            <a:xfrm>
              <a:off x="325406" y="4589335"/>
              <a:ext cx="1430655" cy="854333"/>
              <a:chOff x="-311716" y="4526418"/>
              <a:chExt cx="1430655" cy="854333"/>
            </a:xfrm>
          </p:grpSpPr>
          <p:sp>
            <p:nvSpPr>
              <p:cNvPr id="125" name="圆角矩形 124"/>
              <p:cNvSpPr/>
              <p:nvPr/>
            </p:nvSpPr>
            <p:spPr>
              <a:xfrm>
                <a:off x="950497" y="4528297"/>
                <a:ext cx="168442" cy="852454"/>
              </a:xfrm>
              <a:prstGeom prst="roundRect">
                <a:avLst>
                  <a:gd name="adj" fmla="val 47702"/>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7" name="椭圆 126"/>
              <p:cNvSpPr/>
              <p:nvPr/>
            </p:nvSpPr>
            <p:spPr>
              <a:xfrm>
                <a:off x="962528" y="4648613"/>
                <a:ext cx="139956" cy="139956"/>
              </a:xfrm>
              <a:prstGeom prst="ellips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 name="椭圆 127"/>
              <p:cNvSpPr/>
              <p:nvPr/>
            </p:nvSpPr>
            <p:spPr>
              <a:xfrm>
                <a:off x="968340" y="4890975"/>
                <a:ext cx="139956" cy="139956"/>
              </a:xfrm>
              <a:prstGeom prst="ellips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9" name="椭圆 128"/>
              <p:cNvSpPr/>
              <p:nvPr/>
            </p:nvSpPr>
            <p:spPr>
              <a:xfrm>
                <a:off x="962529" y="5129847"/>
                <a:ext cx="139956" cy="139956"/>
              </a:xfrm>
              <a:prstGeom prst="ellips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3" name="圆角矩形 162"/>
              <p:cNvSpPr/>
              <p:nvPr/>
            </p:nvSpPr>
            <p:spPr>
              <a:xfrm>
                <a:off x="-235" y="4526418"/>
                <a:ext cx="168442" cy="852454"/>
              </a:xfrm>
              <a:prstGeom prst="roundRect">
                <a:avLst>
                  <a:gd name="adj" fmla="val 47702"/>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4" name="圆角矩形 163"/>
              <p:cNvSpPr/>
              <p:nvPr/>
            </p:nvSpPr>
            <p:spPr>
              <a:xfrm>
                <a:off x="-311716" y="4526418"/>
                <a:ext cx="168442" cy="852454"/>
              </a:xfrm>
              <a:prstGeom prst="roundRect">
                <a:avLst>
                  <a:gd name="adj" fmla="val 47702"/>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30" name="组合 129"/>
            <p:cNvGrpSpPr/>
            <p:nvPr/>
          </p:nvGrpSpPr>
          <p:grpSpPr>
            <a:xfrm>
              <a:off x="1906180" y="4589335"/>
              <a:ext cx="168442" cy="852454"/>
              <a:chOff x="950497" y="4528297"/>
              <a:chExt cx="168442" cy="852454"/>
            </a:xfrm>
          </p:grpSpPr>
          <p:sp>
            <p:nvSpPr>
              <p:cNvPr id="131" name="圆角矩形 130"/>
              <p:cNvSpPr/>
              <p:nvPr/>
            </p:nvSpPr>
            <p:spPr>
              <a:xfrm>
                <a:off x="950497" y="4528297"/>
                <a:ext cx="168442" cy="852454"/>
              </a:xfrm>
              <a:prstGeom prst="roundRect">
                <a:avLst>
                  <a:gd name="adj" fmla="val 47702"/>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2" name="椭圆 131"/>
              <p:cNvSpPr/>
              <p:nvPr/>
            </p:nvSpPr>
            <p:spPr>
              <a:xfrm>
                <a:off x="962528" y="4648613"/>
                <a:ext cx="139956" cy="139956"/>
              </a:xfrm>
              <a:prstGeom prst="ellips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3" name="椭圆 132"/>
              <p:cNvSpPr/>
              <p:nvPr/>
            </p:nvSpPr>
            <p:spPr>
              <a:xfrm>
                <a:off x="968340" y="4890975"/>
                <a:ext cx="139956" cy="139956"/>
              </a:xfrm>
              <a:prstGeom prst="ellips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4" name="椭圆 133"/>
              <p:cNvSpPr/>
              <p:nvPr/>
            </p:nvSpPr>
            <p:spPr>
              <a:xfrm>
                <a:off x="962529" y="5129847"/>
                <a:ext cx="139956" cy="139956"/>
              </a:xfrm>
              <a:prstGeom prst="ellips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6" name="矩形 135"/>
            <p:cNvSpPr/>
            <p:nvPr/>
          </p:nvSpPr>
          <p:spPr>
            <a:xfrm>
              <a:off x="1170492" y="5494535"/>
              <a:ext cx="415498" cy="276999"/>
            </a:xfrm>
            <a:prstGeom prst="rect">
              <a:avLst/>
            </a:prstGeom>
          </p:spPr>
          <p:txBody>
            <a:bodyPr wrap="square">
              <a:spAutoFit/>
            </a:bodyPr>
            <a:lstStyle/>
            <a:p>
              <a:r>
                <a:rPr lang="zh-CN" altLang="en-US" sz="1200" dirty="0"/>
                <a:t>室</a:t>
              </a:r>
            </a:p>
          </p:txBody>
        </p:sp>
        <p:sp>
          <p:nvSpPr>
            <p:cNvPr id="137" name="矩形 136"/>
            <p:cNvSpPr/>
            <p:nvPr/>
          </p:nvSpPr>
          <p:spPr>
            <a:xfrm>
              <a:off x="1509046" y="5499451"/>
              <a:ext cx="415498" cy="276999"/>
            </a:xfrm>
            <a:prstGeom prst="rect">
              <a:avLst/>
            </a:prstGeom>
          </p:spPr>
          <p:txBody>
            <a:bodyPr wrap="square">
              <a:spAutoFit/>
            </a:bodyPr>
            <a:lstStyle/>
            <a:p>
              <a:r>
                <a:rPr lang="zh-CN" altLang="en-US" sz="1200" dirty="0" smtClean="0"/>
                <a:t>物</a:t>
              </a:r>
              <a:endParaRPr lang="zh-CN" altLang="en-US" sz="1200" dirty="0"/>
            </a:p>
          </p:txBody>
        </p:sp>
        <p:sp>
          <p:nvSpPr>
            <p:cNvPr id="138" name="矩形 137"/>
            <p:cNvSpPr/>
            <p:nvPr/>
          </p:nvSpPr>
          <p:spPr>
            <a:xfrm>
              <a:off x="1826700" y="5499451"/>
              <a:ext cx="415498" cy="276999"/>
            </a:xfrm>
            <a:prstGeom prst="rect">
              <a:avLst/>
            </a:prstGeom>
          </p:spPr>
          <p:txBody>
            <a:bodyPr wrap="square">
              <a:spAutoFit/>
            </a:bodyPr>
            <a:lstStyle/>
            <a:p>
              <a:r>
                <a:rPr lang="zh-CN" altLang="en-US" sz="1200" dirty="0" smtClean="0"/>
                <a:t>品</a:t>
              </a:r>
              <a:endParaRPr lang="zh-CN" altLang="en-US" sz="1200" dirty="0"/>
            </a:p>
          </p:txBody>
        </p:sp>
      </p:grpSp>
      <p:grpSp>
        <p:nvGrpSpPr>
          <p:cNvPr id="7" name="组合 6"/>
          <p:cNvGrpSpPr/>
          <p:nvPr/>
        </p:nvGrpSpPr>
        <p:grpSpPr>
          <a:xfrm>
            <a:off x="3415102" y="4631756"/>
            <a:ext cx="151987" cy="340103"/>
            <a:chOff x="1129102" y="3974531"/>
            <a:chExt cx="151987" cy="340103"/>
          </a:xfrm>
        </p:grpSpPr>
        <p:sp>
          <p:nvSpPr>
            <p:cNvPr id="155" name="圆角矩形 154"/>
            <p:cNvSpPr/>
            <p:nvPr/>
          </p:nvSpPr>
          <p:spPr>
            <a:xfrm>
              <a:off x="1129102" y="3974531"/>
              <a:ext cx="151987" cy="340103"/>
            </a:xfrm>
            <a:prstGeom prst="roundRect">
              <a:avLst>
                <a:gd name="adj" fmla="val 47702"/>
              </a:avLst>
            </a:prstGeom>
            <a:solidFill>
              <a:srgbClr val="ECDEE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椭圆 156"/>
            <p:cNvSpPr/>
            <p:nvPr/>
          </p:nvSpPr>
          <p:spPr>
            <a:xfrm>
              <a:off x="1132239" y="4086004"/>
              <a:ext cx="139956" cy="139956"/>
            </a:xfrm>
            <a:prstGeom prst="ellipse">
              <a:avLst/>
            </a:prstGeom>
            <a:solidFill>
              <a:srgbClr val="F59FE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58" name="组合 157"/>
          <p:cNvGrpSpPr/>
          <p:nvPr/>
        </p:nvGrpSpPr>
        <p:grpSpPr>
          <a:xfrm>
            <a:off x="3738625" y="4631755"/>
            <a:ext cx="151987" cy="340103"/>
            <a:chOff x="1129102" y="3974531"/>
            <a:chExt cx="151987" cy="340103"/>
          </a:xfrm>
        </p:grpSpPr>
        <p:sp>
          <p:nvSpPr>
            <p:cNvPr id="159" name="圆角矩形 158"/>
            <p:cNvSpPr/>
            <p:nvPr/>
          </p:nvSpPr>
          <p:spPr>
            <a:xfrm>
              <a:off x="1129102" y="3974531"/>
              <a:ext cx="151987" cy="340103"/>
            </a:xfrm>
            <a:prstGeom prst="roundRect">
              <a:avLst>
                <a:gd name="adj" fmla="val 47702"/>
              </a:avLst>
            </a:prstGeom>
            <a:solidFill>
              <a:srgbClr val="ECDEE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椭圆 159"/>
            <p:cNvSpPr/>
            <p:nvPr/>
          </p:nvSpPr>
          <p:spPr>
            <a:xfrm>
              <a:off x="1132239" y="4086004"/>
              <a:ext cx="139956" cy="139956"/>
            </a:xfrm>
            <a:prstGeom prst="ellipse">
              <a:avLst/>
            </a:prstGeom>
            <a:solidFill>
              <a:srgbClr val="F59FE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61" name="文本框 160"/>
          <p:cNvSpPr txBox="1"/>
          <p:nvPr/>
        </p:nvSpPr>
        <p:spPr>
          <a:xfrm>
            <a:off x="2785969" y="6161477"/>
            <a:ext cx="478016" cy="276999"/>
          </a:xfrm>
          <a:prstGeom prst="rect">
            <a:avLst/>
          </a:prstGeom>
          <a:noFill/>
        </p:spPr>
        <p:txBody>
          <a:bodyPr wrap="none" rtlCol="0">
            <a:spAutoFit/>
          </a:bodyPr>
          <a:lstStyle/>
          <a:p>
            <a:r>
              <a:rPr lang="en-US" altLang="zh-CN" sz="1200" dirty="0" smtClean="0"/>
              <a:t>&lt;p&gt;</a:t>
            </a:r>
            <a:endParaRPr lang="zh-CN" altLang="en-US" sz="1200" dirty="0"/>
          </a:p>
        </p:txBody>
      </p:sp>
      <p:sp>
        <p:nvSpPr>
          <p:cNvPr id="162" name="文本框 161"/>
          <p:cNvSpPr txBox="1"/>
          <p:nvPr/>
        </p:nvSpPr>
        <p:spPr>
          <a:xfrm>
            <a:off x="2425949" y="6161477"/>
            <a:ext cx="478016" cy="276999"/>
          </a:xfrm>
          <a:prstGeom prst="rect">
            <a:avLst/>
          </a:prstGeom>
          <a:noFill/>
        </p:spPr>
        <p:txBody>
          <a:bodyPr wrap="none" rtlCol="0">
            <a:spAutoFit/>
          </a:bodyPr>
          <a:lstStyle/>
          <a:p>
            <a:r>
              <a:rPr lang="en-US" altLang="zh-CN" sz="1200" dirty="0" smtClean="0"/>
              <a:t>&lt;p&gt;</a:t>
            </a:r>
            <a:endParaRPr lang="zh-CN" altLang="en-US" sz="1200" dirty="0"/>
          </a:p>
        </p:txBody>
      </p:sp>
      <p:sp>
        <p:nvSpPr>
          <p:cNvPr id="139" name="等腰三角形 138"/>
          <p:cNvSpPr/>
          <p:nvPr/>
        </p:nvSpPr>
        <p:spPr>
          <a:xfrm>
            <a:off x="3561988" y="4981576"/>
            <a:ext cx="789109" cy="228856"/>
          </a:xfrm>
          <a:prstGeom prst="triangle">
            <a:avLst>
              <a:gd name="adj" fmla="val 33361"/>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4" name="等腰三角形 3"/>
          <p:cNvSpPr/>
          <p:nvPr/>
        </p:nvSpPr>
        <p:spPr>
          <a:xfrm>
            <a:off x="3226971" y="4981576"/>
            <a:ext cx="789109" cy="228856"/>
          </a:xfrm>
          <a:prstGeom prst="triangle">
            <a:avLst>
              <a:gd name="adj" fmla="val 33361"/>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172" name="等腰三角形 171"/>
          <p:cNvSpPr/>
          <p:nvPr/>
        </p:nvSpPr>
        <p:spPr>
          <a:xfrm>
            <a:off x="2903707" y="4981576"/>
            <a:ext cx="789109" cy="228856"/>
          </a:xfrm>
          <a:prstGeom prst="triangle">
            <a:avLst>
              <a:gd name="adj" fmla="val 33361"/>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171" name="等腰三角形 170"/>
          <p:cNvSpPr/>
          <p:nvPr/>
        </p:nvSpPr>
        <p:spPr>
          <a:xfrm>
            <a:off x="2578458" y="4981576"/>
            <a:ext cx="789109" cy="228856"/>
          </a:xfrm>
          <a:prstGeom prst="triangle">
            <a:avLst>
              <a:gd name="adj" fmla="val 33361"/>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grpSp>
        <p:nvGrpSpPr>
          <p:cNvPr id="173" name="组合 172"/>
          <p:cNvGrpSpPr/>
          <p:nvPr/>
        </p:nvGrpSpPr>
        <p:grpSpPr>
          <a:xfrm>
            <a:off x="3082304" y="4631754"/>
            <a:ext cx="151987" cy="340103"/>
            <a:chOff x="1129102" y="3974531"/>
            <a:chExt cx="151987" cy="340103"/>
          </a:xfrm>
        </p:grpSpPr>
        <p:sp>
          <p:nvSpPr>
            <p:cNvPr id="174" name="圆角矩形 173"/>
            <p:cNvSpPr/>
            <p:nvPr/>
          </p:nvSpPr>
          <p:spPr>
            <a:xfrm>
              <a:off x="1129102" y="3974531"/>
              <a:ext cx="151987" cy="340103"/>
            </a:xfrm>
            <a:prstGeom prst="roundRect">
              <a:avLst>
                <a:gd name="adj" fmla="val 47702"/>
              </a:avLst>
            </a:prstGeom>
            <a:solidFill>
              <a:srgbClr val="ECDEE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5" name="椭圆 174"/>
            <p:cNvSpPr/>
            <p:nvPr/>
          </p:nvSpPr>
          <p:spPr>
            <a:xfrm>
              <a:off x="1132239" y="4086004"/>
              <a:ext cx="139956" cy="139956"/>
            </a:xfrm>
            <a:prstGeom prst="ellipse">
              <a:avLst/>
            </a:prstGeom>
            <a:solidFill>
              <a:srgbClr val="F59FE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76" name="组合 175"/>
          <p:cNvGrpSpPr/>
          <p:nvPr/>
        </p:nvGrpSpPr>
        <p:grpSpPr>
          <a:xfrm>
            <a:off x="2758167" y="4631948"/>
            <a:ext cx="151987" cy="340103"/>
            <a:chOff x="1129102" y="3974531"/>
            <a:chExt cx="151987" cy="340103"/>
          </a:xfrm>
        </p:grpSpPr>
        <p:sp>
          <p:nvSpPr>
            <p:cNvPr id="177" name="圆角矩形 176"/>
            <p:cNvSpPr/>
            <p:nvPr/>
          </p:nvSpPr>
          <p:spPr>
            <a:xfrm>
              <a:off x="1129102" y="3974531"/>
              <a:ext cx="151987" cy="340103"/>
            </a:xfrm>
            <a:prstGeom prst="roundRect">
              <a:avLst>
                <a:gd name="adj" fmla="val 47702"/>
              </a:avLst>
            </a:prstGeom>
            <a:solidFill>
              <a:srgbClr val="ECDEE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8" name="椭圆 177"/>
            <p:cNvSpPr/>
            <p:nvPr/>
          </p:nvSpPr>
          <p:spPr>
            <a:xfrm>
              <a:off x="1132239" y="4086004"/>
              <a:ext cx="139956" cy="139956"/>
            </a:xfrm>
            <a:prstGeom prst="ellipse">
              <a:avLst/>
            </a:prstGeom>
            <a:solidFill>
              <a:srgbClr val="F59FE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81" name="圆角矩形 180"/>
          <p:cNvSpPr/>
          <p:nvPr/>
        </p:nvSpPr>
        <p:spPr>
          <a:xfrm>
            <a:off x="2450908" y="4631948"/>
            <a:ext cx="151987" cy="340103"/>
          </a:xfrm>
          <a:prstGeom prst="roundRect">
            <a:avLst>
              <a:gd name="adj" fmla="val 47702"/>
            </a:avLst>
          </a:prstGeom>
          <a:solidFill>
            <a:srgbClr val="ECDEE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5" name="等腰三角形 184"/>
          <p:cNvSpPr/>
          <p:nvPr/>
        </p:nvSpPr>
        <p:spPr>
          <a:xfrm>
            <a:off x="3072782" y="4391626"/>
            <a:ext cx="789109" cy="228856"/>
          </a:xfrm>
          <a:prstGeom prst="triangle">
            <a:avLst>
              <a:gd name="adj" fmla="val 33361"/>
            </a:avLst>
          </a:prstGeom>
          <a:solidFill>
            <a:srgbClr val="ECDEE8"/>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184" name="等腰三角形 183"/>
          <p:cNvSpPr/>
          <p:nvPr/>
        </p:nvSpPr>
        <p:spPr>
          <a:xfrm>
            <a:off x="2758982" y="4391626"/>
            <a:ext cx="789109" cy="228856"/>
          </a:xfrm>
          <a:prstGeom prst="triangle">
            <a:avLst>
              <a:gd name="adj" fmla="val 33361"/>
            </a:avLst>
          </a:prstGeom>
          <a:solidFill>
            <a:srgbClr val="ECDEE8"/>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183" name="等腰三角形 182"/>
          <p:cNvSpPr/>
          <p:nvPr/>
        </p:nvSpPr>
        <p:spPr>
          <a:xfrm>
            <a:off x="2445182" y="4391626"/>
            <a:ext cx="789109" cy="228856"/>
          </a:xfrm>
          <a:prstGeom prst="triangle">
            <a:avLst>
              <a:gd name="adj" fmla="val 33361"/>
            </a:avLst>
          </a:prstGeom>
          <a:solidFill>
            <a:srgbClr val="ECDEE8"/>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8" name="文本框 7"/>
          <p:cNvSpPr txBox="1"/>
          <p:nvPr/>
        </p:nvSpPr>
        <p:spPr>
          <a:xfrm>
            <a:off x="2999444" y="4048512"/>
            <a:ext cx="372218" cy="369332"/>
          </a:xfrm>
          <a:prstGeom prst="rect">
            <a:avLst/>
          </a:prstGeom>
          <a:noFill/>
        </p:spPr>
        <p:txBody>
          <a:bodyPr wrap="none" rtlCol="0">
            <a:spAutoFit/>
          </a:bodyPr>
          <a:lstStyle/>
          <a:p>
            <a:r>
              <a:rPr lang="en-US" altLang="zh-CN" b="1" dirty="0" smtClean="0"/>
              <a:t>…</a:t>
            </a:r>
            <a:endParaRPr lang="zh-CN" altLang="en-US" b="1" dirty="0"/>
          </a:p>
        </p:txBody>
      </p:sp>
      <p:grpSp>
        <p:nvGrpSpPr>
          <p:cNvPr id="188" name="组合 187"/>
          <p:cNvGrpSpPr/>
          <p:nvPr/>
        </p:nvGrpSpPr>
        <p:grpSpPr>
          <a:xfrm>
            <a:off x="3111998" y="3712204"/>
            <a:ext cx="151987" cy="340103"/>
            <a:chOff x="1129102" y="3974531"/>
            <a:chExt cx="151987" cy="340103"/>
          </a:xfrm>
          <a:solidFill>
            <a:schemeClr val="accent1">
              <a:lumMod val="20000"/>
              <a:lumOff val="80000"/>
            </a:schemeClr>
          </a:solidFill>
        </p:grpSpPr>
        <p:sp>
          <p:nvSpPr>
            <p:cNvPr id="189" name="圆角矩形 188"/>
            <p:cNvSpPr/>
            <p:nvPr/>
          </p:nvSpPr>
          <p:spPr>
            <a:xfrm>
              <a:off x="1129102" y="3974531"/>
              <a:ext cx="151987" cy="340103"/>
            </a:xfrm>
            <a:prstGeom prst="roundRect">
              <a:avLst>
                <a:gd name="adj" fmla="val 47702"/>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0" name="椭圆 189"/>
            <p:cNvSpPr/>
            <p:nvPr/>
          </p:nvSpPr>
          <p:spPr>
            <a:xfrm>
              <a:off x="1132239" y="4086004"/>
              <a:ext cx="139956" cy="139956"/>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91" name="组合 190"/>
          <p:cNvGrpSpPr/>
          <p:nvPr/>
        </p:nvGrpSpPr>
        <p:grpSpPr>
          <a:xfrm>
            <a:off x="3435521" y="3712203"/>
            <a:ext cx="151987" cy="340103"/>
            <a:chOff x="1129102" y="3974531"/>
            <a:chExt cx="151987" cy="340103"/>
          </a:xfrm>
          <a:solidFill>
            <a:schemeClr val="accent1">
              <a:lumMod val="20000"/>
              <a:lumOff val="80000"/>
            </a:schemeClr>
          </a:solidFill>
        </p:grpSpPr>
        <p:sp>
          <p:nvSpPr>
            <p:cNvPr id="192" name="圆角矩形 191"/>
            <p:cNvSpPr/>
            <p:nvPr/>
          </p:nvSpPr>
          <p:spPr>
            <a:xfrm>
              <a:off x="1129102" y="3974531"/>
              <a:ext cx="151987" cy="340103"/>
            </a:xfrm>
            <a:prstGeom prst="roundRect">
              <a:avLst>
                <a:gd name="adj" fmla="val 47702"/>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3" name="椭圆 192"/>
            <p:cNvSpPr/>
            <p:nvPr/>
          </p:nvSpPr>
          <p:spPr>
            <a:xfrm>
              <a:off x="1132239" y="4086004"/>
              <a:ext cx="139956" cy="139956"/>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94" name="组合 193"/>
          <p:cNvGrpSpPr/>
          <p:nvPr/>
        </p:nvGrpSpPr>
        <p:grpSpPr>
          <a:xfrm>
            <a:off x="2779200" y="3712202"/>
            <a:ext cx="151987" cy="340103"/>
            <a:chOff x="1129102" y="3974531"/>
            <a:chExt cx="151987" cy="340103"/>
          </a:xfrm>
          <a:solidFill>
            <a:schemeClr val="accent1">
              <a:lumMod val="20000"/>
              <a:lumOff val="80000"/>
            </a:schemeClr>
          </a:solidFill>
        </p:grpSpPr>
        <p:sp>
          <p:nvSpPr>
            <p:cNvPr id="195" name="圆角矩形 194"/>
            <p:cNvSpPr/>
            <p:nvPr/>
          </p:nvSpPr>
          <p:spPr>
            <a:xfrm>
              <a:off x="1129102" y="3974531"/>
              <a:ext cx="151987" cy="340103"/>
            </a:xfrm>
            <a:prstGeom prst="roundRect">
              <a:avLst>
                <a:gd name="adj" fmla="val 47702"/>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6" name="椭圆 195"/>
            <p:cNvSpPr/>
            <p:nvPr/>
          </p:nvSpPr>
          <p:spPr>
            <a:xfrm>
              <a:off x="1132239" y="4086004"/>
              <a:ext cx="139956" cy="139956"/>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97" name="组合 196"/>
          <p:cNvGrpSpPr/>
          <p:nvPr/>
        </p:nvGrpSpPr>
        <p:grpSpPr>
          <a:xfrm>
            <a:off x="2455063" y="3712396"/>
            <a:ext cx="151987" cy="340103"/>
            <a:chOff x="1129102" y="3974531"/>
            <a:chExt cx="151987" cy="340103"/>
          </a:xfrm>
          <a:solidFill>
            <a:schemeClr val="accent1">
              <a:lumMod val="20000"/>
              <a:lumOff val="80000"/>
            </a:schemeClr>
          </a:solidFill>
        </p:grpSpPr>
        <p:sp>
          <p:nvSpPr>
            <p:cNvPr id="198" name="圆角矩形 197"/>
            <p:cNvSpPr/>
            <p:nvPr/>
          </p:nvSpPr>
          <p:spPr>
            <a:xfrm>
              <a:off x="1129102" y="3974531"/>
              <a:ext cx="151987" cy="340103"/>
            </a:xfrm>
            <a:prstGeom prst="roundRect">
              <a:avLst>
                <a:gd name="adj" fmla="val 47702"/>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9" name="椭圆 198"/>
            <p:cNvSpPr/>
            <p:nvPr/>
          </p:nvSpPr>
          <p:spPr>
            <a:xfrm>
              <a:off x="1132239" y="4086004"/>
              <a:ext cx="139956" cy="139956"/>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01" name="文本框 200"/>
          <p:cNvSpPr txBox="1"/>
          <p:nvPr/>
        </p:nvSpPr>
        <p:spPr>
          <a:xfrm>
            <a:off x="896759" y="6290259"/>
            <a:ext cx="1532792" cy="307777"/>
          </a:xfrm>
          <a:prstGeom prst="rect">
            <a:avLst/>
          </a:prstGeom>
          <a:noFill/>
        </p:spPr>
        <p:txBody>
          <a:bodyPr wrap="none" rtlCol="0">
            <a:spAutoFit/>
          </a:bodyPr>
          <a:lstStyle/>
          <a:p>
            <a:r>
              <a:rPr lang="en-US" altLang="zh-CN" sz="1400" b="1" dirty="0" smtClean="0">
                <a:solidFill>
                  <a:schemeClr val="accent2"/>
                </a:solidFill>
              </a:rPr>
              <a:t>Multi-layer CNN</a:t>
            </a:r>
            <a:endParaRPr lang="zh-CN" altLang="en-US" sz="1400" b="1" dirty="0">
              <a:solidFill>
                <a:schemeClr val="accent2"/>
              </a:solidFill>
            </a:endParaRPr>
          </a:p>
        </p:txBody>
      </p:sp>
      <p:grpSp>
        <p:nvGrpSpPr>
          <p:cNvPr id="202" name="组合 201"/>
          <p:cNvGrpSpPr/>
          <p:nvPr/>
        </p:nvGrpSpPr>
        <p:grpSpPr>
          <a:xfrm>
            <a:off x="3759044" y="3712749"/>
            <a:ext cx="151987" cy="340103"/>
            <a:chOff x="1129102" y="3974531"/>
            <a:chExt cx="151987" cy="340103"/>
          </a:xfrm>
          <a:solidFill>
            <a:schemeClr val="accent1">
              <a:lumMod val="20000"/>
              <a:lumOff val="80000"/>
            </a:schemeClr>
          </a:solidFill>
        </p:grpSpPr>
        <p:sp>
          <p:nvSpPr>
            <p:cNvPr id="203" name="圆角矩形 202"/>
            <p:cNvSpPr/>
            <p:nvPr/>
          </p:nvSpPr>
          <p:spPr>
            <a:xfrm>
              <a:off x="1129102" y="3974531"/>
              <a:ext cx="151987" cy="340103"/>
            </a:xfrm>
            <a:prstGeom prst="roundRect">
              <a:avLst>
                <a:gd name="adj" fmla="val 47702"/>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4" name="椭圆 203"/>
            <p:cNvSpPr/>
            <p:nvPr/>
          </p:nvSpPr>
          <p:spPr>
            <a:xfrm>
              <a:off x="1132239" y="4086004"/>
              <a:ext cx="139956" cy="139956"/>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3" name="文本框 222"/>
          <p:cNvSpPr txBox="1"/>
          <p:nvPr/>
        </p:nvSpPr>
        <p:spPr>
          <a:xfrm>
            <a:off x="908104" y="5528269"/>
            <a:ext cx="1023037" cy="261610"/>
          </a:xfrm>
          <a:prstGeom prst="rect">
            <a:avLst/>
          </a:prstGeom>
          <a:noFill/>
        </p:spPr>
        <p:txBody>
          <a:bodyPr wrap="none" rtlCol="0">
            <a:spAutoFit/>
          </a:bodyPr>
          <a:lstStyle/>
          <a:p>
            <a:r>
              <a:rPr lang="en-US" altLang="zh-CN" sz="1100" dirty="0" smtClean="0"/>
              <a:t>Embedding </a:t>
            </a:r>
            <a:r>
              <a:rPr lang="en-US" altLang="zh-CN" sz="1100" baseline="30000" dirty="0" smtClean="0"/>
              <a:t>(1)</a:t>
            </a:r>
            <a:endParaRPr lang="zh-CN" altLang="en-US" sz="1100" baseline="30000" dirty="0"/>
          </a:p>
        </p:txBody>
      </p:sp>
      <p:sp>
        <p:nvSpPr>
          <p:cNvPr id="224" name="文本框 223"/>
          <p:cNvSpPr txBox="1"/>
          <p:nvPr/>
        </p:nvSpPr>
        <p:spPr>
          <a:xfrm>
            <a:off x="835878" y="5028303"/>
            <a:ext cx="1106393" cy="276999"/>
          </a:xfrm>
          <a:prstGeom prst="rect">
            <a:avLst/>
          </a:prstGeom>
          <a:noFill/>
        </p:spPr>
        <p:txBody>
          <a:bodyPr wrap="none" rtlCol="0">
            <a:spAutoFit/>
          </a:bodyPr>
          <a:lstStyle/>
          <a:p>
            <a:r>
              <a:rPr lang="en-US" altLang="zh-CN" sz="1200" dirty="0" smtClean="0"/>
              <a:t>Conv</a:t>
            </a:r>
            <a:r>
              <a:rPr lang="en-US" altLang="zh-CN" sz="1200" baseline="30000" dirty="0" smtClean="0"/>
              <a:t>(1)</a:t>
            </a:r>
            <a:r>
              <a:rPr lang="en-US" altLang="zh-CN" sz="1200" dirty="0" smtClean="0"/>
              <a:t> + GLU</a:t>
            </a:r>
          </a:p>
        </p:txBody>
      </p:sp>
      <p:sp>
        <p:nvSpPr>
          <p:cNvPr id="225" name="文本框 224"/>
          <p:cNvSpPr txBox="1"/>
          <p:nvPr/>
        </p:nvSpPr>
        <p:spPr>
          <a:xfrm>
            <a:off x="915603" y="4679826"/>
            <a:ext cx="1023037" cy="261610"/>
          </a:xfrm>
          <a:prstGeom prst="rect">
            <a:avLst/>
          </a:prstGeom>
          <a:noFill/>
        </p:spPr>
        <p:txBody>
          <a:bodyPr wrap="none" rtlCol="0">
            <a:spAutoFit/>
          </a:bodyPr>
          <a:lstStyle/>
          <a:p>
            <a:r>
              <a:rPr lang="en-US" altLang="zh-CN" sz="1100" dirty="0" smtClean="0"/>
              <a:t>Embedding </a:t>
            </a:r>
            <a:r>
              <a:rPr lang="en-US" altLang="zh-CN" sz="1100" baseline="30000" dirty="0" smtClean="0"/>
              <a:t>(2)</a:t>
            </a:r>
            <a:endParaRPr lang="zh-CN" altLang="en-US" sz="1100" baseline="30000" dirty="0"/>
          </a:p>
        </p:txBody>
      </p:sp>
      <p:sp>
        <p:nvSpPr>
          <p:cNvPr id="226" name="文本框 225"/>
          <p:cNvSpPr txBox="1"/>
          <p:nvPr/>
        </p:nvSpPr>
        <p:spPr>
          <a:xfrm>
            <a:off x="864157" y="4343419"/>
            <a:ext cx="1106393" cy="276999"/>
          </a:xfrm>
          <a:prstGeom prst="rect">
            <a:avLst/>
          </a:prstGeom>
          <a:noFill/>
        </p:spPr>
        <p:txBody>
          <a:bodyPr wrap="none" rtlCol="0">
            <a:spAutoFit/>
          </a:bodyPr>
          <a:lstStyle/>
          <a:p>
            <a:r>
              <a:rPr lang="en-US" altLang="zh-CN" sz="1200" dirty="0" smtClean="0"/>
              <a:t>Conv</a:t>
            </a:r>
            <a:r>
              <a:rPr lang="en-US" altLang="zh-CN" sz="1200" baseline="30000" dirty="0" smtClean="0"/>
              <a:t>(2)</a:t>
            </a:r>
            <a:r>
              <a:rPr lang="en-US" altLang="zh-CN" sz="1200" dirty="0" smtClean="0"/>
              <a:t> + GLU</a:t>
            </a:r>
          </a:p>
        </p:txBody>
      </p:sp>
      <p:sp>
        <p:nvSpPr>
          <p:cNvPr id="227" name="圆角矩形 226"/>
          <p:cNvSpPr/>
          <p:nvPr/>
        </p:nvSpPr>
        <p:spPr>
          <a:xfrm>
            <a:off x="876299" y="3485914"/>
            <a:ext cx="4067175" cy="3153011"/>
          </a:xfrm>
          <a:prstGeom prst="roundRect">
            <a:avLst>
              <a:gd name="adj" fmla="val 5797"/>
            </a:avLst>
          </a:prstGeom>
          <a:no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灯片编号占位符 4"/>
          <p:cNvSpPr>
            <a:spLocks noGrp="1"/>
          </p:cNvSpPr>
          <p:nvPr>
            <p:ph type="sldNum" sz="quarter" idx="12"/>
          </p:nvPr>
        </p:nvSpPr>
        <p:spPr/>
        <p:txBody>
          <a:bodyPr/>
          <a:lstStyle/>
          <a:p>
            <a:fld id="{C91F423C-F180-4845-B359-EE34BC02D0F6}" type="slidenum">
              <a:rPr lang="zh-CN" altLang="en-US" smtClean="0"/>
              <a:t>18</a:t>
            </a:fld>
            <a:endParaRPr lang="zh-CN" altLang="en-US"/>
          </a:p>
        </p:txBody>
      </p:sp>
    </p:spTree>
    <p:extLst>
      <p:ext uri="{BB962C8B-B14F-4D97-AF65-F5344CB8AC3E}">
        <p14:creationId xmlns:p14="http://schemas.microsoft.com/office/powerpoint/2010/main" val="107443592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多层</a:t>
            </a:r>
            <a:r>
              <a:rPr lang="en-US" altLang="zh-CN" dirty="0" smtClean="0"/>
              <a:t>CNN</a:t>
            </a:r>
            <a:r>
              <a:rPr lang="zh-CN" altLang="en-US" dirty="0" smtClean="0"/>
              <a:t>解码器</a:t>
            </a:r>
            <a:endParaRPr lang="zh-CN" altLang="en-US" dirty="0"/>
          </a:p>
        </p:txBody>
      </p:sp>
      <p:sp>
        <p:nvSpPr>
          <p:cNvPr id="6" name="文本框 5"/>
          <p:cNvSpPr txBox="1"/>
          <p:nvPr/>
        </p:nvSpPr>
        <p:spPr>
          <a:xfrm>
            <a:off x="838200" y="1359447"/>
            <a:ext cx="3172663" cy="338554"/>
          </a:xfrm>
          <a:prstGeom prst="rect">
            <a:avLst/>
          </a:prstGeom>
          <a:noFill/>
        </p:spPr>
        <p:txBody>
          <a:bodyPr wrap="none" rtlCol="0">
            <a:spAutoFit/>
          </a:bodyPr>
          <a:lstStyle/>
          <a:p>
            <a:r>
              <a:rPr lang="en-US" altLang="zh-CN" sz="1600" dirty="0" smtClean="0"/>
              <a:t>Sequence to sequence framework</a:t>
            </a:r>
            <a:endParaRPr lang="zh-CN" altLang="en-US" sz="1600" dirty="0"/>
          </a:p>
        </p:txBody>
      </p:sp>
      <p:sp>
        <p:nvSpPr>
          <p:cNvPr id="104" name="文本框 103"/>
          <p:cNvSpPr txBox="1"/>
          <p:nvPr/>
        </p:nvSpPr>
        <p:spPr>
          <a:xfrm>
            <a:off x="908104" y="5528269"/>
            <a:ext cx="1023037" cy="261610"/>
          </a:xfrm>
          <a:prstGeom prst="rect">
            <a:avLst/>
          </a:prstGeom>
          <a:noFill/>
        </p:spPr>
        <p:txBody>
          <a:bodyPr wrap="none" rtlCol="0">
            <a:spAutoFit/>
          </a:bodyPr>
          <a:lstStyle/>
          <a:p>
            <a:r>
              <a:rPr lang="en-US" altLang="zh-CN" sz="1100" dirty="0" smtClean="0"/>
              <a:t>Embedding </a:t>
            </a:r>
            <a:r>
              <a:rPr lang="en-US" altLang="zh-CN" sz="1100" baseline="30000" dirty="0" smtClean="0"/>
              <a:t>(1)</a:t>
            </a:r>
            <a:endParaRPr lang="zh-CN" altLang="en-US" sz="1100" baseline="30000" dirty="0"/>
          </a:p>
        </p:txBody>
      </p:sp>
      <p:sp>
        <p:nvSpPr>
          <p:cNvPr id="135" name="文本框 134"/>
          <p:cNvSpPr txBox="1"/>
          <p:nvPr/>
        </p:nvSpPr>
        <p:spPr>
          <a:xfrm>
            <a:off x="3136464" y="6161477"/>
            <a:ext cx="338554" cy="276999"/>
          </a:xfrm>
          <a:prstGeom prst="rect">
            <a:avLst/>
          </a:prstGeom>
          <a:noFill/>
        </p:spPr>
        <p:txBody>
          <a:bodyPr wrap="none" rtlCol="0">
            <a:spAutoFit/>
          </a:bodyPr>
          <a:lstStyle/>
          <a:p>
            <a:r>
              <a:rPr lang="zh-CN" altLang="en-US" sz="1200" dirty="0" smtClean="0"/>
              <a:t>浴</a:t>
            </a:r>
            <a:endParaRPr lang="zh-CN" altLang="en-US" sz="1200" dirty="0"/>
          </a:p>
        </p:txBody>
      </p:sp>
      <p:grpSp>
        <p:nvGrpSpPr>
          <p:cNvPr id="3" name="组合 2"/>
          <p:cNvGrpSpPr/>
          <p:nvPr/>
        </p:nvGrpSpPr>
        <p:grpSpPr>
          <a:xfrm>
            <a:off x="2601881" y="5246560"/>
            <a:ext cx="1916792" cy="1187115"/>
            <a:chOff x="325406" y="4589335"/>
            <a:chExt cx="1916792" cy="1187115"/>
          </a:xfrm>
        </p:grpSpPr>
        <p:grpSp>
          <p:nvGrpSpPr>
            <p:cNvPr id="73" name="组合 72"/>
            <p:cNvGrpSpPr/>
            <p:nvPr/>
          </p:nvGrpSpPr>
          <p:grpSpPr>
            <a:xfrm>
              <a:off x="950497" y="4594972"/>
              <a:ext cx="168442" cy="852454"/>
              <a:chOff x="950497" y="4528297"/>
              <a:chExt cx="168442" cy="852454"/>
            </a:xfrm>
          </p:grpSpPr>
          <p:sp>
            <p:nvSpPr>
              <p:cNvPr id="92" name="圆角矩形 91"/>
              <p:cNvSpPr/>
              <p:nvPr/>
            </p:nvSpPr>
            <p:spPr>
              <a:xfrm>
                <a:off x="950497" y="4528297"/>
                <a:ext cx="168442" cy="852454"/>
              </a:xfrm>
              <a:prstGeom prst="roundRect">
                <a:avLst>
                  <a:gd name="adj" fmla="val 47702"/>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椭圆 92"/>
              <p:cNvSpPr/>
              <p:nvPr/>
            </p:nvSpPr>
            <p:spPr>
              <a:xfrm>
                <a:off x="962528" y="4648613"/>
                <a:ext cx="139956" cy="139956"/>
              </a:xfrm>
              <a:prstGeom prst="ellips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椭圆 100"/>
              <p:cNvSpPr/>
              <p:nvPr/>
            </p:nvSpPr>
            <p:spPr>
              <a:xfrm>
                <a:off x="968340" y="4890975"/>
                <a:ext cx="139956" cy="139956"/>
              </a:xfrm>
              <a:prstGeom prst="ellips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椭圆 101"/>
              <p:cNvSpPr/>
              <p:nvPr/>
            </p:nvSpPr>
            <p:spPr>
              <a:xfrm>
                <a:off x="962529" y="5129847"/>
                <a:ext cx="139956" cy="139956"/>
              </a:xfrm>
              <a:prstGeom prst="ellips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5" name="组合 104"/>
            <p:cNvGrpSpPr/>
            <p:nvPr/>
          </p:nvGrpSpPr>
          <p:grpSpPr>
            <a:xfrm>
              <a:off x="1269058" y="4593093"/>
              <a:ext cx="168442" cy="852454"/>
              <a:chOff x="950497" y="4528297"/>
              <a:chExt cx="168442" cy="852454"/>
            </a:xfrm>
          </p:grpSpPr>
          <p:sp>
            <p:nvSpPr>
              <p:cNvPr id="106" name="圆角矩形 105"/>
              <p:cNvSpPr/>
              <p:nvPr/>
            </p:nvSpPr>
            <p:spPr>
              <a:xfrm>
                <a:off x="950497" y="4528297"/>
                <a:ext cx="168442" cy="852454"/>
              </a:xfrm>
              <a:prstGeom prst="roundRect">
                <a:avLst>
                  <a:gd name="adj" fmla="val 47702"/>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 name="椭圆 110"/>
              <p:cNvSpPr/>
              <p:nvPr/>
            </p:nvSpPr>
            <p:spPr>
              <a:xfrm>
                <a:off x="962528" y="4648613"/>
                <a:ext cx="139956" cy="139956"/>
              </a:xfrm>
              <a:prstGeom prst="ellips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6" name="椭圆 115"/>
              <p:cNvSpPr/>
              <p:nvPr/>
            </p:nvSpPr>
            <p:spPr>
              <a:xfrm>
                <a:off x="968340" y="4890975"/>
                <a:ext cx="139956" cy="139956"/>
              </a:xfrm>
              <a:prstGeom prst="ellips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3" name="椭圆 122"/>
              <p:cNvSpPr/>
              <p:nvPr/>
            </p:nvSpPr>
            <p:spPr>
              <a:xfrm>
                <a:off x="962529" y="5129847"/>
                <a:ext cx="139956" cy="139956"/>
              </a:xfrm>
              <a:prstGeom prst="ellips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4" name="组合 123"/>
            <p:cNvGrpSpPr/>
            <p:nvPr/>
          </p:nvGrpSpPr>
          <p:grpSpPr>
            <a:xfrm>
              <a:off x="325406" y="4589335"/>
              <a:ext cx="1430655" cy="854333"/>
              <a:chOff x="-311716" y="4526418"/>
              <a:chExt cx="1430655" cy="854333"/>
            </a:xfrm>
          </p:grpSpPr>
          <p:sp>
            <p:nvSpPr>
              <p:cNvPr id="125" name="圆角矩形 124"/>
              <p:cNvSpPr/>
              <p:nvPr/>
            </p:nvSpPr>
            <p:spPr>
              <a:xfrm>
                <a:off x="950497" y="4528297"/>
                <a:ext cx="168442" cy="852454"/>
              </a:xfrm>
              <a:prstGeom prst="roundRect">
                <a:avLst>
                  <a:gd name="adj" fmla="val 47702"/>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7" name="椭圆 126"/>
              <p:cNvSpPr/>
              <p:nvPr/>
            </p:nvSpPr>
            <p:spPr>
              <a:xfrm>
                <a:off x="962528" y="4648613"/>
                <a:ext cx="139956" cy="139956"/>
              </a:xfrm>
              <a:prstGeom prst="ellips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 name="椭圆 127"/>
              <p:cNvSpPr/>
              <p:nvPr/>
            </p:nvSpPr>
            <p:spPr>
              <a:xfrm>
                <a:off x="968340" y="4890975"/>
                <a:ext cx="139956" cy="139956"/>
              </a:xfrm>
              <a:prstGeom prst="ellips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9" name="椭圆 128"/>
              <p:cNvSpPr/>
              <p:nvPr/>
            </p:nvSpPr>
            <p:spPr>
              <a:xfrm>
                <a:off x="962529" y="5129847"/>
                <a:ext cx="139956" cy="139956"/>
              </a:xfrm>
              <a:prstGeom prst="ellips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3" name="圆角矩形 162"/>
              <p:cNvSpPr/>
              <p:nvPr/>
            </p:nvSpPr>
            <p:spPr>
              <a:xfrm>
                <a:off x="-235" y="4526418"/>
                <a:ext cx="168442" cy="852454"/>
              </a:xfrm>
              <a:prstGeom prst="roundRect">
                <a:avLst>
                  <a:gd name="adj" fmla="val 47702"/>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4" name="圆角矩形 163"/>
              <p:cNvSpPr/>
              <p:nvPr/>
            </p:nvSpPr>
            <p:spPr>
              <a:xfrm>
                <a:off x="-311716" y="4526418"/>
                <a:ext cx="168442" cy="852454"/>
              </a:xfrm>
              <a:prstGeom prst="roundRect">
                <a:avLst>
                  <a:gd name="adj" fmla="val 47702"/>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30" name="组合 129"/>
            <p:cNvGrpSpPr/>
            <p:nvPr/>
          </p:nvGrpSpPr>
          <p:grpSpPr>
            <a:xfrm>
              <a:off x="1906180" y="4589335"/>
              <a:ext cx="168442" cy="852454"/>
              <a:chOff x="950497" y="4528297"/>
              <a:chExt cx="168442" cy="852454"/>
            </a:xfrm>
          </p:grpSpPr>
          <p:sp>
            <p:nvSpPr>
              <p:cNvPr id="131" name="圆角矩形 130"/>
              <p:cNvSpPr/>
              <p:nvPr/>
            </p:nvSpPr>
            <p:spPr>
              <a:xfrm>
                <a:off x="950497" y="4528297"/>
                <a:ext cx="168442" cy="852454"/>
              </a:xfrm>
              <a:prstGeom prst="roundRect">
                <a:avLst>
                  <a:gd name="adj" fmla="val 47702"/>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2" name="椭圆 131"/>
              <p:cNvSpPr/>
              <p:nvPr/>
            </p:nvSpPr>
            <p:spPr>
              <a:xfrm>
                <a:off x="962528" y="4648613"/>
                <a:ext cx="139956" cy="139956"/>
              </a:xfrm>
              <a:prstGeom prst="ellips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3" name="椭圆 132"/>
              <p:cNvSpPr/>
              <p:nvPr/>
            </p:nvSpPr>
            <p:spPr>
              <a:xfrm>
                <a:off x="968340" y="4890975"/>
                <a:ext cx="139956" cy="139956"/>
              </a:xfrm>
              <a:prstGeom prst="ellips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4" name="椭圆 133"/>
              <p:cNvSpPr/>
              <p:nvPr/>
            </p:nvSpPr>
            <p:spPr>
              <a:xfrm>
                <a:off x="962529" y="5129847"/>
                <a:ext cx="139956" cy="139956"/>
              </a:xfrm>
              <a:prstGeom prst="ellips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6" name="矩形 135"/>
            <p:cNvSpPr/>
            <p:nvPr/>
          </p:nvSpPr>
          <p:spPr>
            <a:xfrm>
              <a:off x="1170492" y="5494535"/>
              <a:ext cx="415498" cy="276999"/>
            </a:xfrm>
            <a:prstGeom prst="rect">
              <a:avLst/>
            </a:prstGeom>
          </p:spPr>
          <p:txBody>
            <a:bodyPr wrap="square">
              <a:spAutoFit/>
            </a:bodyPr>
            <a:lstStyle/>
            <a:p>
              <a:r>
                <a:rPr lang="zh-CN" altLang="en-US" sz="1200" dirty="0"/>
                <a:t>室</a:t>
              </a:r>
            </a:p>
          </p:txBody>
        </p:sp>
        <p:sp>
          <p:nvSpPr>
            <p:cNvPr id="137" name="矩形 136"/>
            <p:cNvSpPr/>
            <p:nvPr/>
          </p:nvSpPr>
          <p:spPr>
            <a:xfrm>
              <a:off x="1509046" y="5499451"/>
              <a:ext cx="415498" cy="276999"/>
            </a:xfrm>
            <a:prstGeom prst="rect">
              <a:avLst/>
            </a:prstGeom>
          </p:spPr>
          <p:txBody>
            <a:bodyPr wrap="square">
              <a:spAutoFit/>
            </a:bodyPr>
            <a:lstStyle/>
            <a:p>
              <a:r>
                <a:rPr lang="zh-CN" altLang="en-US" sz="1200" dirty="0" smtClean="0"/>
                <a:t>物</a:t>
              </a:r>
              <a:endParaRPr lang="zh-CN" altLang="en-US" sz="1200" dirty="0"/>
            </a:p>
          </p:txBody>
        </p:sp>
        <p:sp>
          <p:nvSpPr>
            <p:cNvPr id="138" name="矩形 137"/>
            <p:cNvSpPr/>
            <p:nvPr/>
          </p:nvSpPr>
          <p:spPr>
            <a:xfrm>
              <a:off x="1826700" y="5499451"/>
              <a:ext cx="415498" cy="276999"/>
            </a:xfrm>
            <a:prstGeom prst="rect">
              <a:avLst/>
            </a:prstGeom>
          </p:spPr>
          <p:txBody>
            <a:bodyPr wrap="square">
              <a:spAutoFit/>
            </a:bodyPr>
            <a:lstStyle/>
            <a:p>
              <a:r>
                <a:rPr lang="zh-CN" altLang="en-US" sz="1200" dirty="0" smtClean="0"/>
                <a:t>品</a:t>
              </a:r>
              <a:endParaRPr lang="zh-CN" altLang="en-US" sz="1200" dirty="0"/>
            </a:p>
          </p:txBody>
        </p:sp>
      </p:grpSp>
      <p:grpSp>
        <p:nvGrpSpPr>
          <p:cNvPr id="7" name="组合 6"/>
          <p:cNvGrpSpPr/>
          <p:nvPr/>
        </p:nvGrpSpPr>
        <p:grpSpPr>
          <a:xfrm>
            <a:off x="3415102" y="4631756"/>
            <a:ext cx="151987" cy="340103"/>
            <a:chOff x="1129102" y="3974531"/>
            <a:chExt cx="151987" cy="340103"/>
          </a:xfrm>
        </p:grpSpPr>
        <p:sp>
          <p:nvSpPr>
            <p:cNvPr id="155" name="圆角矩形 154"/>
            <p:cNvSpPr/>
            <p:nvPr/>
          </p:nvSpPr>
          <p:spPr>
            <a:xfrm>
              <a:off x="1129102" y="3974531"/>
              <a:ext cx="151987" cy="340103"/>
            </a:xfrm>
            <a:prstGeom prst="roundRect">
              <a:avLst>
                <a:gd name="adj" fmla="val 47702"/>
              </a:avLst>
            </a:prstGeom>
            <a:solidFill>
              <a:srgbClr val="ECDEE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椭圆 156"/>
            <p:cNvSpPr/>
            <p:nvPr/>
          </p:nvSpPr>
          <p:spPr>
            <a:xfrm>
              <a:off x="1132239" y="4086004"/>
              <a:ext cx="139956" cy="139956"/>
            </a:xfrm>
            <a:prstGeom prst="ellipse">
              <a:avLst/>
            </a:prstGeom>
            <a:solidFill>
              <a:srgbClr val="F59FE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58" name="组合 157"/>
          <p:cNvGrpSpPr/>
          <p:nvPr/>
        </p:nvGrpSpPr>
        <p:grpSpPr>
          <a:xfrm>
            <a:off x="3738625" y="4631755"/>
            <a:ext cx="151987" cy="340103"/>
            <a:chOff x="1129102" y="3974531"/>
            <a:chExt cx="151987" cy="340103"/>
          </a:xfrm>
        </p:grpSpPr>
        <p:sp>
          <p:nvSpPr>
            <p:cNvPr id="159" name="圆角矩形 158"/>
            <p:cNvSpPr/>
            <p:nvPr/>
          </p:nvSpPr>
          <p:spPr>
            <a:xfrm>
              <a:off x="1129102" y="3974531"/>
              <a:ext cx="151987" cy="340103"/>
            </a:xfrm>
            <a:prstGeom prst="roundRect">
              <a:avLst>
                <a:gd name="adj" fmla="val 47702"/>
              </a:avLst>
            </a:prstGeom>
            <a:solidFill>
              <a:srgbClr val="ECDEE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椭圆 159"/>
            <p:cNvSpPr/>
            <p:nvPr/>
          </p:nvSpPr>
          <p:spPr>
            <a:xfrm>
              <a:off x="1132239" y="4086004"/>
              <a:ext cx="139956" cy="139956"/>
            </a:xfrm>
            <a:prstGeom prst="ellipse">
              <a:avLst/>
            </a:prstGeom>
            <a:solidFill>
              <a:srgbClr val="F59FE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61" name="文本框 160"/>
          <p:cNvSpPr txBox="1"/>
          <p:nvPr/>
        </p:nvSpPr>
        <p:spPr>
          <a:xfrm>
            <a:off x="2785969" y="6161477"/>
            <a:ext cx="478016" cy="276999"/>
          </a:xfrm>
          <a:prstGeom prst="rect">
            <a:avLst/>
          </a:prstGeom>
          <a:noFill/>
        </p:spPr>
        <p:txBody>
          <a:bodyPr wrap="none" rtlCol="0">
            <a:spAutoFit/>
          </a:bodyPr>
          <a:lstStyle/>
          <a:p>
            <a:r>
              <a:rPr lang="en-US" altLang="zh-CN" sz="1200" dirty="0" smtClean="0"/>
              <a:t>&lt;p&gt;</a:t>
            </a:r>
            <a:endParaRPr lang="zh-CN" altLang="en-US" sz="1200" dirty="0"/>
          </a:p>
        </p:txBody>
      </p:sp>
      <p:sp>
        <p:nvSpPr>
          <p:cNvPr id="162" name="文本框 161"/>
          <p:cNvSpPr txBox="1"/>
          <p:nvPr/>
        </p:nvSpPr>
        <p:spPr>
          <a:xfrm>
            <a:off x="2425949" y="6161477"/>
            <a:ext cx="478016" cy="276999"/>
          </a:xfrm>
          <a:prstGeom prst="rect">
            <a:avLst/>
          </a:prstGeom>
          <a:noFill/>
        </p:spPr>
        <p:txBody>
          <a:bodyPr wrap="none" rtlCol="0">
            <a:spAutoFit/>
          </a:bodyPr>
          <a:lstStyle/>
          <a:p>
            <a:r>
              <a:rPr lang="en-US" altLang="zh-CN" sz="1200" dirty="0" smtClean="0"/>
              <a:t>&lt;p&gt;</a:t>
            </a:r>
            <a:endParaRPr lang="zh-CN" altLang="en-US" sz="1200" dirty="0"/>
          </a:p>
        </p:txBody>
      </p:sp>
      <p:sp>
        <p:nvSpPr>
          <p:cNvPr id="139" name="等腰三角形 138"/>
          <p:cNvSpPr/>
          <p:nvPr/>
        </p:nvSpPr>
        <p:spPr>
          <a:xfrm>
            <a:off x="3561988" y="4981576"/>
            <a:ext cx="789109" cy="228856"/>
          </a:xfrm>
          <a:prstGeom prst="triangle">
            <a:avLst>
              <a:gd name="adj" fmla="val 33361"/>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4" name="等腰三角形 3"/>
          <p:cNvSpPr/>
          <p:nvPr/>
        </p:nvSpPr>
        <p:spPr>
          <a:xfrm>
            <a:off x="3226971" y="4981576"/>
            <a:ext cx="789109" cy="228856"/>
          </a:xfrm>
          <a:prstGeom prst="triangle">
            <a:avLst>
              <a:gd name="adj" fmla="val 33361"/>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172" name="等腰三角形 171"/>
          <p:cNvSpPr/>
          <p:nvPr/>
        </p:nvSpPr>
        <p:spPr>
          <a:xfrm>
            <a:off x="2903707" y="4981576"/>
            <a:ext cx="789109" cy="228856"/>
          </a:xfrm>
          <a:prstGeom prst="triangle">
            <a:avLst>
              <a:gd name="adj" fmla="val 33361"/>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171" name="等腰三角形 170"/>
          <p:cNvSpPr/>
          <p:nvPr/>
        </p:nvSpPr>
        <p:spPr>
          <a:xfrm>
            <a:off x="2578458" y="4981576"/>
            <a:ext cx="789109" cy="228856"/>
          </a:xfrm>
          <a:prstGeom prst="triangle">
            <a:avLst>
              <a:gd name="adj" fmla="val 33361"/>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grpSp>
        <p:nvGrpSpPr>
          <p:cNvPr id="173" name="组合 172"/>
          <p:cNvGrpSpPr/>
          <p:nvPr/>
        </p:nvGrpSpPr>
        <p:grpSpPr>
          <a:xfrm>
            <a:off x="3082304" y="4631754"/>
            <a:ext cx="151987" cy="340103"/>
            <a:chOff x="1129102" y="3974531"/>
            <a:chExt cx="151987" cy="340103"/>
          </a:xfrm>
        </p:grpSpPr>
        <p:sp>
          <p:nvSpPr>
            <p:cNvPr id="174" name="圆角矩形 173"/>
            <p:cNvSpPr/>
            <p:nvPr/>
          </p:nvSpPr>
          <p:spPr>
            <a:xfrm>
              <a:off x="1129102" y="3974531"/>
              <a:ext cx="151987" cy="340103"/>
            </a:xfrm>
            <a:prstGeom prst="roundRect">
              <a:avLst>
                <a:gd name="adj" fmla="val 47702"/>
              </a:avLst>
            </a:prstGeom>
            <a:solidFill>
              <a:srgbClr val="ECDEE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5" name="椭圆 174"/>
            <p:cNvSpPr/>
            <p:nvPr/>
          </p:nvSpPr>
          <p:spPr>
            <a:xfrm>
              <a:off x="1132239" y="4086004"/>
              <a:ext cx="139956" cy="139956"/>
            </a:xfrm>
            <a:prstGeom prst="ellipse">
              <a:avLst/>
            </a:prstGeom>
            <a:solidFill>
              <a:srgbClr val="F59FE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76" name="组合 175"/>
          <p:cNvGrpSpPr/>
          <p:nvPr/>
        </p:nvGrpSpPr>
        <p:grpSpPr>
          <a:xfrm>
            <a:off x="2758167" y="4631948"/>
            <a:ext cx="151987" cy="340103"/>
            <a:chOff x="1129102" y="3974531"/>
            <a:chExt cx="151987" cy="340103"/>
          </a:xfrm>
        </p:grpSpPr>
        <p:sp>
          <p:nvSpPr>
            <p:cNvPr id="177" name="圆角矩形 176"/>
            <p:cNvSpPr/>
            <p:nvPr/>
          </p:nvSpPr>
          <p:spPr>
            <a:xfrm>
              <a:off x="1129102" y="3974531"/>
              <a:ext cx="151987" cy="340103"/>
            </a:xfrm>
            <a:prstGeom prst="roundRect">
              <a:avLst>
                <a:gd name="adj" fmla="val 47702"/>
              </a:avLst>
            </a:prstGeom>
            <a:solidFill>
              <a:srgbClr val="ECDEE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8" name="椭圆 177"/>
            <p:cNvSpPr/>
            <p:nvPr/>
          </p:nvSpPr>
          <p:spPr>
            <a:xfrm>
              <a:off x="1132239" y="4086004"/>
              <a:ext cx="139956" cy="139956"/>
            </a:xfrm>
            <a:prstGeom prst="ellipse">
              <a:avLst/>
            </a:prstGeom>
            <a:solidFill>
              <a:srgbClr val="F59FE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79" name="文本框 178"/>
          <p:cNvSpPr txBox="1"/>
          <p:nvPr/>
        </p:nvSpPr>
        <p:spPr>
          <a:xfrm>
            <a:off x="835878" y="5028303"/>
            <a:ext cx="1106393" cy="276999"/>
          </a:xfrm>
          <a:prstGeom prst="rect">
            <a:avLst/>
          </a:prstGeom>
          <a:noFill/>
        </p:spPr>
        <p:txBody>
          <a:bodyPr wrap="none" rtlCol="0">
            <a:spAutoFit/>
          </a:bodyPr>
          <a:lstStyle/>
          <a:p>
            <a:r>
              <a:rPr lang="en-US" altLang="zh-CN" sz="1200" dirty="0" smtClean="0"/>
              <a:t>Conv</a:t>
            </a:r>
            <a:r>
              <a:rPr lang="en-US" altLang="zh-CN" sz="1200" baseline="30000" dirty="0" smtClean="0"/>
              <a:t>(1)</a:t>
            </a:r>
            <a:r>
              <a:rPr lang="en-US" altLang="zh-CN" sz="1200" dirty="0" smtClean="0"/>
              <a:t> + GLU</a:t>
            </a:r>
          </a:p>
        </p:txBody>
      </p:sp>
      <p:sp>
        <p:nvSpPr>
          <p:cNvPr id="181" name="圆角矩形 180"/>
          <p:cNvSpPr/>
          <p:nvPr/>
        </p:nvSpPr>
        <p:spPr>
          <a:xfrm>
            <a:off x="2450908" y="4631948"/>
            <a:ext cx="151987" cy="340103"/>
          </a:xfrm>
          <a:prstGeom prst="roundRect">
            <a:avLst>
              <a:gd name="adj" fmla="val 47702"/>
            </a:avLst>
          </a:prstGeom>
          <a:solidFill>
            <a:srgbClr val="ECDEE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 name="组合 8"/>
          <p:cNvGrpSpPr/>
          <p:nvPr/>
        </p:nvGrpSpPr>
        <p:grpSpPr>
          <a:xfrm>
            <a:off x="2445182" y="4391626"/>
            <a:ext cx="1416709" cy="228856"/>
            <a:chOff x="2445182" y="4391626"/>
            <a:chExt cx="1416709" cy="228856"/>
          </a:xfrm>
        </p:grpSpPr>
        <p:sp>
          <p:nvSpPr>
            <p:cNvPr id="185" name="等腰三角形 184"/>
            <p:cNvSpPr/>
            <p:nvPr/>
          </p:nvSpPr>
          <p:spPr>
            <a:xfrm>
              <a:off x="3072782" y="4391626"/>
              <a:ext cx="789109" cy="228856"/>
            </a:xfrm>
            <a:prstGeom prst="triangle">
              <a:avLst>
                <a:gd name="adj" fmla="val 33361"/>
              </a:avLst>
            </a:prstGeom>
            <a:solidFill>
              <a:srgbClr val="ECDEE8"/>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184" name="等腰三角形 183"/>
            <p:cNvSpPr/>
            <p:nvPr/>
          </p:nvSpPr>
          <p:spPr>
            <a:xfrm>
              <a:off x="2758982" y="4391626"/>
              <a:ext cx="789109" cy="228856"/>
            </a:xfrm>
            <a:prstGeom prst="triangle">
              <a:avLst>
                <a:gd name="adj" fmla="val 33361"/>
              </a:avLst>
            </a:prstGeom>
            <a:solidFill>
              <a:srgbClr val="ECDEE8"/>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183" name="等腰三角形 182"/>
            <p:cNvSpPr/>
            <p:nvPr/>
          </p:nvSpPr>
          <p:spPr>
            <a:xfrm>
              <a:off x="2445182" y="4391626"/>
              <a:ext cx="789109" cy="228856"/>
            </a:xfrm>
            <a:prstGeom prst="triangle">
              <a:avLst>
                <a:gd name="adj" fmla="val 33361"/>
              </a:avLst>
            </a:prstGeom>
            <a:solidFill>
              <a:srgbClr val="ECDEE8"/>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grpSp>
      <p:sp>
        <p:nvSpPr>
          <p:cNvPr id="186" name="文本框 185"/>
          <p:cNvSpPr txBox="1"/>
          <p:nvPr/>
        </p:nvSpPr>
        <p:spPr>
          <a:xfrm>
            <a:off x="915603" y="4679826"/>
            <a:ext cx="1023037" cy="261610"/>
          </a:xfrm>
          <a:prstGeom prst="rect">
            <a:avLst/>
          </a:prstGeom>
          <a:noFill/>
        </p:spPr>
        <p:txBody>
          <a:bodyPr wrap="none" rtlCol="0">
            <a:spAutoFit/>
          </a:bodyPr>
          <a:lstStyle/>
          <a:p>
            <a:r>
              <a:rPr lang="en-US" altLang="zh-CN" sz="1100" dirty="0" smtClean="0"/>
              <a:t>Embedding </a:t>
            </a:r>
            <a:r>
              <a:rPr lang="en-US" altLang="zh-CN" sz="1100" baseline="30000" dirty="0" smtClean="0"/>
              <a:t>(2)</a:t>
            </a:r>
            <a:endParaRPr lang="zh-CN" altLang="en-US" sz="1100" baseline="30000" dirty="0"/>
          </a:p>
        </p:txBody>
      </p:sp>
      <p:sp>
        <p:nvSpPr>
          <p:cNvPr id="187" name="文本框 186"/>
          <p:cNvSpPr txBox="1"/>
          <p:nvPr/>
        </p:nvSpPr>
        <p:spPr>
          <a:xfrm>
            <a:off x="864157" y="4343419"/>
            <a:ext cx="1106393" cy="276999"/>
          </a:xfrm>
          <a:prstGeom prst="rect">
            <a:avLst/>
          </a:prstGeom>
          <a:noFill/>
        </p:spPr>
        <p:txBody>
          <a:bodyPr wrap="none" rtlCol="0">
            <a:spAutoFit/>
          </a:bodyPr>
          <a:lstStyle/>
          <a:p>
            <a:r>
              <a:rPr lang="en-US" altLang="zh-CN" sz="1200" dirty="0" smtClean="0"/>
              <a:t>Conv</a:t>
            </a:r>
            <a:r>
              <a:rPr lang="en-US" altLang="zh-CN" sz="1200" baseline="30000" dirty="0" smtClean="0"/>
              <a:t>(2)</a:t>
            </a:r>
            <a:r>
              <a:rPr lang="en-US" altLang="zh-CN" sz="1200" dirty="0" smtClean="0"/>
              <a:t> + GLU</a:t>
            </a:r>
          </a:p>
        </p:txBody>
      </p:sp>
      <p:sp>
        <p:nvSpPr>
          <p:cNvPr id="8" name="文本框 7"/>
          <p:cNvSpPr txBox="1"/>
          <p:nvPr/>
        </p:nvSpPr>
        <p:spPr>
          <a:xfrm>
            <a:off x="2999444" y="4048512"/>
            <a:ext cx="372218" cy="369332"/>
          </a:xfrm>
          <a:prstGeom prst="rect">
            <a:avLst/>
          </a:prstGeom>
          <a:noFill/>
        </p:spPr>
        <p:txBody>
          <a:bodyPr wrap="none" rtlCol="0">
            <a:spAutoFit/>
          </a:bodyPr>
          <a:lstStyle/>
          <a:p>
            <a:r>
              <a:rPr lang="en-US" altLang="zh-CN" b="1" dirty="0" smtClean="0"/>
              <a:t>…</a:t>
            </a:r>
            <a:endParaRPr lang="zh-CN" altLang="en-US" b="1" dirty="0"/>
          </a:p>
        </p:txBody>
      </p:sp>
      <p:sp>
        <p:nvSpPr>
          <p:cNvPr id="200" name="圆角矩形 199"/>
          <p:cNvSpPr/>
          <p:nvPr/>
        </p:nvSpPr>
        <p:spPr>
          <a:xfrm>
            <a:off x="876299" y="3485914"/>
            <a:ext cx="4067175" cy="3153011"/>
          </a:xfrm>
          <a:prstGeom prst="roundRect">
            <a:avLst>
              <a:gd name="adj" fmla="val 5797"/>
            </a:avLst>
          </a:prstGeom>
          <a:no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1" name="文本框 200"/>
          <p:cNvSpPr txBox="1"/>
          <p:nvPr/>
        </p:nvSpPr>
        <p:spPr>
          <a:xfrm>
            <a:off x="896759" y="6290259"/>
            <a:ext cx="1532792" cy="307777"/>
          </a:xfrm>
          <a:prstGeom prst="rect">
            <a:avLst/>
          </a:prstGeom>
          <a:noFill/>
        </p:spPr>
        <p:txBody>
          <a:bodyPr wrap="none" rtlCol="0">
            <a:spAutoFit/>
          </a:bodyPr>
          <a:lstStyle/>
          <a:p>
            <a:r>
              <a:rPr lang="en-US" altLang="zh-CN" sz="1400" b="1" dirty="0" smtClean="0">
                <a:solidFill>
                  <a:schemeClr val="accent2"/>
                </a:solidFill>
              </a:rPr>
              <a:t>Multi-layer CNN</a:t>
            </a:r>
            <a:endParaRPr lang="zh-CN" altLang="en-US" sz="1400" b="1" dirty="0">
              <a:solidFill>
                <a:schemeClr val="accent2"/>
              </a:solidFill>
            </a:endParaRPr>
          </a:p>
        </p:txBody>
      </p:sp>
      <p:grpSp>
        <p:nvGrpSpPr>
          <p:cNvPr id="5" name="组合 4"/>
          <p:cNvGrpSpPr/>
          <p:nvPr/>
        </p:nvGrpSpPr>
        <p:grpSpPr>
          <a:xfrm>
            <a:off x="2455063" y="3712202"/>
            <a:ext cx="1455968" cy="340650"/>
            <a:chOff x="2455063" y="3712202"/>
            <a:chExt cx="1455968" cy="340650"/>
          </a:xfrm>
        </p:grpSpPr>
        <p:grpSp>
          <p:nvGrpSpPr>
            <p:cNvPr id="188" name="组合 187"/>
            <p:cNvGrpSpPr/>
            <p:nvPr/>
          </p:nvGrpSpPr>
          <p:grpSpPr>
            <a:xfrm>
              <a:off x="3111998" y="3712204"/>
              <a:ext cx="151987" cy="340103"/>
              <a:chOff x="1129102" y="3974531"/>
              <a:chExt cx="151987" cy="340103"/>
            </a:xfrm>
            <a:solidFill>
              <a:schemeClr val="accent1">
                <a:lumMod val="20000"/>
                <a:lumOff val="80000"/>
              </a:schemeClr>
            </a:solidFill>
          </p:grpSpPr>
          <p:sp>
            <p:nvSpPr>
              <p:cNvPr id="189" name="圆角矩形 188"/>
              <p:cNvSpPr/>
              <p:nvPr/>
            </p:nvSpPr>
            <p:spPr>
              <a:xfrm>
                <a:off x="1129102" y="3974531"/>
                <a:ext cx="151987" cy="340103"/>
              </a:xfrm>
              <a:prstGeom prst="roundRect">
                <a:avLst>
                  <a:gd name="adj" fmla="val 47702"/>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0" name="椭圆 189"/>
              <p:cNvSpPr/>
              <p:nvPr/>
            </p:nvSpPr>
            <p:spPr>
              <a:xfrm>
                <a:off x="1132239" y="4086004"/>
                <a:ext cx="139956" cy="139956"/>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91" name="组合 190"/>
            <p:cNvGrpSpPr/>
            <p:nvPr/>
          </p:nvGrpSpPr>
          <p:grpSpPr>
            <a:xfrm>
              <a:off x="3435521" y="3712203"/>
              <a:ext cx="151987" cy="340103"/>
              <a:chOff x="1129102" y="3974531"/>
              <a:chExt cx="151987" cy="340103"/>
            </a:xfrm>
            <a:solidFill>
              <a:schemeClr val="accent1">
                <a:lumMod val="20000"/>
                <a:lumOff val="80000"/>
              </a:schemeClr>
            </a:solidFill>
          </p:grpSpPr>
          <p:sp>
            <p:nvSpPr>
              <p:cNvPr id="192" name="圆角矩形 191"/>
              <p:cNvSpPr/>
              <p:nvPr/>
            </p:nvSpPr>
            <p:spPr>
              <a:xfrm>
                <a:off x="1129102" y="3974531"/>
                <a:ext cx="151987" cy="340103"/>
              </a:xfrm>
              <a:prstGeom prst="roundRect">
                <a:avLst>
                  <a:gd name="adj" fmla="val 47702"/>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3" name="椭圆 192"/>
              <p:cNvSpPr/>
              <p:nvPr/>
            </p:nvSpPr>
            <p:spPr>
              <a:xfrm>
                <a:off x="1132239" y="4086004"/>
                <a:ext cx="139956" cy="139956"/>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94" name="组合 193"/>
            <p:cNvGrpSpPr/>
            <p:nvPr/>
          </p:nvGrpSpPr>
          <p:grpSpPr>
            <a:xfrm>
              <a:off x="2779200" y="3712202"/>
              <a:ext cx="151987" cy="340103"/>
              <a:chOff x="1129102" y="3974531"/>
              <a:chExt cx="151987" cy="340103"/>
            </a:xfrm>
            <a:solidFill>
              <a:schemeClr val="accent1">
                <a:lumMod val="20000"/>
                <a:lumOff val="80000"/>
              </a:schemeClr>
            </a:solidFill>
          </p:grpSpPr>
          <p:sp>
            <p:nvSpPr>
              <p:cNvPr id="195" name="圆角矩形 194"/>
              <p:cNvSpPr/>
              <p:nvPr/>
            </p:nvSpPr>
            <p:spPr>
              <a:xfrm>
                <a:off x="1129102" y="3974531"/>
                <a:ext cx="151987" cy="340103"/>
              </a:xfrm>
              <a:prstGeom prst="roundRect">
                <a:avLst>
                  <a:gd name="adj" fmla="val 47702"/>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6" name="椭圆 195"/>
              <p:cNvSpPr/>
              <p:nvPr/>
            </p:nvSpPr>
            <p:spPr>
              <a:xfrm>
                <a:off x="1132239" y="4086004"/>
                <a:ext cx="139956" cy="139956"/>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97" name="组合 196"/>
            <p:cNvGrpSpPr/>
            <p:nvPr/>
          </p:nvGrpSpPr>
          <p:grpSpPr>
            <a:xfrm>
              <a:off x="2455063" y="3712396"/>
              <a:ext cx="151987" cy="340103"/>
              <a:chOff x="1129102" y="3974531"/>
              <a:chExt cx="151987" cy="340103"/>
            </a:xfrm>
            <a:solidFill>
              <a:schemeClr val="accent1">
                <a:lumMod val="20000"/>
                <a:lumOff val="80000"/>
              </a:schemeClr>
            </a:solidFill>
          </p:grpSpPr>
          <p:sp>
            <p:nvSpPr>
              <p:cNvPr id="198" name="圆角矩形 197"/>
              <p:cNvSpPr/>
              <p:nvPr/>
            </p:nvSpPr>
            <p:spPr>
              <a:xfrm>
                <a:off x="1129102" y="3974531"/>
                <a:ext cx="151987" cy="340103"/>
              </a:xfrm>
              <a:prstGeom prst="roundRect">
                <a:avLst>
                  <a:gd name="adj" fmla="val 47702"/>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9" name="椭圆 198"/>
              <p:cNvSpPr/>
              <p:nvPr/>
            </p:nvSpPr>
            <p:spPr>
              <a:xfrm>
                <a:off x="1132239" y="4086004"/>
                <a:ext cx="139956" cy="139956"/>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02" name="组合 201"/>
            <p:cNvGrpSpPr/>
            <p:nvPr/>
          </p:nvGrpSpPr>
          <p:grpSpPr>
            <a:xfrm>
              <a:off x="3759044" y="3712749"/>
              <a:ext cx="151987" cy="340103"/>
              <a:chOff x="1129102" y="3974531"/>
              <a:chExt cx="151987" cy="340103"/>
            </a:xfrm>
            <a:solidFill>
              <a:schemeClr val="accent1">
                <a:lumMod val="20000"/>
                <a:lumOff val="80000"/>
              </a:schemeClr>
            </a:solidFill>
          </p:grpSpPr>
          <p:sp>
            <p:nvSpPr>
              <p:cNvPr id="203" name="圆角矩形 202"/>
              <p:cNvSpPr/>
              <p:nvPr/>
            </p:nvSpPr>
            <p:spPr>
              <a:xfrm>
                <a:off x="1129102" y="3974531"/>
                <a:ext cx="151987" cy="340103"/>
              </a:xfrm>
              <a:prstGeom prst="roundRect">
                <a:avLst>
                  <a:gd name="adj" fmla="val 47702"/>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4" name="椭圆 203"/>
              <p:cNvSpPr/>
              <p:nvPr/>
            </p:nvSpPr>
            <p:spPr>
              <a:xfrm>
                <a:off x="1132239" y="4086004"/>
                <a:ext cx="139956" cy="139956"/>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3" name="组合 12"/>
          <p:cNvGrpSpPr/>
          <p:nvPr/>
        </p:nvGrpSpPr>
        <p:grpSpPr>
          <a:xfrm>
            <a:off x="5585326" y="6161476"/>
            <a:ext cx="4171754" cy="276999"/>
            <a:chOff x="5518651" y="5663444"/>
            <a:chExt cx="4171754" cy="276999"/>
          </a:xfrm>
        </p:grpSpPr>
        <p:sp>
          <p:nvSpPr>
            <p:cNvPr id="208" name="矩形 207"/>
            <p:cNvSpPr/>
            <p:nvPr/>
          </p:nvSpPr>
          <p:spPr>
            <a:xfrm>
              <a:off x="5518651" y="5663444"/>
              <a:ext cx="338554" cy="276999"/>
            </a:xfrm>
            <a:prstGeom prst="rect">
              <a:avLst/>
            </a:prstGeom>
          </p:spPr>
          <p:txBody>
            <a:bodyPr wrap="none">
              <a:spAutoFit/>
            </a:bodyPr>
            <a:lstStyle/>
            <a:p>
              <a:r>
                <a:rPr lang="zh-CN" altLang="en-US" sz="1200" dirty="0"/>
                <a:t>浴</a:t>
              </a:r>
            </a:p>
          </p:txBody>
        </p:sp>
        <p:sp>
          <p:nvSpPr>
            <p:cNvPr id="209" name="矩形 208"/>
            <p:cNvSpPr/>
            <p:nvPr/>
          </p:nvSpPr>
          <p:spPr>
            <a:xfrm>
              <a:off x="5792451" y="5663444"/>
              <a:ext cx="338554" cy="276999"/>
            </a:xfrm>
            <a:prstGeom prst="rect">
              <a:avLst/>
            </a:prstGeom>
          </p:spPr>
          <p:txBody>
            <a:bodyPr wrap="none">
              <a:spAutoFit/>
            </a:bodyPr>
            <a:lstStyle/>
            <a:p>
              <a:r>
                <a:rPr lang="zh-CN" altLang="en-US" sz="1200" dirty="0"/>
                <a:t>室</a:t>
              </a:r>
            </a:p>
          </p:txBody>
        </p:sp>
        <p:sp>
          <p:nvSpPr>
            <p:cNvPr id="210" name="矩形 209"/>
            <p:cNvSpPr/>
            <p:nvPr/>
          </p:nvSpPr>
          <p:spPr>
            <a:xfrm>
              <a:off x="6066251" y="5663444"/>
              <a:ext cx="338554" cy="276999"/>
            </a:xfrm>
            <a:prstGeom prst="rect">
              <a:avLst/>
            </a:prstGeom>
          </p:spPr>
          <p:txBody>
            <a:bodyPr wrap="none">
              <a:spAutoFit/>
            </a:bodyPr>
            <a:lstStyle/>
            <a:p>
              <a:r>
                <a:rPr lang="zh-CN" altLang="en-US" sz="1200" dirty="0"/>
                <a:t>挂</a:t>
              </a:r>
            </a:p>
          </p:txBody>
        </p:sp>
        <p:sp>
          <p:nvSpPr>
            <p:cNvPr id="211" name="矩形 210"/>
            <p:cNvSpPr/>
            <p:nvPr/>
          </p:nvSpPr>
          <p:spPr>
            <a:xfrm>
              <a:off x="6340051" y="5663444"/>
              <a:ext cx="338554" cy="276999"/>
            </a:xfrm>
            <a:prstGeom prst="rect">
              <a:avLst/>
            </a:prstGeom>
          </p:spPr>
          <p:txBody>
            <a:bodyPr wrap="none">
              <a:spAutoFit/>
            </a:bodyPr>
            <a:lstStyle/>
            <a:p>
              <a:r>
                <a:rPr lang="zh-CN" altLang="en-US" sz="1200" dirty="0">
                  <a:solidFill>
                    <a:schemeClr val="accent2"/>
                  </a:solidFill>
                </a:rPr>
                <a:t>件</a:t>
              </a:r>
            </a:p>
          </p:txBody>
        </p:sp>
        <p:sp>
          <p:nvSpPr>
            <p:cNvPr id="212" name="矩形 211"/>
            <p:cNvSpPr/>
            <p:nvPr/>
          </p:nvSpPr>
          <p:spPr>
            <a:xfrm>
              <a:off x="6613851" y="5663444"/>
              <a:ext cx="338554" cy="276999"/>
            </a:xfrm>
            <a:prstGeom prst="rect">
              <a:avLst/>
            </a:prstGeom>
          </p:spPr>
          <p:txBody>
            <a:bodyPr wrap="none">
              <a:spAutoFit/>
            </a:bodyPr>
            <a:lstStyle/>
            <a:p>
              <a:r>
                <a:rPr lang="zh-CN" altLang="en-US" sz="1200" dirty="0">
                  <a:solidFill>
                    <a:schemeClr val="bg1">
                      <a:lumMod val="75000"/>
                    </a:schemeClr>
                  </a:solidFill>
                </a:rPr>
                <a:t>有</a:t>
              </a:r>
            </a:p>
          </p:txBody>
        </p:sp>
        <p:sp>
          <p:nvSpPr>
            <p:cNvPr id="213" name="矩形 212"/>
            <p:cNvSpPr/>
            <p:nvPr/>
          </p:nvSpPr>
          <p:spPr>
            <a:xfrm>
              <a:off x="6887651" y="5663444"/>
              <a:ext cx="338554" cy="276999"/>
            </a:xfrm>
            <a:prstGeom prst="rect">
              <a:avLst/>
            </a:prstGeom>
          </p:spPr>
          <p:txBody>
            <a:bodyPr wrap="none">
              <a:spAutoFit/>
            </a:bodyPr>
            <a:lstStyle/>
            <a:p>
              <a:r>
                <a:rPr lang="zh-CN" altLang="en-US" sz="1200" dirty="0">
                  <a:solidFill>
                    <a:schemeClr val="bg1">
                      <a:lumMod val="75000"/>
                    </a:schemeClr>
                  </a:solidFill>
                </a:rPr>
                <a:t>一</a:t>
              </a:r>
            </a:p>
          </p:txBody>
        </p:sp>
        <p:sp>
          <p:nvSpPr>
            <p:cNvPr id="214" name="矩形 213"/>
            <p:cNvSpPr/>
            <p:nvPr/>
          </p:nvSpPr>
          <p:spPr>
            <a:xfrm>
              <a:off x="7161451" y="5663444"/>
              <a:ext cx="338554" cy="276999"/>
            </a:xfrm>
            <a:prstGeom prst="rect">
              <a:avLst/>
            </a:prstGeom>
          </p:spPr>
          <p:txBody>
            <a:bodyPr wrap="none">
              <a:spAutoFit/>
            </a:bodyPr>
            <a:lstStyle/>
            <a:p>
              <a:r>
                <a:rPr lang="zh-CN" altLang="en-US" sz="1200" dirty="0">
                  <a:solidFill>
                    <a:schemeClr val="bg1">
                      <a:lumMod val="75000"/>
                    </a:schemeClr>
                  </a:solidFill>
                </a:rPr>
                <a:t>套</a:t>
              </a:r>
            </a:p>
          </p:txBody>
        </p:sp>
        <p:sp>
          <p:nvSpPr>
            <p:cNvPr id="215" name="矩形 214"/>
            <p:cNvSpPr/>
            <p:nvPr/>
          </p:nvSpPr>
          <p:spPr>
            <a:xfrm>
              <a:off x="7435251" y="5663444"/>
              <a:ext cx="218330" cy="276999"/>
            </a:xfrm>
            <a:prstGeom prst="rect">
              <a:avLst/>
            </a:prstGeom>
          </p:spPr>
          <p:txBody>
            <a:bodyPr wrap="none">
              <a:spAutoFit/>
            </a:bodyPr>
            <a:lstStyle/>
            <a:p>
              <a:r>
                <a:rPr lang="en-US" altLang="zh-CN" sz="1200" dirty="0" smtClean="0">
                  <a:solidFill>
                    <a:schemeClr val="bg1">
                      <a:lumMod val="75000"/>
                    </a:schemeClr>
                  </a:solidFill>
                </a:rPr>
                <a:t>,</a:t>
              </a:r>
              <a:endParaRPr lang="zh-CN" altLang="en-US" sz="1200" dirty="0">
                <a:solidFill>
                  <a:schemeClr val="bg1">
                    <a:lumMod val="75000"/>
                  </a:schemeClr>
                </a:solidFill>
              </a:endParaRPr>
            </a:p>
          </p:txBody>
        </p:sp>
        <p:sp>
          <p:nvSpPr>
            <p:cNvPr id="216" name="矩形 215"/>
            <p:cNvSpPr/>
            <p:nvPr/>
          </p:nvSpPr>
          <p:spPr>
            <a:xfrm>
              <a:off x="7709051" y="5663444"/>
              <a:ext cx="338554" cy="276999"/>
            </a:xfrm>
            <a:prstGeom prst="rect">
              <a:avLst/>
            </a:prstGeom>
          </p:spPr>
          <p:txBody>
            <a:bodyPr wrap="none">
              <a:spAutoFit/>
            </a:bodyPr>
            <a:lstStyle/>
            <a:p>
              <a:r>
                <a:rPr lang="zh-CN" altLang="en-US" sz="1200" dirty="0">
                  <a:solidFill>
                    <a:schemeClr val="bg1">
                      <a:lumMod val="75000"/>
                    </a:schemeClr>
                  </a:solidFill>
                </a:rPr>
                <a:t>洗</a:t>
              </a:r>
            </a:p>
          </p:txBody>
        </p:sp>
        <p:sp>
          <p:nvSpPr>
            <p:cNvPr id="217" name="矩形 216"/>
            <p:cNvSpPr/>
            <p:nvPr/>
          </p:nvSpPr>
          <p:spPr>
            <a:xfrm>
              <a:off x="7982851" y="5663444"/>
              <a:ext cx="338554" cy="276999"/>
            </a:xfrm>
            <a:prstGeom prst="rect">
              <a:avLst/>
            </a:prstGeom>
          </p:spPr>
          <p:txBody>
            <a:bodyPr wrap="none">
              <a:spAutoFit/>
            </a:bodyPr>
            <a:lstStyle/>
            <a:p>
              <a:r>
                <a:rPr lang="zh-CN" altLang="en-US" sz="1200" dirty="0">
                  <a:solidFill>
                    <a:schemeClr val="bg1">
                      <a:lumMod val="75000"/>
                    </a:schemeClr>
                  </a:solidFill>
                </a:rPr>
                <a:t>澡</a:t>
              </a:r>
            </a:p>
          </p:txBody>
        </p:sp>
        <p:sp>
          <p:nvSpPr>
            <p:cNvPr id="218" name="矩形 217"/>
            <p:cNvSpPr/>
            <p:nvPr/>
          </p:nvSpPr>
          <p:spPr>
            <a:xfrm>
              <a:off x="8256651" y="5663444"/>
              <a:ext cx="338554" cy="276999"/>
            </a:xfrm>
            <a:prstGeom prst="rect">
              <a:avLst/>
            </a:prstGeom>
          </p:spPr>
          <p:txBody>
            <a:bodyPr wrap="none">
              <a:spAutoFit/>
            </a:bodyPr>
            <a:lstStyle/>
            <a:p>
              <a:r>
                <a:rPr lang="zh-CN" altLang="en-US" sz="1200" dirty="0">
                  <a:solidFill>
                    <a:schemeClr val="bg1">
                      <a:lumMod val="75000"/>
                    </a:schemeClr>
                  </a:solidFill>
                </a:rPr>
                <a:t>不</a:t>
              </a:r>
            </a:p>
          </p:txBody>
        </p:sp>
        <p:sp>
          <p:nvSpPr>
            <p:cNvPr id="219" name="矩形 218"/>
            <p:cNvSpPr/>
            <p:nvPr/>
          </p:nvSpPr>
          <p:spPr>
            <a:xfrm>
              <a:off x="8530451" y="5663444"/>
              <a:ext cx="338554" cy="276999"/>
            </a:xfrm>
            <a:prstGeom prst="rect">
              <a:avLst/>
            </a:prstGeom>
          </p:spPr>
          <p:txBody>
            <a:bodyPr wrap="none">
              <a:spAutoFit/>
            </a:bodyPr>
            <a:lstStyle/>
            <a:p>
              <a:r>
                <a:rPr lang="zh-CN" altLang="en-US" sz="1200" dirty="0">
                  <a:solidFill>
                    <a:schemeClr val="bg1">
                      <a:lumMod val="75000"/>
                    </a:schemeClr>
                  </a:solidFill>
                </a:rPr>
                <a:t>再</a:t>
              </a:r>
            </a:p>
          </p:txBody>
        </p:sp>
        <p:sp>
          <p:nvSpPr>
            <p:cNvPr id="220" name="矩形 219"/>
            <p:cNvSpPr/>
            <p:nvPr/>
          </p:nvSpPr>
          <p:spPr>
            <a:xfrm>
              <a:off x="8804251" y="5663444"/>
              <a:ext cx="338554" cy="276999"/>
            </a:xfrm>
            <a:prstGeom prst="rect">
              <a:avLst/>
            </a:prstGeom>
          </p:spPr>
          <p:txBody>
            <a:bodyPr wrap="none">
              <a:spAutoFit/>
            </a:bodyPr>
            <a:lstStyle/>
            <a:p>
              <a:r>
                <a:rPr lang="zh-CN" altLang="en-US" sz="1200" dirty="0">
                  <a:solidFill>
                    <a:schemeClr val="bg1">
                      <a:lumMod val="75000"/>
                    </a:schemeClr>
                  </a:solidFill>
                </a:rPr>
                <a:t>捡</a:t>
              </a:r>
            </a:p>
          </p:txBody>
        </p:sp>
        <p:sp>
          <p:nvSpPr>
            <p:cNvPr id="221" name="矩形 220"/>
            <p:cNvSpPr/>
            <p:nvPr/>
          </p:nvSpPr>
          <p:spPr>
            <a:xfrm>
              <a:off x="9078051" y="5663444"/>
              <a:ext cx="338554" cy="276999"/>
            </a:xfrm>
            <a:prstGeom prst="rect">
              <a:avLst/>
            </a:prstGeom>
          </p:spPr>
          <p:txBody>
            <a:bodyPr wrap="none">
              <a:spAutoFit/>
            </a:bodyPr>
            <a:lstStyle/>
            <a:p>
              <a:r>
                <a:rPr lang="zh-CN" altLang="en-US" sz="1200" dirty="0">
                  <a:solidFill>
                    <a:schemeClr val="bg1">
                      <a:lumMod val="75000"/>
                    </a:schemeClr>
                  </a:solidFill>
                </a:rPr>
                <a:t>肥</a:t>
              </a:r>
            </a:p>
          </p:txBody>
        </p:sp>
        <p:sp>
          <p:nvSpPr>
            <p:cNvPr id="222" name="矩形 221"/>
            <p:cNvSpPr/>
            <p:nvPr/>
          </p:nvSpPr>
          <p:spPr>
            <a:xfrm>
              <a:off x="9351851" y="5663444"/>
              <a:ext cx="338554" cy="276999"/>
            </a:xfrm>
            <a:prstGeom prst="rect">
              <a:avLst/>
            </a:prstGeom>
          </p:spPr>
          <p:txBody>
            <a:bodyPr wrap="none">
              <a:spAutoFit/>
            </a:bodyPr>
            <a:lstStyle/>
            <a:p>
              <a:r>
                <a:rPr lang="zh-CN" altLang="en-US" sz="1200" dirty="0">
                  <a:solidFill>
                    <a:schemeClr val="bg1">
                      <a:lumMod val="75000"/>
                    </a:schemeClr>
                  </a:solidFill>
                </a:rPr>
                <a:t>皂</a:t>
              </a:r>
            </a:p>
          </p:txBody>
        </p:sp>
      </p:grpSp>
      <p:sp>
        <p:nvSpPr>
          <p:cNvPr id="243" name="圆角矩形 242"/>
          <p:cNvSpPr/>
          <p:nvPr/>
        </p:nvSpPr>
        <p:spPr>
          <a:xfrm>
            <a:off x="5307145" y="5606615"/>
            <a:ext cx="1200365" cy="425080"/>
          </a:xfrm>
          <a:prstGeom prst="roundRect">
            <a:avLst>
              <a:gd name="adj" fmla="val 5797"/>
            </a:avLst>
          </a:prstGeom>
          <a:no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4" name="文本框 243"/>
          <p:cNvSpPr txBox="1"/>
          <p:nvPr/>
        </p:nvSpPr>
        <p:spPr>
          <a:xfrm>
            <a:off x="5243813" y="5681411"/>
            <a:ext cx="1343638" cy="276999"/>
          </a:xfrm>
          <a:prstGeom prst="rect">
            <a:avLst/>
          </a:prstGeom>
          <a:noFill/>
        </p:spPr>
        <p:txBody>
          <a:bodyPr wrap="none" rtlCol="0">
            <a:spAutoFit/>
          </a:bodyPr>
          <a:lstStyle/>
          <a:p>
            <a:r>
              <a:rPr lang="en-US" altLang="zh-CN" sz="1200" b="1" dirty="0" smtClean="0">
                <a:solidFill>
                  <a:schemeClr val="accent2"/>
                </a:solidFill>
              </a:rPr>
              <a:t>Multi-layer CNN</a:t>
            </a:r>
            <a:endParaRPr lang="zh-CN" altLang="en-US" sz="1200" b="1" dirty="0">
              <a:solidFill>
                <a:schemeClr val="accent2"/>
              </a:solidFill>
            </a:endParaRPr>
          </a:p>
        </p:txBody>
      </p:sp>
      <p:sp>
        <p:nvSpPr>
          <p:cNvPr id="257" name="矩形 256"/>
          <p:cNvSpPr/>
          <p:nvPr/>
        </p:nvSpPr>
        <p:spPr>
          <a:xfrm>
            <a:off x="5250524" y="6173862"/>
            <a:ext cx="452368" cy="276999"/>
          </a:xfrm>
          <a:prstGeom prst="rect">
            <a:avLst/>
          </a:prstGeom>
        </p:spPr>
        <p:txBody>
          <a:bodyPr wrap="none">
            <a:spAutoFit/>
          </a:bodyPr>
          <a:lstStyle/>
          <a:p>
            <a:r>
              <a:rPr lang="en-US" altLang="zh-CN" sz="1200" dirty="0" smtClean="0"/>
              <a:t>&lt;s&gt;</a:t>
            </a:r>
            <a:endParaRPr lang="zh-CN" altLang="en-US" sz="1200" dirty="0"/>
          </a:p>
        </p:txBody>
      </p:sp>
      <p:sp>
        <p:nvSpPr>
          <p:cNvPr id="460" name="圆角矩形 459"/>
          <p:cNvSpPr/>
          <p:nvPr/>
        </p:nvSpPr>
        <p:spPr>
          <a:xfrm>
            <a:off x="5941402" y="1860698"/>
            <a:ext cx="5333773" cy="1467293"/>
          </a:xfrm>
          <a:prstGeom prst="roundRect">
            <a:avLst>
              <a:gd name="adj" fmla="val 5797"/>
            </a:avLst>
          </a:prstGeom>
          <a:no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1" name="圆角矩形 460"/>
          <p:cNvSpPr/>
          <p:nvPr/>
        </p:nvSpPr>
        <p:spPr>
          <a:xfrm>
            <a:off x="6740258" y="2837920"/>
            <a:ext cx="1697274" cy="358698"/>
          </a:xfrm>
          <a:prstGeom prst="roundRect">
            <a:avLst>
              <a:gd name="adj" fmla="val 22300"/>
            </a:avLst>
          </a:prstGeom>
          <a:noFill/>
          <a:ln w="190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2" name="文本框 461"/>
          <p:cNvSpPr txBox="1"/>
          <p:nvPr/>
        </p:nvSpPr>
        <p:spPr>
          <a:xfrm>
            <a:off x="6131465" y="2868052"/>
            <a:ext cx="543739" cy="307777"/>
          </a:xfrm>
          <a:prstGeom prst="rect">
            <a:avLst/>
          </a:prstGeom>
          <a:noFill/>
        </p:spPr>
        <p:txBody>
          <a:bodyPr wrap="none" rtlCol="0">
            <a:spAutoFit/>
          </a:bodyPr>
          <a:lstStyle/>
          <a:p>
            <a:r>
              <a:rPr lang="zh-CN" altLang="en-US" sz="1400" dirty="0">
                <a:solidFill>
                  <a:schemeClr val="accent2"/>
                </a:solidFill>
              </a:rPr>
              <a:t>特征</a:t>
            </a:r>
          </a:p>
        </p:txBody>
      </p:sp>
      <p:sp>
        <p:nvSpPr>
          <p:cNvPr id="463" name="圆角矩形 462"/>
          <p:cNvSpPr/>
          <p:nvPr/>
        </p:nvSpPr>
        <p:spPr>
          <a:xfrm>
            <a:off x="6066412" y="1935126"/>
            <a:ext cx="2516334" cy="1336905"/>
          </a:xfrm>
          <a:prstGeom prst="roundRect">
            <a:avLst>
              <a:gd name="adj" fmla="val 3942"/>
            </a:avLst>
          </a:prstGeom>
          <a:noFill/>
          <a:ln>
            <a:solidFill>
              <a:schemeClr val="bg2">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4" name="文本框 463"/>
          <p:cNvSpPr txBox="1"/>
          <p:nvPr/>
        </p:nvSpPr>
        <p:spPr>
          <a:xfrm>
            <a:off x="6740257" y="2838120"/>
            <a:ext cx="1697275" cy="307777"/>
          </a:xfrm>
          <a:prstGeom prst="rect">
            <a:avLst/>
          </a:prstGeom>
          <a:noFill/>
        </p:spPr>
        <p:txBody>
          <a:bodyPr wrap="square" rtlCol="0">
            <a:spAutoFit/>
          </a:bodyPr>
          <a:lstStyle/>
          <a:p>
            <a:pPr algn="ctr"/>
            <a:r>
              <a:rPr lang="zh-CN" altLang="en-US" sz="1400" dirty="0" smtClean="0">
                <a:solidFill>
                  <a:schemeClr val="accent2"/>
                </a:solidFill>
              </a:rPr>
              <a:t>字</a:t>
            </a:r>
            <a:r>
              <a:rPr lang="en-US" altLang="zh-CN" sz="1400" dirty="0" smtClean="0">
                <a:solidFill>
                  <a:schemeClr val="accent2"/>
                </a:solidFill>
              </a:rPr>
              <a:t>/</a:t>
            </a:r>
            <a:r>
              <a:rPr lang="zh-CN" altLang="en-US" sz="1400" dirty="0" smtClean="0">
                <a:solidFill>
                  <a:schemeClr val="accent2"/>
                </a:solidFill>
              </a:rPr>
              <a:t>词</a:t>
            </a:r>
            <a:r>
              <a:rPr lang="en-US" altLang="zh-CN" sz="1400" dirty="0" smtClean="0">
                <a:solidFill>
                  <a:schemeClr val="accent2"/>
                </a:solidFill>
              </a:rPr>
              <a:t>/</a:t>
            </a:r>
            <a:r>
              <a:rPr lang="zh-CN" altLang="en-US" sz="1400" dirty="0" smtClean="0">
                <a:solidFill>
                  <a:schemeClr val="accent2"/>
                </a:solidFill>
              </a:rPr>
              <a:t>标签</a:t>
            </a:r>
            <a:r>
              <a:rPr lang="en-US" altLang="zh-CN" sz="1400" dirty="0" smtClean="0">
                <a:solidFill>
                  <a:schemeClr val="accent2"/>
                </a:solidFill>
              </a:rPr>
              <a:t>/</a:t>
            </a:r>
            <a:r>
              <a:rPr lang="zh-CN" altLang="en-US" sz="1400" dirty="0" smtClean="0">
                <a:solidFill>
                  <a:schemeClr val="accent2"/>
                </a:solidFill>
              </a:rPr>
              <a:t>层级</a:t>
            </a:r>
            <a:endParaRPr lang="zh-CN" altLang="en-US" sz="1400" dirty="0">
              <a:solidFill>
                <a:schemeClr val="accent2"/>
              </a:solidFill>
            </a:endParaRPr>
          </a:p>
        </p:txBody>
      </p:sp>
      <p:sp>
        <p:nvSpPr>
          <p:cNvPr id="465" name="圆角矩形 464"/>
          <p:cNvSpPr/>
          <p:nvPr/>
        </p:nvSpPr>
        <p:spPr>
          <a:xfrm>
            <a:off x="6740028" y="2426659"/>
            <a:ext cx="1697504" cy="358698"/>
          </a:xfrm>
          <a:prstGeom prst="roundRect">
            <a:avLst>
              <a:gd name="adj" fmla="val 22300"/>
            </a:avLst>
          </a:prstGeom>
          <a:noFill/>
          <a:ln w="190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6" name="文本框 465"/>
          <p:cNvSpPr txBox="1"/>
          <p:nvPr/>
        </p:nvSpPr>
        <p:spPr>
          <a:xfrm>
            <a:off x="6131235" y="2456791"/>
            <a:ext cx="543739" cy="307777"/>
          </a:xfrm>
          <a:prstGeom prst="rect">
            <a:avLst/>
          </a:prstGeom>
          <a:noFill/>
        </p:spPr>
        <p:txBody>
          <a:bodyPr wrap="none" rtlCol="0">
            <a:spAutoFit/>
          </a:bodyPr>
          <a:lstStyle/>
          <a:p>
            <a:r>
              <a:rPr lang="zh-CN" altLang="en-US" sz="1400" dirty="0">
                <a:solidFill>
                  <a:schemeClr val="accent2"/>
                </a:solidFill>
              </a:rPr>
              <a:t>编码</a:t>
            </a:r>
          </a:p>
        </p:txBody>
      </p:sp>
      <p:sp>
        <p:nvSpPr>
          <p:cNvPr id="467" name="文本框 466"/>
          <p:cNvSpPr txBox="1"/>
          <p:nvPr/>
        </p:nvSpPr>
        <p:spPr>
          <a:xfrm>
            <a:off x="6740027" y="2426859"/>
            <a:ext cx="1697505" cy="307777"/>
          </a:xfrm>
          <a:prstGeom prst="rect">
            <a:avLst/>
          </a:prstGeom>
          <a:noFill/>
        </p:spPr>
        <p:txBody>
          <a:bodyPr wrap="square" rtlCol="0">
            <a:spAutoFit/>
          </a:bodyPr>
          <a:lstStyle/>
          <a:p>
            <a:pPr algn="ctr"/>
            <a:r>
              <a:rPr lang="en-US" altLang="zh-CN" sz="1400" dirty="0" smtClean="0">
                <a:solidFill>
                  <a:schemeClr val="accent2"/>
                </a:solidFill>
              </a:rPr>
              <a:t>Multi-layer CNN</a:t>
            </a:r>
            <a:endParaRPr lang="zh-CN" altLang="en-US" sz="1400" dirty="0">
              <a:solidFill>
                <a:schemeClr val="accent2"/>
              </a:solidFill>
            </a:endParaRPr>
          </a:p>
        </p:txBody>
      </p:sp>
      <p:sp>
        <p:nvSpPr>
          <p:cNvPr id="468" name="圆角矩形 467"/>
          <p:cNvSpPr/>
          <p:nvPr/>
        </p:nvSpPr>
        <p:spPr>
          <a:xfrm>
            <a:off x="6739798" y="2015398"/>
            <a:ext cx="1697734" cy="358698"/>
          </a:xfrm>
          <a:prstGeom prst="roundRect">
            <a:avLst>
              <a:gd name="adj" fmla="val 22300"/>
            </a:avLst>
          </a:prstGeom>
          <a:noFill/>
          <a:ln w="190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9" name="文本框 468"/>
          <p:cNvSpPr txBox="1"/>
          <p:nvPr/>
        </p:nvSpPr>
        <p:spPr>
          <a:xfrm>
            <a:off x="6131005" y="2045530"/>
            <a:ext cx="543739" cy="307777"/>
          </a:xfrm>
          <a:prstGeom prst="rect">
            <a:avLst/>
          </a:prstGeom>
          <a:noFill/>
        </p:spPr>
        <p:txBody>
          <a:bodyPr wrap="none" rtlCol="0">
            <a:spAutoFit/>
          </a:bodyPr>
          <a:lstStyle/>
          <a:p>
            <a:r>
              <a:rPr lang="zh-CN" altLang="en-US" sz="1400" dirty="0" smtClean="0"/>
              <a:t>融合</a:t>
            </a:r>
            <a:endParaRPr lang="zh-CN" altLang="en-US" sz="1400" dirty="0"/>
          </a:p>
        </p:txBody>
      </p:sp>
      <p:sp>
        <p:nvSpPr>
          <p:cNvPr id="470" name="文本框 469"/>
          <p:cNvSpPr txBox="1"/>
          <p:nvPr/>
        </p:nvSpPr>
        <p:spPr>
          <a:xfrm>
            <a:off x="6739797" y="2015598"/>
            <a:ext cx="1697735" cy="307777"/>
          </a:xfrm>
          <a:prstGeom prst="rect">
            <a:avLst/>
          </a:prstGeom>
          <a:noFill/>
        </p:spPr>
        <p:txBody>
          <a:bodyPr wrap="square" rtlCol="0">
            <a:spAutoFit/>
          </a:bodyPr>
          <a:lstStyle/>
          <a:p>
            <a:pPr algn="ctr"/>
            <a:r>
              <a:rPr lang="en-US" altLang="zh-CN" sz="1400" dirty="0" smtClean="0"/>
              <a:t>Bi-Attention </a:t>
            </a:r>
            <a:r>
              <a:rPr lang="zh-CN" altLang="en-US" sz="1400" dirty="0" smtClean="0"/>
              <a:t>机制</a:t>
            </a:r>
            <a:endParaRPr lang="zh-CN" altLang="en-US" sz="1400" dirty="0"/>
          </a:p>
        </p:txBody>
      </p:sp>
      <p:sp>
        <p:nvSpPr>
          <p:cNvPr id="471" name="圆角矩形 470"/>
          <p:cNvSpPr/>
          <p:nvPr/>
        </p:nvSpPr>
        <p:spPr>
          <a:xfrm>
            <a:off x="8646136" y="1938147"/>
            <a:ext cx="2516334" cy="1336905"/>
          </a:xfrm>
          <a:prstGeom prst="roundRect">
            <a:avLst>
              <a:gd name="adj" fmla="val 3942"/>
            </a:avLst>
          </a:prstGeom>
          <a:noFill/>
          <a:ln>
            <a:solidFill>
              <a:schemeClr val="bg2">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2" name="圆角矩形 471"/>
          <p:cNvSpPr/>
          <p:nvPr/>
        </p:nvSpPr>
        <p:spPr>
          <a:xfrm>
            <a:off x="9305085" y="2816998"/>
            <a:ext cx="1697274" cy="358698"/>
          </a:xfrm>
          <a:prstGeom prst="roundRect">
            <a:avLst>
              <a:gd name="adj" fmla="val 22300"/>
            </a:avLst>
          </a:prstGeom>
          <a:noFill/>
          <a:ln w="190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3" name="文本框 472"/>
          <p:cNvSpPr txBox="1"/>
          <p:nvPr/>
        </p:nvSpPr>
        <p:spPr>
          <a:xfrm>
            <a:off x="8696292" y="2847130"/>
            <a:ext cx="543739" cy="307777"/>
          </a:xfrm>
          <a:prstGeom prst="rect">
            <a:avLst/>
          </a:prstGeom>
          <a:noFill/>
        </p:spPr>
        <p:txBody>
          <a:bodyPr wrap="none" rtlCol="0">
            <a:spAutoFit/>
          </a:bodyPr>
          <a:lstStyle/>
          <a:p>
            <a:r>
              <a:rPr lang="zh-CN" altLang="en-US" sz="1400" dirty="0">
                <a:solidFill>
                  <a:schemeClr val="accent2"/>
                </a:solidFill>
              </a:rPr>
              <a:t>特征</a:t>
            </a:r>
          </a:p>
        </p:txBody>
      </p:sp>
      <p:sp>
        <p:nvSpPr>
          <p:cNvPr id="474" name="文本框 473"/>
          <p:cNvSpPr txBox="1"/>
          <p:nvPr/>
        </p:nvSpPr>
        <p:spPr>
          <a:xfrm>
            <a:off x="9305084" y="2817198"/>
            <a:ext cx="1697275" cy="307777"/>
          </a:xfrm>
          <a:prstGeom prst="rect">
            <a:avLst/>
          </a:prstGeom>
          <a:noFill/>
        </p:spPr>
        <p:txBody>
          <a:bodyPr wrap="square" rtlCol="0">
            <a:spAutoFit/>
          </a:bodyPr>
          <a:lstStyle/>
          <a:p>
            <a:pPr algn="ctr"/>
            <a:r>
              <a:rPr lang="zh-CN" altLang="en-US" sz="1400" dirty="0" smtClean="0">
                <a:solidFill>
                  <a:schemeClr val="accent2"/>
                </a:solidFill>
              </a:rPr>
              <a:t>字</a:t>
            </a:r>
            <a:r>
              <a:rPr lang="en-US" altLang="zh-CN" sz="1400" dirty="0" smtClean="0">
                <a:solidFill>
                  <a:schemeClr val="accent2"/>
                </a:solidFill>
              </a:rPr>
              <a:t>/</a:t>
            </a:r>
            <a:r>
              <a:rPr lang="zh-CN" altLang="en-US" sz="1400" dirty="0" smtClean="0">
                <a:solidFill>
                  <a:schemeClr val="accent2"/>
                </a:solidFill>
              </a:rPr>
              <a:t>位置特征</a:t>
            </a:r>
            <a:endParaRPr lang="zh-CN" altLang="en-US" sz="1400" dirty="0">
              <a:solidFill>
                <a:schemeClr val="accent2"/>
              </a:solidFill>
            </a:endParaRPr>
          </a:p>
        </p:txBody>
      </p:sp>
      <p:sp>
        <p:nvSpPr>
          <p:cNvPr id="475" name="圆角矩形 474"/>
          <p:cNvSpPr/>
          <p:nvPr/>
        </p:nvSpPr>
        <p:spPr>
          <a:xfrm>
            <a:off x="9304855" y="2405737"/>
            <a:ext cx="1697504" cy="358698"/>
          </a:xfrm>
          <a:prstGeom prst="roundRect">
            <a:avLst>
              <a:gd name="adj" fmla="val 22300"/>
            </a:avLst>
          </a:prstGeom>
          <a:noFill/>
          <a:ln w="190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6" name="文本框 475"/>
          <p:cNvSpPr txBox="1"/>
          <p:nvPr/>
        </p:nvSpPr>
        <p:spPr>
          <a:xfrm>
            <a:off x="8696062" y="2435869"/>
            <a:ext cx="543739" cy="307777"/>
          </a:xfrm>
          <a:prstGeom prst="rect">
            <a:avLst/>
          </a:prstGeom>
          <a:noFill/>
        </p:spPr>
        <p:txBody>
          <a:bodyPr wrap="none" rtlCol="0">
            <a:spAutoFit/>
          </a:bodyPr>
          <a:lstStyle/>
          <a:p>
            <a:r>
              <a:rPr lang="zh-CN" altLang="en-US" sz="1400" dirty="0" smtClean="0">
                <a:solidFill>
                  <a:schemeClr val="accent2"/>
                </a:solidFill>
              </a:rPr>
              <a:t>解码</a:t>
            </a:r>
            <a:endParaRPr lang="zh-CN" altLang="en-US" sz="1400" dirty="0">
              <a:solidFill>
                <a:schemeClr val="accent2"/>
              </a:solidFill>
            </a:endParaRPr>
          </a:p>
        </p:txBody>
      </p:sp>
      <p:sp>
        <p:nvSpPr>
          <p:cNvPr id="477" name="文本框 476"/>
          <p:cNvSpPr txBox="1"/>
          <p:nvPr/>
        </p:nvSpPr>
        <p:spPr>
          <a:xfrm>
            <a:off x="9304854" y="2405937"/>
            <a:ext cx="1697505" cy="307777"/>
          </a:xfrm>
          <a:prstGeom prst="rect">
            <a:avLst/>
          </a:prstGeom>
          <a:noFill/>
        </p:spPr>
        <p:txBody>
          <a:bodyPr wrap="square" rtlCol="0">
            <a:spAutoFit/>
          </a:bodyPr>
          <a:lstStyle/>
          <a:p>
            <a:pPr algn="ctr"/>
            <a:r>
              <a:rPr lang="en-US" altLang="zh-CN" sz="1400" dirty="0" smtClean="0">
                <a:solidFill>
                  <a:schemeClr val="accent2"/>
                </a:solidFill>
              </a:rPr>
              <a:t>Multi-layer CNN</a:t>
            </a:r>
            <a:endParaRPr lang="zh-CN" altLang="en-US" sz="1400" dirty="0">
              <a:solidFill>
                <a:schemeClr val="accent2"/>
              </a:solidFill>
            </a:endParaRPr>
          </a:p>
        </p:txBody>
      </p:sp>
      <p:sp>
        <p:nvSpPr>
          <p:cNvPr id="478" name="圆角矩形 477"/>
          <p:cNvSpPr/>
          <p:nvPr/>
        </p:nvSpPr>
        <p:spPr>
          <a:xfrm>
            <a:off x="9304625" y="1994476"/>
            <a:ext cx="1697734" cy="358698"/>
          </a:xfrm>
          <a:prstGeom prst="roundRect">
            <a:avLst>
              <a:gd name="adj" fmla="val 22300"/>
            </a:avLst>
          </a:prstGeom>
          <a:noFill/>
          <a:ln w="190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9" name="文本框 478"/>
          <p:cNvSpPr txBox="1"/>
          <p:nvPr/>
        </p:nvSpPr>
        <p:spPr>
          <a:xfrm>
            <a:off x="8695832" y="2024608"/>
            <a:ext cx="543739" cy="307777"/>
          </a:xfrm>
          <a:prstGeom prst="rect">
            <a:avLst/>
          </a:prstGeom>
          <a:noFill/>
        </p:spPr>
        <p:txBody>
          <a:bodyPr wrap="none" rtlCol="0">
            <a:spAutoFit/>
          </a:bodyPr>
          <a:lstStyle/>
          <a:p>
            <a:r>
              <a:rPr lang="zh-CN" altLang="en-US" sz="1400" dirty="0" smtClean="0"/>
              <a:t>融合</a:t>
            </a:r>
            <a:endParaRPr lang="zh-CN" altLang="en-US" sz="1400" dirty="0"/>
          </a:p>
        </p:txBody>
      </p:sp>
      <p:sp>
        <p:nvSpPr>
          <p:cNvPr id="480" name="文本框 479"/>
          <p:cNvSpPr txBox="1"/>
          <p:nvPr/>
        </p:nvSpPr>
        <p:spPr>
          <a:xfrm>
            <a:off x="9304624" y="1994676"/>
            <a:ext cx="1697735" cy="307777"/>
          </a:xfrm>
          <a:prstGeom prst="rect">
            <a:avLst/>
          </a:prstGeom>
          <a:noFill/>
        </p:spPr>
        <p:txBody>
          <a:bodyPr wrap="square" rtlCol="0">
            <a:spAutoFit/>
          </a:bodyPr>
          <a:lstStyle/>
          <a:p>
            <a:pPr algn="ctr"/>
            <a:r>
              <a:rPr lang="zh-CN" altLang="en-US" sz="1400" dirty="0" smtClean="0"/>
              <a:t>语言模型（</a:t>
            </a:r>
            <a:r>
              <a:rPr lang="en-US" altLang="zh-CN" sz="1400" dirty="0" smtClean="0"/>
              <a:t>Bert</a:t>
            </a:r>
            <a:r>
              <a:rPr lang="zh-CN" altLang="en-US" sz="1400" dirty="0" smtClean="0"/>
              <a:t>）</a:t>
            </a:r>
            <a:endParaRPr lang="zh-CN" altLang="en-US" sz="1400" dirty="0"/>
          </a:p>
        </p:txBody>
      </p:sp>
      <p:grpSp>
        <p:nvGrpSpPr>
          <p:cNvPr id="481" name="组合 480"/>
          <p:cNvGrpSpPr/>
          <p:nvPr/>
        </p:nvGrpSpPr>
        <p:grpSpPr>
          <a:xfrm>
            <a:off x="5936673" y="5226191"/>
            <a:ext cx="151987" cy="340103"/>
            <a:chOff x="1129102" y="3974531"/>
            <a:chExt cx="151987" cy="340103"/>
          </a:xfrm>
          <a:solidFill>
            <a:schemeClr val="accent1">
              <a:lumMod val="20000"/>
              <a:lumOff val="80000"/>
            </a:schemeClr>
          </a:solidFill>
        </p:grpSpPr>
        <p:sp>
          <p:nvSpPr>
            <p:cNvPr id="482" name="圆角矩形 481"/>
            <p:cNvSpPr/>
            <p:nvPr/>
          </p:nvSpPr>
          <p:spPr>
            <a:xfrm>
              <a:off x="1129102" y="3974531"/>
              <a:ext cx="151987" cy="340103"/>
            </a:xfrm>
            <a:prstGeom prst="roundRect">
              <a:avLst>
                <a:gd name="adj" fmla="val 47702"/>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3" name="椭圆 482"/>
            <p:cNvSpPr/>
            <p:nvPr/>
          </p:nvSpPr>
          <p:spPr>
            <a:xfrm>
              <a:off x="1132239" y="4086004"/>
              <a:ext cx="139956" cy="139956"/>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84" name="组合 483"/>
          <p:cNvGrpSpPr/>
          <p:nvPr/>
        </p:nvGrpSpPr>
        <p:grpSpPr>
          <a:xfrm>
            <a:off x="6196317" y="5225934"/>
            <a:ext cx="151987" cy="340103"/>
            <a:chOff x="1129102" y="3974531"/>
            <a:chExt cx="151987" cy="340103"/>
          </a:xfrm>
          <a:solidFill>
            <a:schemeClr val="accent1">
              <a:lumMod val="20000"/>
              <a:lumOff val="80000"/>
            </a:schemeClr>
          </a:solidFill>
        </p:grpSpPr>
        <p:sp>
          <p:nvSpPr>
            <p:cNvPr id="485" name="圆角矩形 484"/>
            <p:cNvSpPr/>
            <p:nvPr/>
          </p:nvSpPr>
          <p:spPr>
            <a:xfrm>
              <a:off x="1129102" y="3974531"/>
              <a:ext cx="151987" cy="340103"/>
            </a:xfrm>
            <a:prstGeom prst="roundRect">
              <a:avLst>
                <a:gd name="adj" fmla="val 47702"/>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6" name="椭圆 485"/>
            <p:cNvSpPr/>
            <p:nvPr/>
          </p:nvSpPr>
          <p:spPr>
            <a:xfrm>
              <a:off x="1132239" y="4086004"/>
              <a:ext cx="139956" cy="139956"/>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87" name="组合 486"/>
          <p:cNvGrpSpPr/>
          <p:nvPr/>
        </p:nvGrpSpPr>
        <p:grpSpPr>
          <a:xfrm>
            <a:off x="5668016" y="5225934"/>
            <a:ext cx="151987" cy="340103"/>
            <a:chOff x="1129102" y="3974531"/>
            <a:chExt cx="151987" cy="340103"/>
          </a:xfrm>
          <a:solidFill>
            <a:schemeClr val="accent1">
              <a:lumMod val="20000"/>
              <a:lumOff val="80000"/>
            </a:schemeClr>
          </a:solidFill>
        </p:grpSpPr>
        <p:sp>
          <p:nvSpPr>
            <p:cNvPr id="488" name="圆角矩形 487"/>
            <p:cNvSpPr/>
            <p:nvPr/>
          </p:nvSpPr>
          <p:spPr>
            <a:xfrm>
              <a:off x="1129102" y="3974531"/>
              <a:ext cx="151987" cy="340103"/>
            </a:xfrm>
            <a:prstGeom prst="roundRect">
              <a:avLst>
                <a:gd name="adj" fmla="val 47702"/>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9" name="椭圆 488"/>
            <p:cNvSpPr/>
            <p:nvPr/>
          </p:nvSpPr>
          <p:spPr>
            <a:xfrm>
              <a:off x="1132239" y="4086004"/>
              <a:ext cx="139956" cy="139956"/>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90" name="组合 489"/>
          <p:cNvGrpSpPr/>
          <p:nvPr/>
        </p:nvGrpSpPr>
        <p:grpSpPr>
          <a:xfrm>
            <a:off x="5374611" y="5225933"/>
            <a:ext cx="151987" cy="340103"/>
            <a:chOff x="1129102" y="3974531"/>
            <a:chExt cx="151987" cy="340103"/>
          </a:xfrm>
          <a:solidFill>
            <a:schemeClr val="accent1">
              <a:lumMod val="20000"/>
              <a:lumOff val="80000"/>
            </a:schemeClr>
          </a:solidFill>
        </p:grpSpPr>
        <p:sp>
          <p:nvSpPr>
            <p:cNvPr id="491" name="圆角矩形 490"/>
            <p:cNvSpPr/>
            <p:nvPr/>
          </p:nvSpPr>
          <p:spPr>
            <a:xfrm>
              <a:off x="1129102" y="3974531"/>
              <a:ext cx="151987" cy="340103"/>
            </a:xfrm>
            <a:prstGeom prst="roundRect">
              <a:avLst>
                <a:gd name="adj" fmla="val 47702"/>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2" name="椭圆 491"/>
            <p:cNvSpPr/>
            <p:nvPr/>
          </p:nvSpPr>
          <p:spPr>
            <a:xfrm>
              <a:off x="1132239" y="4086004"/>
              <a:ext cx="139956" cy="139956"/>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94" name="灯片编号占位符 493"/>
          <p:cNvSpPr>
            <a:spLocks noGrp="1"/>
          </p:cNvSpPr>
          <p:nvPr>
            <p:ph type="sldNum" sz="quarter" idx="12"/>
          </p:nvPr>
        </p:nvSpPr>
        <p:spPr/>
        <p:txBody>
          <a:bodyPr/>
          <a:lstStyle/>
          <a:p>
            <a:fld id="{C91F423C-F180-4845-B359-EE34BC02D0F6}" type="slidenum">
              <a:rPr lang="zh-CN" altLang="en-US" smtClean="0"/>
              <a:t>19</a:t>
            </a:fld>
            <a:endParaRPr lang="zh-CN" altLang="en-US"/>
          </a:p>
        </p:txBody>
      </p:sp>
    </p:spTree>
    <p:extLst>
      <p:ext uri="{BB962C8B-B14F-4D97-AF65-F5344CB8AC3E}">
        <p14:creationId xmlns:p14="http://schemas.microsoft.com/office/powerpoint/2010/main" val="408493938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研究问题</a:t>
            </a:r>
            <a:endParaRPr lang="zh-CN" altLang="en-US" dirty="0"/>
          </a:p>
        </p:txBody>
      </p:sp>
      <p:sp>
        <p:nvSpPr>
          <p:cNvPr id="3" name="内容占位符 2"/>
          <p:cNvSpPr>
            <a:spLocks noGrp="1"/>
          </p:cNvSpPr>
          <p:nvPr>
            <p:ph idx="1"/>
          </p:nvPr>
        </p:nvSpPr>
        <p:spPr/>
        <p:txBody>
          <a:bodyPr/>
          <a:lstStyle/>
          <a:p>
            <a:r>
              <a:rPr lang="zh-CN" altLang="en-US" dirty="0" smtClean="0"/>
              <a:t>问题</a:t>
            </a:r>
            <a:endParaRPr lang="en-US" altLang="zh-CN" dirty="0" smtClean="0"/>
          </a:p>
          <a:p>
            <a:pPr marL="457200" lvl="1" indent="0">
              <a:buNone/>
            </a:pPr>
            <a:r>
              <a:rPr lang="zh-CN" altLang="en-US" dirty="0"/>
              <a:t>电商购物概念的标题</a:t>
            </a:r>
            <a:r>
              <a:rPr lang="zh-CN" altLang="en-US" dirty="0" smtClean="0"/>
              <a:t>生成</a:t>
            </a:r>
            <a:endParaRPr lang="en-US" altLang="zh-CN" dirty="0" smtClean="0"/>
          </a:p>
          <a:p>
            <a:r>
              <a:rPr lang="zh-CN" altLang="en-US" dirty="0" smtClean="0"/>
              <a:t>目标</a:t>
            </a:r>
            <a:endParaRPr lang="en-US" altLang="zh-CN" dirty="0"/>
          </a:p>
          <a:p>
            <a:pPr marL="457200" lvl="1" indent="0">
              <a:buNone/>
            </a:pPr>
            <a:r>
              <a:rPr lang="zh-CN" altLang="en-US" dirty="0" smtClean="0"/>
              <a:t>希望</a:t>
            </a:r>
            <a:r>
              <a:rPr lang="zh-CN" altLang="en-US" dirty="0"/>
              <a:t>提升用户体验，增加用户的点击和购买</a:t>
            </a:r>
            <a:r>
              <a:rPr lang="zh-CN" altLang="en-US" dirty="0" smtClean="0"/>
              <a:t>欲望</a:t>
            </a:r>
            <a:endParaRPr lang="en-US" altLang="zh-CN" dirty="0" smtClean="0"/>
          </a:p>
          <a:p>
            <a:pPr marL="0" indent="0">
              <a:buNone/>
            </a:pPr>
            <a:endParaRPr lang="en-US" altLang="zh-CN" dirty="0" smtClean="0"/>
          </a:p>
          <a:p>
            <a:pPr lvl="1"/>
            <a:endParaRPr lang="en-US" altLang="zh-CN" dirty="0" smtClean="0"/>
          </a:p>
        </p:txBody>
      </p:sp>
      <p:sp>
        <p:nvSpPr>
          <p:cNvPr id="8" name="文本框 7"/>
          <p:cNvSpPr txBox="1"/>
          <p:nvPr/>
        </p:nvSpPr>
        <p:spPr>
          <a:xfrm>
            <a:off x="1295401" y="3827394"/>
            <a:ext cx="1107996" cy="369332"/>
          </a:xfrm>
          <a:prstGeom prst="rect">
            <a:avLst/>
          </a:prstGeom>
          <a:noFill/>
        </p:spPr>
        <p:txBody>
          <a:bodyPr wrap="none" rtlCol="0">
            <a:spAutoFit/>
          </a:bodyPr>
          <a:lstStyle/>
          <a:p>
            <a:pPr algn="ctr"/>
            <a:r>
              <a:rPr lang="zh-CN" altLang="en-US" b="1" dirty="0" smtClean="0">
                <a:solidFill>
                  <a:schemeClr val="bg1">
                    <a:lumMod val="65000"/>
                  </a:schemeClr>
                </a:solidFill>
              </a:rPr>
              <a:t>电商概念</a:t>
            </a:r>
            <a:endParaRPr lang="zh-CN" altLang="en-US" b="1" dirty="0">
              <a:solidFill>
                <a:schemeClr val="bg1">
                  <a:lumMod val="65000"/>
                </a:schemeClr>
              </a:solidFill>
            </a:endParaRPr>
          </a:p>
        </p:txBody>
      </p:sp>
      <p:sp>
        <p:nvSpPr>
          <p:cNvPr id="9" name="文本框 8"/>
          <p:cNvSpPr txBox="1"/>
          <p:nvPr/>
        </p:nvSpPr>
        <p:spPr>
          <a:xfrm>
            <a:off x="1295401" y="4333620"/>
            <a:ext cx="1569660" cy="369332"/>
          </a:xfrm>
          <a:prstGeom prst="rect">
            <a:avLst/>
          </a:prstGeom>
          <a:noFill/>
        </p:spPr>
        <p:txBody>
          <a:bodyPr wrap="none" rtlCol="0">
            <a:spAutoFit/>
          </a:bodyPr>
          <a:lstStyle/>
          <a:p>
            <a:r>
              <a:rPr lang="zh-CN" altLang="en-US" b="1" dirty="0" smtClean="0"/>
              <a:t>玻璃灯具灯饰</a:t>
            </a:r>
            <a:endParaRPr lang="zh-CN" altLang="en-US" b="1" dirty="0"/>
          </a:p>
        </p:txBody>
      </p:sp>
      <p:sp>
        <p:nvSpPr>
          <p:cNvPr id="12" name="文本框 11"/>
          <p:cNvSpPr txBox="1"/>
          <p:nvPr/>
        </p:nvSpPr>
        <p:spPr>
          <a:xfrm>
            <a:off x="3980367" y="5248358"/>
            <a:ext cx="2738732" cy="369332"/>
          </a:xfrm>
          <a:prstGeom prst="rect">
            <a:avLst/>
          </a:prstGeom>
          <a:noFill/>
        </p:spPr>
        <p:txBody>
          <a:bodyPr wrap="square" rtlCol="0">
            <a:spAutoFit/>
          </a:bodyPr>
          <a:lstStyle/>
          <a:p>
            <a:r>
              <a:rPr lang="zh-CN" altLang="en-US" b="1" dirty="0">
                <a:solidFill>
                  <a:schemeClr val="accent2"/>
                </a:solidFill>
              </a:rPr>
              <a:t>一灯一世界</a:t>
            </a:r>
          </a:p>
        </p:txBody>
      </p:sp>
      <p:sp>
        <p:nvSpPr>
          <p:cNvPr id="13" name="文本框 12"/>
          <p:cNvSpPr txBox="1"/>
          <p:nvPr/>
        </p:nvSpPr>
        <p:spPr>
          <a:xfrm>
            <a:off x="3980367" y="4843394"/>
            <a:ext cx="1338828" cy="369332"/>
          </a:xfrm>
          <a:prstGeom prst="rect">
            <a:avLst/>
          </a:prstGeom>
          <a:noFill/>
        </p:spPr>
        <p:txBody>
          <a:bodyPr wrap="none" rtlCol="0">
            <a:spAutoFit/>
          </a:bodyPr>
          <a:lstStyle/>
          <a:p>
            <a:pPr algn="ctr"/>
            <a:r>
              <a:rPr lang="zh-CN" altLang="en-US" b="1" smtClean="0">
                <a:solidFill>
                  <a:schemeClr val="bg1">
                    <a:lumMod val="65000"/>
                  </a:schemeClr>
                </a:solidFill>
              </a:rPr>
              <a:t>拟人化标题</a:t>
            </a:r>
            <a:endParaRPr lang="zh-CN" altLang="en-US" b="1" dirty="0">
              <a:solidFill>
                <a:schemeClr val="bg1">
                  <a:lumMod val="65000"/>
                </a:schemeClr>
              </a:solidFill>
            </a:endParaRPr>
          </a:p>
        </p:txBody>
      </p:sp>
      <p:sp>
        <p:nvSpPr>
          <p:cNvPr id="15" name="灯片编号占位符 14"/>
          <p:cNvSpPr>
            <a:spLocks noGrp="1"/>
          </p:cNvSpPr>
          <p:nvPr>
            <p:ph type="sldNum" sz="quarter" idx="12"/>
          </p:nvPr>
        </p:nvSpPr>
        <p:spPr/>
        <p:txBody>
          <a:bodyPr/>
          <a:lstStyle/>
          <a:p>
            <a:fld id="{C91F423C-F180-4845-B359-EE34BC02D0F6}" type="slidenum">
              <a:rPr lang="zh-CN" altLang="en-US" smtClean="0"/>
              <a:t>2</a:t>
            </a:fld>
            <a:endParaRPr lang="zh-CN" altLang="en-US"/>
          </a:p>
        </p:txBody>
      </p:sp>
      <p:sp>
        <p:nvSpPr>
          <p:cNvPr id="10" name="文本框 9"/>
          <p:cNvSpPr txBox="1"/>
          <p:nvPr/>
        </p:nvSpPr>
        <p:spPr>
          <a:xfrm>
            <a:off x="3980367" y="4271580"/>
            <a:ext cx="2738732" cy="369332"/>
          </a:xfrm>
          <a:prstGeom prst="rect">
            <a:avLst/>
          </a:prstGeom>
          <a:noFill/>
        </p:spPr>
        <p:txBody>
          <a:bodyPr wrap="square" rtlCol="0">
            <a:spAutoFit/>
          </a:bodyPr>
          <a:lstStyle/>
          <a:p>
            <a:r>
              <a:rPr lang="zh-CN" altLang="en-US" b="1" dirty="0" smtClean="0">
                <a:solidFill>
                  <a:schemeClr val="accent2"/>
                </a:solidFill>
              </a:rPr>
              <a:t>玻璃灯具</a:t>
            </a:r>
            <a:endParaRPr lang="zh-CN" altLang="en-US" b="1" dirty="0">
              <a:solidFill>
                <a:schemeClr val="accent2"/>
              </a:solidFill>
            </a:endParaRPr>
          </a:p>
        </p:txBody>
      </p:sp>
      <p:sp>
        <p:nvSpPr>
          <p:cNvPr id="11" name="文本框 10"/>
          <p:cNvSpPr txBox="1"/>
          <p:nvPr/>
        </p:nvSpPr>
        <p:spPr>
          <a:xfrm>
            <a:off x="3980367" y="3830314"/>
            <a:ext cx="877163" cy="369332"/>
          </a:xfrm>
          <a:prstGeom prst="rect">
            <a:avLst/>
          </a:prstGeom>
          <a:noFill/>
        </p:spPr>
        <p:txBody>
          <a:bodyPr wrap="none" rtlCol="0">
            <a:spAutoFit/>
          </a:bodyPr>
          <a:lstStyle/>
          <a:p>
            <a:pPr algn="ctr"/>
            <a:r>
              <a:rPr lang="zh-CN" altLang="en-US" b="1" dirty="0" smtClean="0">
                <a:solidFill>
                  <a:schemeClr val="bg1">
                    <a:lumMod val="65000"/>
                  </a:schemeClr>
                </a:solidFill>
              </a:rPr>
              <a:t>原标题</a:t>
            </a:r>
            <a:endParaRPr lang="zh-CN" altLang="en-US" b="1" dirty="0">
              <a:solidFill>
                <a:schemeClr val="bg1">
                  <a:lumMod val="65000"/>
                </a:schemeClr>
              </a:solidFill>
            </a:endParaRPr>
          </a:p>
        </p:txBody>
      </p:sp>
    </p:spTree>
    <p:extLst>
      <p:ext uri="{BB962C8B-B14F-4D97-AF65-F5344CB8AC3E}">
        <p14:creationId xmlns:p14="http://schemas.microsoft.com/office/powerpoint/2010/main" val="241327970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 name="圆角矩形 281"/>
          <p:cNvSpPr/>
          <p:nvPr/>
        </p:nvSpPr>
        <p:spPr>
          <a:xfrm>
            <a:off x="2985137" y="2121040"/>
            <a:ext cx="1609736" cy="199160"/>
          </a:xfrm>
          <a:prstGeom prst="roundRect">
            <a:avLst>
              <a:gd name="adj" fmla="val 47702"/>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lstStyle/>
          <a:p>
            <a:r>
              <a:rPr lang="zh-CN" altLang="en-US" dirty="0" smtClean="0"/>
              <a:t>序列到序列模型</a:t>
            </a:r>
            <a:endParaRPr lang="zh-CN" altLang="en-US" dirty="0"/>
          </a:p>
        </p:txBody>
      </p:sp>
      <p:sp>
        <p:nvSpPr>
          <p:cNvPr id="6" name="文本框 5"/>
          <p:cNvSpPr txBox="1"/>
          <p:nvPr/>
        </p:nvSpPr>
        <p:spPr>
          <a:xfrm>
            <a:off x="838200" y="1359447"/>
            <a:ext cx="3172663" cy="338554"/>
          </a:xfrm>
          <a:prstGeom prst="rect">
            <a:avLst/>
          </a:prstGeom>
          <a:noFill/>
        </p:spPr>
        <p:txBody>
          <a:bodyPr wrap="none" rtlCol="0">
            <a:spAutoFit/>
          </a:bodyPr>
          <a:lstStyle/>
          <a:p>
            <a:r>
              <a:rPr lang="en-US" altLang="zh-CN" sz="1600" dirty="0" smtClean="0"/>
              <a:t>Sequence to sequence framework</a:t>
            </a:r>
            <a:endParaRPr lang="zh-CN" altLang="en-US" sz="1600" dirty="0"/>
          </a:p>
        </p:txBody>
      </p:sp>
      <p:sp>
        <p:nvSpPr>
          <p:cNvPr id="104" name="文本框 103"/>
          <p:cNvSpPr txBox="1"/>
          <p:nvPr/>
        </p:nvSpPr>
        <p:spPr>
          <a:xfrm>
            <a:off x="908104" y="5528269"/>
            <a:ext cx="1023037" cy="261610"/>
          </a:xfrm>
          <a:prstGeom prst="rect">
            <a:avLst/>
          </a:prstGeom>
          <a:noFill/>
        </p:spPr>
        <p:txBody>
          <a:bodyPr wrap="none" rtlCol="0">
            <a:spAutoFit/>
          </a:bodyPr>
          <a:lstStyle/>
          <a:p>
            <a:r>
              <a:rPr lang="en-US" altLang="zh-CN" sz="1100" dirty="0" smtClean="0"/>
              <a:t>Embedding </a:t>
            </a:r>
            <a:r>
              <a:rPr lang="en-US" altLang="zh-CN" sz="1100" baseline="30000" dirty="0" smtClean="0"/>
              <a:t>(1)</a:t>
            </a:r>
            <a:endParaRPr lang="zh-CN" altLang="en-US" sz="1100" baseline="30000" dirty="0"/>
          </a:p>
        </p:txBody>
      </p:sp>
      <p:sp>
        <p:nvSpPr>
          <p:cNvPr id="135" name="文本框 134"/>
          <p:cNvSpPr txBox="1"/>
          <p:nvPr/>
        </p:nvSpPr>
        <p:spPr>
          <a:xfrm>
            <a:off x="3136464" y="6161477"/>
            <a:ext cx="338554" cy="276999"/>
          </a:xfrm>
          <a:prstGeom prst="rect">
            <a:avLst/>
          </a:prstGeom>
          <a:noFill/>
        </p:spPr>
        <p:txBody>
          <a:bodyPr wrap="none" rtlCol="0">
            <a:spAutoFit/>
          </a:bodyPr>
          <a:lstStyle/>
          <a:p>
            <a:r>
              <a:rPr lang="zh-CN" altLang="en-US" sz="1200" dirty="0" smtClean="0"/>
              <a:t>浴</a:t>
            </a:r>
            <a:endParaRPr lang="zh-CN" altLang="en-US" sz="1200" dirty="0"/>
          </a:p>
        </p:txBody>
      </p:sp>
      <p:grpSp>
        <p:nvGrpSpPr>
          <p:cNvPr id="3" name="组合 2"/>
          <p:cNvGrpSpPr/>
          <p:nvPr/>
        </p:nvGrpSpPr>
        <p:grpSpPr>
          <a:xfrm>
            <a:off x="2601881" y="5246560"/>
            <a:ext cx="1916792" cy="1187115"/>
            <a:chOff x="325406" y="4589335"/>
            <a:chExt cx="1916792" cy="1187115"/>
          </a:xfrm>
        </p:grpSpPr>
        <p:grpSp>
          <p:nvGrpSpPr>
            <p:cNvPr id="73" name="组合 72"/>
            <p:cNvGrpSpPr/>
            <p:nvPr/>
          </p:nvGrpSpPr>
          <p:grpSpPr>
            <a:xfrm>
              <a:off x="950497" y="4594972"/>
              <a:ext cx="168442" cy="852454"/>
              <a:chOff x="950497" y="4528297"/>
              <a:chExt cx="168442" cy="852454"/>
            </a:xfrm>
          </p:grpSpPr>
          <p:sp>
            <p:nvSpPr>
              <p:cNvPr id="92" name="圆角矩形 91"/>
              <p:cNvSpPr/>
              <p:nvPr/>
            </p:nvSpPr>
            <p:spPr>
              <a:xfrm>
                <a:off x="950497" y="4528297"/>
                <a:ext cx="168442" cy="852454"/>
              </a:xfrm>
              <a:prstGeom prst="roundRect">
                <a:avLst>
                  <a:gd name="adj" fmla="val 47702"/>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椭圆 92"/>
              <p:cNvSpPr/>
              <p:nvPr/>
            </p:nvSpPr>
            <p:spPr>
              <a:xfrm>
                <a:off x="962528" y="4648613"/>
                <a:ext cx="139956" cy="139956"/>
              </a:xfrm>
              <a:prstGeom prst="ellips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椭圆 100"/>
              <p:cNvSpPr/>
              <p:nvPr/>
            </p:nvSpPr>
            <p:spPr>
              <a:xfrm>
                <a:off x="968340" y="4890975"/>
                <a:ext cx="139956" cy="139956"/>
              </a:xfrm>
              <a:prstGeom prst="ellips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椭圆 101"/>
              <p:cNvSpPr/>
              <p:nvPr/>
            </p:nvSpPr>
            <p:spPr>
              <a:xfrm>
                <a:off x="962529" y="5129847"/>
                <a:ext cx="139956" cy="139956"/>
              </a:xfrm>
              <a:prstGeom prst="ellips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5" name="组合 104"/>
            <p:cNvGrpSpPr/>
            <p:nvPr/>
          </p:nvGrpSpPr>
          <p:grpSpPr>
            <a:xfrm>
              <a:off x="1269058" y="4593093"/>
              <a:ext cx="168442" cy="852454"/>
              <a:chOff x="950497" y="4528297"/>
              <a:chExt cx="168442" cy="852454"/>
            </a:xfrm>
          </p:grpSpPr>
          <p:sp>
            <p:nvSpPr>
              <p:cNvPr id="106" name="圆角矩形 105"/>
              <p:cNvSpPr/>
              <p:nvPr/>
            </p:nvSpPr>
            <p:spPr>
              <a:xfrm>
                <a:off x="950497" y="4528297"/>
                <a:ext cx="168442" cy="852454"/>
              </a:xfrm>
              <a:prstGeom prst="roundRect">
                <a:avLst>
                  <a:gd name="adj" fmla="val 47702"/>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 name="椭圆 110"/>
              <p:cNvSpPr/>
              <p:nvPr/>
            </p:nvSpPr>
            <p:spPr>
              <a:xfrm>
                <a:off x="962528" y="4648613"/>
                <a:ext cx="139956" cy="139956"/>
              </a:xfrm>
              <a:prstGeom prst="ellips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6" name="椭圆 115"/>
              <p:cNvSpPr/>
              <p:nvPr/>
            </p:nvSpPr>
            <p:spPr>
              <a:xfrm>
                <a:off x="968340" y="4890975"/>
                <a:ext cx="139956" cy="139956"/>
              </a:xfrm>
              <a:prstGeom prst="ellips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3" name="椭圆 122"/>
              <p:cNvSpPr/>
              <p:nvPr/>
            </p:nvSpPr>
            <p:spPr>
              <a:xfrm>
                <a:off x="962529" y="5129847"/>
                <a:ext cx="139956" cy="139956"/>
              </a:xfrm>
              <a:prstGeom prst="ellips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4" name="组合 123"/>
            <p:cNvGrpSpPr/>
            <p:nvPr/>
          </p:nvGrpSpPr>
          <p:grpSpPr>
            <a:xfrm>
              <a:off x="325406" y="4589335"/>
              <a:ext cx="1430655" cy="854333"/>
              <a:chOff x="-311716" y="4526418"/>
              <a:chExt cx="1430655" cy="854333"/>
            </a:xfrm>
          </p:grpSpPr>
          <p:sp>
            <p:nvSpPr>
              <p:cNvPr id="125" name="圆角矩形 124"/>
              <p:cNvSpPr/>
              <p:nvPr/>
            </p:nvSpPr>
            <p:spPr>
              <a:xfrm>
                <a:off x="950497" y="4528297"/>
                <a:ext cx="168442" cy="852454"/>
              </a:xfrm>
              <a:prstGeom prst="roundRect">
                <a:avLst>
                  <a:gd name="adj" fmla="val 47702"/>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7" name="椭圆 126"/>
              <p:cNvSpPr/>
              <p:nvPr/>
            </p:nvSpPr>
            <p:spPr>
              <a:xfrm>
                <a:off x="962528" y="4648613"/>
                <a:ext cx="139956" cy="139956"/>
              </a:xfrm>
              <a:prstGeom prst="ellips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 name="椭圆 127"/>
              <p:cNvSpPr/>
              <p:nvPr/>
            </p:nvSpPr>
            <p:spPr>
              <a:xfrm>
                <a:off x="968340" y="4890975"/>
                <a:ext cx="139956" cy="139956"/>
              </a:xfrm>
              <a:prstGeom prst="ellips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9" name="椭圆 128"/>
              <p:cNvSpPr/>
              <p:nvPr/>
            </p:nvSpPr>
            <p:spPr>
              <a:xfrm>
                <a:off x="962529" y="5129847"/>
                <a:ext cx="139956" cy="139956"/>
              </a:xfrm>
              <a:prstGeom prst="ellips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3" name="圆角矩形 162"/>
              <p:cNvSpPr/>
              <p:nvPr/>
            </p:nvSpPr>
            <p:spPr>
              <a:xfrm>
                <a:off x="-235" y="4526418"/>
                <a:ext cx="168442" cy="852454"/>
              </a:xfrm>
              <a:prstGeom prst="roundRect">
                <a:avLst>
                  <a:gd name="adj" fmla="val 47702"/>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4" name="圆角矩形 163"/>
              <p:cNvSpPr/>
              <p:nvPr/>
            </p:nvSpPr>
            <p:spPr>
              <a:xfrm>
                <a:off x="-311716" y="4526418"/>
                <a:ext cx="168442" cy="852454"/>
              </a:xfrm>
              <a:prstGeom prst="roundRect">
                <a:avLst>
                  <a:gd name="adj" fmla="val 47702"/>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30" name="组合 129"/>
            <p:cNvGrpSpPr/>
            <p:nvPr/>
          </p:nvGrpSpPr>
          <p:grpSpPr>
            <a:xfrm>
              <a:off x="1906180" y="4589335"/>
              <a:ext cx="168442" cy="852454"/>
              <a:chOff x="950497" y="4528297"/>
              <a:chExt cx="168442" cy="852454"/>
            </a:xfrm>
          </p:grpSpPr>
          <p:sp>
            <p:nvSpPr>
              <p:cNvPr id="131" name="圆角矩形 130"/>
              <p:cNvSpPr/>
              <p:nvPr/>
            </p:nvSpPr>
            <p:spPr>
              <a:xfrm>
                <a:off x="950497" y="4528297"/>
                <a:ext cx="168442" cy="852454"/>
              </a:xfrm>
              <a:prstGeom prst="roundRect">
                <a:avLst>
                  <a:gd name="adj" fmla="val 47702"/>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2" name="椭圆 131"/>
              <p:cNvSpPr/>
              <p:nvPr/>
            </p:nvSpPr>
            <p:spPr>
              <a:xfrm>
                <a:off x="962528" y="4648613"/>
                <a:ext cx="139956" cy="139956"/>
              </a:xfrm>
              <a:prstGeom prst="ellips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3" name="椭圆 132"/>
              <p:cNvSpPr/>
              <p:nvPr/>
            </p:nvSpPr>
            <p:spPr>
              <a:xfrm>
                <a:off x="968340" y="4890975"/>
                <a:ext cx="139956" cy="139956"/>
              </a:xfrm>
              <a:prstGeom prst="ellips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4" name="椭圆 133"/>
              <p:cNvSpPr/>
              <p:nvPr/>
            </p:nvSpPr>
            <p:spPr>
              <a:xfrm>
                <a:off x="962529" y="5129847"/>
                <a:ext cx="139956" cy="139956"/>
              </a:xfrm>
              <a:prstGeom prst="ellips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6" name="矩形 135"/>
            <p:cNvSpPr/>
            <p:nvPr/>
          </p:nvSpPr>
          <p:spPr>
            <a:xfrm>
              <a:off x="1170492" y="5494535"/>
              <a:ext cx="415498" cy="276999"/>
            </a:xfrm>
            <a:prstGeom prst="rect">
              <a:avLst/>
            </a:prstGeom>
          </p:spPr>
          <p:txBody>
            <a:bodyPr wrap="square">
              <a:spAutoFit/>
            </a:bodyPr>
            <a:lstStyle/>
            <a:p>
              <a:r>
                <a:rPr lang="zh-CN" altLang="en-US" sz="1200" dirty="0"/>
                <a:t>室</a:t>
              </a:r>
            </a:p>
          </p:txBody>
        </p:sp>
        <p:sp>
          <p:nvSpPr>
            <p:cNvPr id="137" name="矩形 136"/>
            <p:cNvSpPr/>
            <p:nvPr/>
          </p:nvSpPr>
          <p:spPr>
            <a:xfrm>
              <a:off x="1509046" y="5499451"/>
              <a:ext cx="415498" cy="276999"/>
            </a:xfrm>
            <a:prstGeom prst="rect">
              <a:avLst/>
            </a:prstGeom>
          </p:spPr>
          <p:txBody>
            <a:bodyPr wrap="square">
              <a:spAutoFit/>
            </a:bodyPr>
            <a:lstStyle/>
            <a:p>
              <a:r>
                <a:rPr lang="zh-CN" altLang="en-US" sz="1200" dirty="0" smtClean="0"/>
                <a:t>物</a:t>
              </a:r>
              <a:endParaRPr lang="zh-CN" altLang="en-US" sz="1200" dirty="0"/>
            </a:p>
          </p:txBody>
        </p:sp>
        <p:sp>
          <p:nvSpPr>
            <p:cNvPr id="138" name="矩形 137"/>
            <p:cNvSpPr/>
            <p:nvPr/>
          </p:nvSpPr>
          <p:spPr>
            <a:xfrm>
              <a:off x="1826700" y="5499451"/>
              <a:ext cx="415498" cy="276999"/>
            </a:xfrm>
            <a:prstGeom prst="rect">
              <a:avLst/>
            </a:prstGeom>
          </p:spPr>
          <p:txBody>
            <a:bodyPr wrap="square">
              <a:spAutoFit/>
            </a:bodyPr>
            <a:lstStyle/>
            <a:p>
              <a:r>
                <a:rPr lang="zh-CN" altLang="en-US" sz="1200" dirty="0" smtClean="0"/>
                <a:t>品</a:t>
              </a:r>
              <a:endParaRPr lang="zh-CN" altLang="en-US" sz="1200" dirty="0"/>
            </a:p>
          </p:txBody>
        </p:sp>
      </p:grpSp>
      <p:grpSp>
        <p:nvGrpSpPr>
          <p:cNvPr id="7" name="组合 6"/>
          <p:cNvGrpSpPr/>
          <p:nvPr/>
        </p:nvGrpSpPr>
        <p:grpSpPr>
          <a:xfrm>
            <a:off x="3415102" y="4631756"/>
            <a:ext cx="151987" cy="340103"/>
            <a:chOff x="1129102" y="3974531"/>
            <a:chExt cx="151987" cy="340103"/>
          </a:xfrm>
        </p:grpSpPr>
        <p:sp>
          <p:nvSpPr>
            <p:cNvPr id="155" name="圆角矩形 154"/>
            <p:cNvSpPr/>
            <p:nvPr/>
          </p:nvSpPr>
          <p:spPr>
            <a:xfrm>
              <a:off x="1129102" y="3974531"/>
              <a:ext cx="151987" cy="340103"/>
            </a:xfrm>
            <a:prstGeom prst="roundRect">
              <a:avLst>
                <a:gd name="adj" fmla="val 47702"/>
              </a:avLst>
            </a:prstGeom>
            <a:solidFill>
              <a:srgbClr val="ECDEE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椭圆 156"/>
            <p:cNvSpPr/>
            <p:nvPr/>
          </p:nvSpPr>
          <p:spPr>
            <a:xfrm>
              <a:off x="1132239" y="4086004"/>
              <a:ext cx="139956" cy="139956"/>
            </a:xfrm>
            <a:prstGeom prst="ellipse">
              <a:avLst/>
            </a:prstGeom>
            <a:solidFill>
              <a:srgbClr val="F59FE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58" name="组合 157"/>
          <p:cNvGrpSpPr/>
          <p:nvPr/>
        </p:nvGrpSpPr>
        <p:grpSpPr>
          <a:xfrm>
            <a:off x="3738625" y="4631755"/>
            <a:ext cx="151987" cy="340103"/>
            <a:chOff x="1129102" y="3974531"/>
            <a:chExt cx="151987" cy="340103"/>
          </a:xfrm>
        </p:grpSpPr>
        <p:sp>
          <p:nvSpPr>
            <p:cNvPr id="159" name="圆角矩形 158"/>
            <p:cNvSpPr/>
            <p:nvPr/>
          </p:nvSpPr>
          <p:spPr>
            <a:xfrm>
              <a:off x="1129102" y="3974531"/>
              <a:ext cx="151987" cy="340103"/>
            </a:xfrm>
            <a:prstGeom prst="roundRect">
              <a:avLst>
                <a:gd name="adj" fmla="val 47702"/>
              </a:avLst>
            </a:prstGeom>
            <a:solidFill>
              <a:srgbClr val="ECDEE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椭圆 159"/>
            <p:cNvSpPr/>
            <p:nvPr/>
          </p:nvSpPr>
          <p:spPr>
            <a:xfrm>
              <a:off x="1132239" y="4086004"/>
              <a:ext cx="139956" cy="139956"/>
            </a:xfrm>
            <a:prstGeom prst="ellipse">
              <a:avLst/>
            </a:prstGeom>
            <a:solidFill>
              <a:srgbClr val="F59FE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61" name="文本框 160"/>
          <p:cNvSpPr txBox="1"/>
          <p:nvPr/>
        </p:nvSpPr>
        <p:spPr>
          <a:xfrm>
            <a:off x="2785969" y="6161477"/>
            <a:ext cx="478016" cy="276999"/>
          </a:xfrm>
          <a:prstGeom prst="rect">
            <a:avLst/>
          </a:prstGeom>
          <a:noFill/>
        </p:spPr>
        <p:txBody>
          <a:bodyPr wrap="none" rtlCol="0">
            <a:spAutoFit/>
          </a:bodyPr>
          <a:lstStyle/>
          <a:p>
            <a:r>
              <a:rPr lang="en-US" altLang="zh-CN" sz="1200" dirty="0" smtClean="0"/>
              <a:t>&lt;p&gt;</a:t>
            </a:r>
            <a:endParaRPr lang="zh-CN" altLang="en-US" sz="1200" dirty="0"/>
          </a:p>
        </p:txBody>
      </p:sp>
      <p:sp>
        <p:nvSpPr>
          <p:cNvPr id="162" name="文本框 161"/>
          <p:cNvSpPr txBox="1"/>
          <p:nvPr/>
        </p:nvSpPr>
        <p:spPr>
          <a:xfrm>
            <a:off x="2425949" y="6161477"/>
            <a:ext cx="478016" cy="276999"/>
          </a:xfrm>
          <a:prstGeom prst="rect">
            <a:avLst/>
          </a:prstGeom>
          <a:noFill/>
        </p:spPr>
        <p:txBody>
          <a:bodyPr wrap="none" rtlCol="0">
            <a:spAutoFit/>
          </a:bodyPr>
          <a:lstStyle/>
          <a:p>
            <a:r>
              <a:rPr lang="en-US" altLang="zh-CN" sz="1200" dirty="0" smtClean="0"/>
              <a:t>&lt;p&gt;</a:t>
            </a:r>
            <a:endParaRPr lang="zh-CN" altLang="en-US" sz="1200" dirty="0"/>
          </a:p>
        </p:txBody>
      </p:sp>
      <p:sp>
        <p:nvSpPr>
          <p:cNvPr id="139" name="等腰三角形 138"/>
          <p:cNvSpPr/>
          <p:nvPr/>
        </p:nvSpPr>
        <p:spPr>
          <a:xfrm>
            <a:off x="3561988" y="4981576"/>
            <a:ext cx="789109" cy="228856"/>
          </a:xfrm>
          <a:prstGeom prst="triangle">
            <a:avLst>
              <a:gd name="adj" fmla="val 33361"/>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4" name="等腰三角形 3"/>
          <p:cNvSpPr/>
          <p:nvPr/>
        </p:nvSpPr>
        <p:spPr>
          <a:xfrm>
            <a:off x="3226971" y="4981576"/>
            <a:ext cx="789109" cy="228856"/>
          </a:xfrm>
          <a:prstGeom prst="triangle">
            <a:avLst>
              <a:gd name="adj" fmla="val 33361"/>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172" name="等腰三角形 171"/>
          <p:cNvSpPr/>
          <p:nvPr/>
        </p:nvSpPr>
        <p:spPr>
          <a:xfrm>
            <a:off x="2903707" y="4981576"/>
            <a:ext cx="789109" cy="228856"/>
          </a:xfrm>
          <a:prstGeom prst="triangle">
            <a:avLst>
              <a:gd name="adj" fmla="val 33361"/>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171" name="等腰三角形 170"/>
          <p:cNvSpPr/>
          <p:nvPr/>
        </p:nvSpPr>
        <p:spPr>
          <a:xfrm>
            <a:off x="2578458" y="4981576"/>
            <a:ext cx="789109" cy="228856"/>
          </a:xfrm>
          <a:prstGeom prst="triangle">
            <a:avLst>
              <a:gd name="adj" fmla="val 33361"/>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grpSp>
        <p:nvGrpSpPr>
          <p:cNvPr id="173" name="组合 172"/>
          <p:cNvGrpSpPr/>
          <p:nvPr/>
        </p:nvGrpSpPr>
        <p:grpSpPr>
          <a:xfrm>
            <a:off x="3082304" y="4631754"/>
            <a:ext cx="151987" cy="340103"/>
            <a:chOff x="1129102" y="3974531"/>
            <a:chExt cx="151987" cy="340103"/>
          </a:xfrm>
        </p:grpSpPr>
        <p:sp>
          <p:nvSpPr>
            <p:cNvPr id="174" name="圆角矩形 173"/>
            <p:cNvSpPr/>
            <p:nvPr/>
          </p:nvSpPr>
          <p:spPr>
            <a:xfrm>
              <a:off x="1129102" y="3974531"/>
              <a:ext cx="151987" cy="340103"/>
            </a:xfrm>
            <a:prstGeom prst="roundRect">
              <a:avLst>
                <a:gd name="adj" fmla="val 47702"/>
              </a:avLst>
            </a:prstGeom>
            <a:solidFill>
              <a:srgbClr val="ECDEE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5" name="椭圆 174"/>
            <p:cNvSpPr/>
            <p:nvPr/>
          </p:nvSpPr>
          <p:spPr>
            <a:xfrm>
              <a:off x="1132239" y="4086004"/>
              <a:ext cx="139956" cy="139956"/>
            </a:xfrm>
            <a:prstGeom prst="ellipse">
              <a:avLst/>
            </a:prstGeom>
            <a:solidFill>
              <a:srgbClr val="F59FE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76" name="组合 175"/>
          <p:cNvGrpSpPr/>
          <p:nvPr/>
        </p:nvGrpSpPr>
        <p:grpSpPr>
          <a:xfrm>
            <a:off x="2758167" y="4631948"/>
            <a:ext cx="151987" cy="340103"/>
            <a:chOff x="1129102" y="3974531"/>
            <a:chExt cx="151987" cy="340103"/>
          </a:xfrm>
        </p:grpSpPr>
        <p:sp>
          <p:nvSpPr>
            <p:cNvPr id="177" name="圆角矩形 176"/>
            <p:cNvSpPr/>
            <p:nvPr/>
          </p:nvSpPr>
          <p:spPr>
            <a:xfrm>
              <a:off x="1129102" y="3974531"/>
              <a:ext cx="151987" cy="340103"/>
            </a:xfrm>
            <a:prstGeom prst="roundRect">
              <a:avLst>
                <a:gd name="adj" fmla="val 47702"/>
              </a:avLst>
            </a:prstGeom>
            <a:solidFill>
              <a:srgbClr val="ECDEE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8" name="椭圆 177"/>
            <p:cNvSpPr/>
            <p:nvPr/>
          </p:nvSpPr>
          <p:spPr>
            <a:xfrm>
              <a:off x="1132239" y="4086004"/>
              <a:ext cx="139956" cy="139956"/>
            </a:xfrm>
            <a:prstGeom prst="ellipse">
              <a:avLst/>
            </a:prstGeom>
            <a:solidFill>
              <a:srgbClr val="F59FE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79" name="文本框 178"/>
          <p:cNvSpPr txBox="1"/>
          <p:nvPr/>
        </p:nvSpPr>
        <p:spPr>
          <a:xfrm>
            <a:off x="835878" y="5028303"/>
            <a:ext cx="1106393" cy="276999"/>
          </a:xfrm>
          <a:prstGeom prst="rect">
            <a:avLst/>
          </a:prstGeom>
          <a:noFill/>
        </p:spPr>
        <p:txBody>
          <a:bodyPr wrap="none" rtlCol="0">
            <a:spAutoFit/>
          </a:bodyPr>
          <a:lstStyle/>
          <a:p>
            <a:r>
              <a:rPr lang="en-US" altLang="zh-CN" sz="1200" dirty="0" smtClean="0"/>
              <a:t>Conv</a:t>
            </a:r>
            <a:r>
              <a:rPr lang="en-US" altLang="zh-CN" sz="1200" baseline="30000" dirty="0" smtClean="0"/>
              <a:t>(1)</a:t>
            </a:r>
            <a:r>
              <a:rPr lang="en-US" altLang="zh-CN" sz="1200" dirty="0" smtClean="0"/>
              <a:t> + GLU</a:t>
            </a:r>
          </a:p>
        </p:txBody>
      </p:sp>
      <p:sp>
        <p:nvSpPr>
          <p:cNvPr id="181" name="圆角矩形 180"/>
          <p:cNvSpPr/>
          <p:nvPr/>
        </p:nvSpPr>
        <p:spPr>
          <a:xfrm>
            <a:off x="2450908" y="4631948"/>
            <a:ext cx="151987" cy="340103"/>
          </a:xfrm>
          <a:prstGeom prst="roundRect">
            <a:avLst>
              <a:gd name="adj" fmla="val 47702"/>
            </a:avLst>
          </a:prstGeom>
          <a:solidFill>
            <a:srgbClr val="ECDEE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 name="组合 8"/>
          <p:cNvGrpSpPr/>
          <p:nvPr/>
        </p:nvGrpSpPr>
        <p:grpSpPr>
          <a:xfrm>
            <a:off x="2445182" y="4391626"/>
            <a:ext cx="1416709" cy="228856"/>
            <a:chOff x="2445182" y="4391626"/>
            <a:chExt cx="1416709" cy="228856"/>
          </a:xfrm>
        </p:grpSpPr>
        <p:sp>
          <p:nvSpPr>
            <p:cNvPr id="185" name="等腰三角形 184"/>
            <p:cNvSpPr/>
            <p:nvPr/>
          </p:nvSpPr>
          <p:spPr>
            <a:xfrm>
              <a:off x="3072782" y="4391626"/>
              <a:ext cx="789109" cy="228856"/>
            </a:xfrm>
            <a:prstGeom prst="triangle">
              <a:avLst>
                <a:gd name="adj" fmla="val 33361"/>
              </a:avLst>
            </a:prstGeom>
            <a:solidFill>
              <a:srgbClr val="ECDEE8"/>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184" name="等腰三角形 183"/>
            <p:cNvSpPr/>
            <p:nvPr/>
          </p:nvSpPr>
          <p:spPr>
            <a:xfrm>
              <a:off x="2758982" y="4391626"/>
              <a:ext cx="789109" cy="228856"/>
            </a:xfrm>
            <a:prstGeom prst="triangle">
              <a:avLst>
                <a:gd name="adj" fmla="val 33361"/>
              </a:avLst>
            </a:prstGeom>
            <a:solidFill>
              <a:srgbClr val="ECDEE8"/>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183" name="等腰三角形 182"/>
            <p:cNvSpPr/>
            <p:nvPr/>
          </p:nvSpPr>
          <p:spPr>
            <a:xfrm>
              <a:off x="2445182" y="4391626"/>
              <a:ext cx="789109" cy="228856"/>
            </a:xfrm>
            <a:prstGeom prst="triangle">
              <a:avLst>
                <a:gd name="adj" fmla="val 33361"/>
              </a:avLst>
            </a:prstGeom>
            <a:solidFill>
              <a:srgbClr val="ECDEE8"/>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grpSp>
      <p:sp>
        <p:nvSpPr>
          <p:cNvPr id="186" name="文本框 185"/>
          <p:cNvSpPr txBox="1"/>
          <p:nvPr/>
        </p:nvSpPr>
        <p:spPr>
          <a:xfrm>
            <a:off x="915603" y="4679826"/>
            <a:ext cx="1023037" cy="261610"/>
          </a:xfrm>
          <a:prstGeom prst="rect">
            <a:avLst/>
          </a:prstGeom>
          <a:noFill/>
        </p:spPr>
        <p:txBody>
          <a:bodyPr wrap="none" rtlCol="0">
            <a:spAutoFit/>
          </a:bodyPr>
          <a:lstStyle/>
          <a:p>
            <a:r>
              <a:rPr lang="en-US" altLang="zh-CN" sz="1100" dirty="0" smtClean="0"/>
              <a:t>Embedding </a:t>
            </a:r>
            <a:r>
              <a:rPr lang="en-US" altLang="zh-CN" sz="1100" baseline="30000" dirty="0" smtClean="0"/>
              <a:t>(2)</a:t>
            </a:r>
            <a:endParaRPr lang="zh-CN" altLang="en-US" sz="1100" baseline="30000" dirty="0"/>
          </a:p>
        </p:txBody>
      </p:sp>
      <p:sp>
        <p:nvSpPr>
          <p:cNvPr id="187" name="文本框 186"/>
          <p:cNvSpPr txBox="1"/>
          <p:nvPr/>
        </p:nvSpPr>
        <p:spPr>
          <a:xfrm>
            <a:off x="864157" y="4343419"/>
            <a:ext cx="1106393" cy="276999"/>
          </a:xfrm>
          <a:prstGeom prst="rect">
            <a:avLst/>
          </a:prstGeom>
          <a:noFill/>
        </p:spPr>
        <p:txBody>
          <a:bodyPr wrap="none" rtlCol="0">
            <a:spAutoFit/>
          </a:bodyPr>
          <a:lstStyle/>
          <a:p>
            <a:r>
              <a:rPr lang="en-US" altLang="zh-CN" sz="1200" dirty="0" smtClean="0"/>
              <a:t>Conv</a:t>
            </a:r>
            <a:r>
              <a:rPr lang="en-US" altLang="zh-CN" sz="1200" baseline="30000" dirty="0" smtClean="0"/>
              <a:t>(2)</a:t>
            </a:r>
            <a:r>
              <a:rPr lang="en-US" altLang="zh-CN" sz="1200" dirty="0" smtClean="0"/>
              <a:t> + GLU</a:t>
            </a:r>
          </a:p>
        </p:txBody>
      </p:sp>
      <p:sp>
        <p:nvSpPr>
          <p:cNvPr id="8" name="文本框 7"/>
          <p:cNvSpPr txBox="1"/>
          <p:nvPr/>
        </p:nvSpPr>
        <p:spPr>
          <a:xfrm>
            <a:off x="2999444" y="4048512"/>
            <a:ext cx="372218" cy="369332"/>
          </a:xfrm>
          <a:prstGeom prst="rect">
            <a:avLst/>
          </a:prstGeom>
          <a:noFill/>
        </p:spPr>
        <p:txBody>
          <a:bodyPr wrap="none" rtlCol="0">
            <a:spAutoFit/>
          </a:bodyPr>
          <a:lstStyle/>
          <a:p>
            <a:r>
              <a:rPr lang="en-US" altLang="zh-CN" b="1" dirty="0" smtClean="0"/>
              <a:t>…</a:t>
            </a:r>
            <a:endParaRPr lang="zh-CN" altLang="en-US" b="1" dirty="0"/>
          </a:p>
        </p:txBody>
      </p:sp>
      <p:sp>
        <p:nvSpPr>
          <p:cNvPr id="200" name="圆角矩形 199"/>
          <p:cNvSpPr/>
          <p:nvPr/>
        </p:nvSpPr>
        <p:spPr>
          <a:xfrm>
            <a:off x="876299" y="3485914"/>
            <a:ext cx="4067175" cy="3153011"/>
          </a:xfrm>
          <a:prstGeom prst="roundRect">
            <a:avLst>
              <a:gd name="adj" fmla="val 5797"/>
            </a:avLst>
          </a:prstGeom>
          <a:no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1" name="文本框 200"/>
          <p:cNvSpPr txBox="1"/>
          <p:nvPr/>
        </p:nvSpPr>
        <p:spPr>
          <a:xfrm>
            <a:off x="896759" y="6290259"/>
            <a:ext cx="1343638" cy="276999"/>
          </a:xfrm>
          <a:prstGeom prst="rect">
            <a:avLst/>
          </a:prstGeom>
          <a:noFill/>
        </p:spPr>
        <p:txBody>
          <a:bodyPr wrap="none" rtlCol="0">
            <a:spAutoFit/>
          </a:bodyPr>
          <a:lstStyle/>
          <a:p>
            <a:r>
              <a:rPr lang="en-US" altLang="zh-CN" sz="1200" b="1" dirty="0" smtClean="0">
                <a:solidFill>
                  <a:schemeClr val="accent2"/>
                </a:solidFill>
              </a:rPr>
              <a:t>Multi-layer CNN</a:t>
            </a:r>
            <a:endParaRPr lang="zh-CN" altLang="en-US" sz="1200" b="1" dirty="0">
              <a:solidFill>
                <a:schemeClr val="accent2"/>
              </a:solidFill>
            </a:endParaRPr>
          </a:p>
        </p:txBody>
      </p:sp>
      <p:grpSp>
        <p:nvGrpSpPr>
          <p:cNvPr id="5" name="组合 4"/>
          <p:cNvGrpSpPr/>
          <p:nvPr/>
        </p:nvGrpSpPr>
        <p:grpSpPr>
          <a:xfrm>
            <a:off x="2455063" y="3712202"/>
            <a:ext cx="1455968" cy="340650"/>
            <a:chOff x="2455063" y="3712202"/>
            <a:chExt cx="1455968" cy="340650"/>
          </a:xfrm>
        </p:grpSpPr>
        <p:grpSp>
          <p:nvGrpSpPr>
            <p:cNvPr id="188" name="组合 187"/>
            <p:cNvGrpSpPr/>
            <p:nvPr/>
          </p:nvGrpSpPr>
          <p:grpSpPr>
            <a:xfrm>
              <a:off x="3111998" y="3712204"/>
              <a:ext cx="151987" cy="340103"/>
              <a:chOff x="1129102" y="3974531"/>
              <a:chExt cx="151987" cy="340103"/>
            </a:xfrm>
            <a:solidFill>
              <a:schemeClr val="accent1">
                <a:lumMod val="20000"/>
                <a:lumOff val="80000"/>
              </a:schemeClr>
            </a:solidFill>
          </p:grpSpPr>
          <p:sp>
            <p:nvSpPr>
              <p:cNvPr id="189" name="圆角矩形 188"/>
              <p:cNvSpPr/>
              <p:nvPr/>
            </p:nvSpPr>
            <p:spPr>
              <a:xfrm>
                <a:off x="1129102" y="3974531"/>
                <a:ext cx="151987" cy="340103"/>
              </a:xfrm>
              <a:prstGeom prst="roundRect">
                <a:avLst>
                  <a:gd name="adj" fmla="val 47702"/>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0" name="椭圆 189"/>
              <p:cNvSpPr/>
              <p:nvPr/>
            </p:nvSpPr>
            <p:spPr>
              <a:xfrm>
                <a:off x="1132239" y="4086004"/>
                <a:ext cx="139956" cy="139956"/>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91" name="组合 190"/>
            <p:cNvGrpSpPr/>
            <p:nvPr/>
          </p:nvGrpSpPr>
          <p:grpSpPr>
            <a:xfrm>
              <a:off x="3435521" y="3712203"/>
              <a:ext cx="151987" cy="340103"/>
              <a:chOff x="1129102" y="3974531"/>
              <a:chExt cx="151987" cy="340103"/>
            </a:xfrm>
            <a:solidFill>
              <a:schemeClr val="accent1">
                <a:lumMod val="20000"/>
                <a:lumOff val="80000"/>
              </a:schemeClr>
            </a:solidFill>
          </p:grpSpPr>
          <p:sp>
            <p:nvSpPr>
              <p:cNvPr id="192" name="圆角矩形 191"/>
              <p:cNvSpPr/>
              <p:nvPr/>
            </p:nvSpPr>
            <p:spPr>
              <a:xfrm>
                <a:off x="1129102" y="3974531"/>
                <a:ext cx="151987" cy="340103"/>
              </a:xfrm>
              <a:prstGeom prst="roundRect">
                <a:avLst>
                  <a:gd name="adj" fmla="val 47702"/>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3" name="椭圆 192"/>
              <p:cNvSpPr/>
              <p:nvPr/>
            </p:nvSpPr>
            <p:spPr>
              <a:xfrm>
                <a:off x="1132239" y="4086004"/>
                <a:ext cx="139956" cy="139956"/>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94" name="组合 193"/>
            <p:cNvGrpSpPr/>
            <p:nvPr/>
          </p:nvGrpSpPr>
          <p:grpSpPr>
            <a:xfrm>
              <a:off x="2779200" y="3712202"/>
              <a:ext cx="151987" cy="340103"/>
              <a:chOff x="1129102" y="3974531"/>
              <a:chExt cx="151987" cy="340103"/>
            </a:xfrm>
            <a:solidFill>
              <a:schemeClr val="accent1">
                <a:lumMod val="20000"/>
                <a:lumOff val="80000"/>
              </a:schemeClr>
            </a:solidFill>
          </p:grpSpPr>
          <p:sp>
            <p:nvSpPr>
              <p:cNvPr id="195" name="圆角矩形 194"/>
              <p:cNvSpPr/>
              <p:nvPr/>
            </p:nvSpPr>
            <p:spPr>
              <a:xfrm>
                <a:off x="1129102" y="3974531"/>
                <a:ext cx="151987" cy="340103"/>
              </a:xfrm>
              <a:prstGeom prst="roundRect">
                <a:avLst>
                  <a:gd name="adj" fmla="val 47702"/>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6" name="椭圆 195"/>
              <p:cNvSpPr/>
              <p:nvPr/>
            </p:nvSpPr>
            <p:spPr>
              <a:xfrm>
                <a:off x="1132239" y="4086004"/>
                <a:ext cx="139956" cy="139956"/>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97" name="组合 196"/>
            <p:cNvGrpSpPr/>
            <p:nvPr/>
          </p:nvGrpSpPr>
          <p:grpSpPr>
            <a:xfrm>
              <a:off x="2455063" y="3712396"/>
              <a:ext cx="151987" cy="340103"/>
              <a:chOff x="1129102" y="3974531"/>
              <a:chExt cx="151987" cy="340103"/>
            </a:xfrm>
            <a:solidFill>
              <a:schemeClr val="accent1">
                <a:lumMod val="20000"/>
                <a:lumOff val="80000"/>
              </a:schemeClr>
            </a:solidFill>
          </p:grpSpPr>
          <p:sp>
            <p:nvSpPr>
              <p:cNvPr id="198" name="圆角矩形 197"/>
              <p:cNvSpPr/>
              <p:nvPr/>
            </p:nvSpPr>
            <p:spPr>
              <a:xfrm>
                <a:off x="1129102" y="3974531"/>
                <a:ext cx="151987" cy="340103"/>
              </a:xfrm>
              <a:prstGeom prst="roundRect">
                <a:avLst>
                  <a:gd name="adj" fmla="val 47702"/>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9" name="椭圆 198"/>
              <p:cNvSpPr/>
              <p:nvPr/>
            </p:nvSpPr>
            <p:spPr>
              <a:xfrm>
                <a:off x="1132239" y="4086004"/>
                <a:ext cx="139956" cy="139956"/>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02" name="组合 201"/>
            <p:cNvGrpSpPr/>
            <p:nvPr/>
          </p:nvGrpSpPr>
          <p:grpSpPr>
            <a:xfrm>
              <a:off x="3759044" y="3712749"/>
              <a:ext cx="151987" cy="340103"/>
              <a:chOff x="1129102" y="3974531"/>
              <a:chExt cx="151987" cy="340103"/>
            </a:xfrm>
            <a:solidFill>
              <a:schemeClr val="accent1">
                <a:lumMod val="20000"/>
                <a:lumOff val="80000"/>
              </a:schemeClr>
            </a:solidFill>
          </p:grpSpPr>
          <p:sp>
            <p:nvSpPr>
              <p:cNvPr id="203" name="圆角矩形 202"/>
              <p:cNvSpPr/>
              <p:nvPr/>
            </p:nvSpPr>
            <p:spPr>
              <a:xfrm>
                <a:off x="1129102" y="3974531"/>
                <a:ext cx="151987" cy="340103"/>
              </a:xfrm>
              <a:prstGeom prst="roundRect">
                <a:avLst>
                  <a:gd name="adj" fmla="val 47702"/>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4" name="椭圆 203"/>
              <p:cNvSpPr/>
              <p:nvPr/>
            </p:nvSpPr>
            <p:spPr>
              <a:xfrm>
                <a:off x="1132239" y="4086004"/>
                <a:ext cx="139956" cy="139956"/>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3" name="组合 12"/>
          <p:cNvGrpSpPr/>
          <p:nvPr/>
        </p:nvGrpSpPr>
        <p:grpSpPr>
          <a:xfrm>
            <a:off x="5585326" y="6161476"/>
            <a:ext cx="4171754" cy="276999"/>
            <a:chOff x="5518651" y="5663444"/>
            <a:chExt cx="4171754" cy="276999"/>
          </a:xfrm>
        </p:grpSpPr>
        <p:sp>
          <p:nvSpPr>
            <p:cNvPr id="208" name="矩形 207"/>
            <p:cNvSpPr/>
            <p:nvPr/>
          </p:nvSpPr>
          <p:spPr>
            <a:xfrm>
              <a:off x="5518651" y="5663444"/>
              <a:ext cx="338554" cy="276999"/>
            </a:xfrm>
            <a:prstGeom prst="rect">
              <a:avLst/>
            </a:prstGeom>
          </p:spPr>
          <p:txBody>
            <a:bodyPr wrap="none">
              <a:spAutoFit/>
            </a:bodyPr>
            <a:lstStyle/>
            <a:p>
              <a:r>
                <a:rPr lang="zh-CN" altLang="en-US" sz="1200" dirty="0"/>
                <a:t>浴</a:t>
              </a:r>
            </a:p>
          </p:txBody>
        </p:sp>
        <p:sp>
          <p:nvSpPr>
            <p:cNvPr id="209" name="矩形 208"/>
            <p:cNvSpPr/>
            <p:nvPr/>
          </p:nvSpPr>
          <p:spPr>
            <a:xfrm>
              <a:off x="5792451" y="5663444"/>
              <a:ext cx="338554" cy="276999"/>
            </a:xfrm>
            <a:prstGeom prst="rect">
              <a:avLst/>
            </a:prstGeom>
          </p:spPr>
          <p:txBody>
            <a:bodyPr wrap="none">
              <a:spAutoFit/>
            </a:bodyPr>
            <a:lstStyle/>
            <a:p>
              <a:r>
                <a:rPr lang="zh-CN" altLang="en-US" sz="1200" dirty="0"/>
                <a:t>室</a:t>
              </a:r>
            </a:p>
          </p:txBody>
        </p:sp>
        <p:sp>
          <p:nvSpPr>
            <p:cNvPr id="210" name="矩形 209"/>
            <p:cNvSpPr/>
            <p:nvPr/>
          </p:nvSpPr>
          <p:spPr>
            <a:xfrm>
              <a:off x="6066251" y="5663444"/>
              <a:ext cx="338554" cy="276999"/>
            </a:xfrm>
            <a:prstGeom prst="rect">
              <a:avLst/>
            </a:prstGeom>
          </p:spPr>
          <p:txBody>
            <a:bodyPr wrap="none">
              <a:spAutoFit/>
            </a:bodyPr>
            <a:lstStyle/>
            <a:p>
              <a:r>
                <a:rPr lang="zh-CN" altLang="en-US" sz="1200" dirty="0"/>
                <a:t>挂</a:t>
              </a:r>
            </a:p>
          </p:txBody>
        </p:sp>
        <p:sp>
          <p:nvSpPr>
            <p:cNvPr id="211" name="矩形 210"/>
            <p:cNvSpPr/>
            <p:nvPr/>
          </p:nvSpPr>
          <p:spPr>
            <a:xfrm>
              <a:off x="6340051" y="5663444"/>
              <a:ext cx="338554" cy="276999"/>
            </a:xfrm>
            <a:prstGeom prst="rect">
              <a:avLst/>
            </a:prstGeom>
          </p:spPr>
          <p:txBody>
            <a:bodyPr wrap="none">
              <a:spAutoFit/>
            </a:bodyPr>
            <a:lstStyle/>
            <a:p>
              <a:r>
                <a:rPr lang="zh-CN" altLang="en-US" sz="1200" dirty="0">
                  <a:solidFill>
                    <a:schemeClr val="accent2"/>
                  </a:solidFill>
                </a:rPr>
                <a:t>件</a:t>
              </a:r>
            </a:p>
          </p:txBody>
        </p:sp>
        <p:sp>
          <p:nvSpPr>
            <p:cNvPr id="212" name="矩形 211"/>
            <p:cNvSpPr/>
            <p:nvPr/>
          </p:nvSpPr>
          <p:spPr>
            <a:xfrm>
              <a:off x="6613851" y="5663444"/>
              <a:ext cx="338554" cy="276999"/>
            </a:xfrm>
            <a:prstGeom prst="rect">
              <a:avLst/>
            </a:prstGeom>
          </p:spPr>
          <p:txBody>
            <a:bodyPr wrap="none">
              <a:spAutoFit/>
            </a:bodyPr>
            <a:lstStyle/>
            <a:p>
              <a:r>
                <a:rPr lang="zh-CN" altLang="en-US" sz="1200" dirty="0">
                  <a:solidFill>
                    <a:schemeClr val="bg1">
                      <a:lumMod val="75000"/>
                    </a:schemeClr>
                  </a:solidFill>
                </a:rPr>
                <a:t>有</a:t>
              </a:r>
            </a:p>
          </p:txBody>
        </p:sp>
        <p:sp>
          <p:nvSpPr>
            <p:cNvPr id="213" name="矩形 212"/>
            <p:cNvSpPr/>
            <p:nvPr/>
          </p:nvSpPr>
          <p:spPr>
            <a:xfrm>
              <a:off x="6887651" y="5663444"/>
              <a:ext cx="338554" cy="276999"/>
            </a:xfrm>
            <a:prstGeom prst="rect">
              <a:avLst/>
            </a:prstGeom>
          </p:spPr>
          <p:txBody>
            <a:bodyPr wrap="none">
              <a:spAutoFit/>
            </a:bodyPr>
            <a:lstStyle/>
            <a:p>
              <a:r>
                <a:rPr lang="zh-CN" altLang="en-US" sz="1200" dirty="0">
                  <a:solidFill>
                    <a:schemeClr val="bg1">
                      <a:lumMod val="75000"/>
                    </a:schemeClr>
                  </a:solidFill>
                </a:rPr>
                <a:t>一</a:t>
              </a:r>
            </a:p>
          </p:txBody>
        </p:sp>
        <p:sp>
          <p:nvSpPr>
            <p:cNvPr id="214" name="矩形 213"/>
            <p:cNvSpPr/>
            <p:nvPr/>
          </p:nvSpPr>
          <p:spPr>
            <a:xfrm>
              <a:off x="7161451" y="5663444"/>
              <a:ext cx="338554" cy="276999"/>
            </a:xfrm>
            <a:prstGeom prst="rect">
              <a:avLst/>
            </a:prstGeom>
          </p:spPr>
          <p:txBody>
            <a:bodyPr wrap="none">
              <a:spAutoFit/>
            </a:bodyPr>
            <a:lstStyle/>
            <a:p>
              <a:r>
                <a:rPr lang="zh-CN" altLang="en-US" sz="1200" dirty="0">
                  <a:solidFill>
                    <a:schemeClr val="bg1">
                      <a:lumMod val="75000"/>
                    </a:schemeClr>
                  </a:solidFill>
                </a:rPr>
                <a:t>套</a:t>
              </a:r>
            </a:p>
          </p:txBody>
        </p:sp>
        <p:sp>
          <p:nvSpPr>
            <p:cNvPr id="215" name="矩形 214"/>
            <p:cNvSpPr/>
            <p:nvPr/>
          </p:nvSpPr>
          <p:spPr>
            <a:xfrm>
              <a:off x="7435251" y="5663444"/>
              <a:ext cx="218330" cy="276999"/>
            </a:xfrm>
            <a:prstGeom prst="rect">
              <a:avLst/>
            </a:prstGeom>
          </p:spPr>
          <p:txBody>
            <a:bodyPr wrap="none">
              <a:spAutoFit/>
            </a:bodyPr>
            <a:lstStyle/>
            <a:p>
              <a:r>
                <a:rPr lang="en-US" altLang="zh-CN" sz="1200" dirty="0" smtClean="0">
                  <a:solidFill>
                    <a:schemeClr val="bg1">
                      <a:lumMod val="75000"/>
                    </a:schemeClr>
                  </a:solidFill>
                </a:rPr>
                <a:t>,</a:t>
              </a:r>
              <a:endParaRPr lang="zh-CN" altLang="en-US" sz="1200" dirty="0">
                <a:solidFill>
                  <a:schemeClr val="bg1">
                    <a:lumMod val="75000"/>
                  </a:schemeClr>
                </a:solidFill>
              </a:endParaRPr>
            </a:p>
          </p:txBody>
        </p:sp>
        <p:sp>
          <p:nvSpPr>
            <p:cNvPr id="216" name="矩形 215"/>
            <p:cNvSpPr/>
            <p:nvPr/>
          </p:nvSpPr>
          <p:spPr>
            <a:xfrm>
              <a:off x="7709051" y="5663444"/>
              <a:ext cx="338554" cy="276999"/>
            </a:xfrm>
            <a:prstGeom prst="rect">
              <a:avLst/>
            </a:prstGeom>
          </p:spPr>
          <p:txBody>
            <a:bodyPr wrap="none">
              <a:spAutoFit/>
            </a:bodyPr>
            <a:lstStyle/>
            <a:p>
              <a:r>
                <a:rPr lang="zh-CN" altLang="en-US" sz="1200" dirty="0">
                  <a:solidFill>
                    <a:schemeClr val="bg1">
                      <a:lumMod val="75000"/>
                    </a:schemeClr>
                  </a:solidFill>
                </a:rPr>
                <a:t>洗</a:t>
              </a:r>
            </a:p>
          </p:txBody>
        </p:sp>
        <p:sp>
          <p:nvSpPr>
            <p:cNvPr id="217" name="矩形 216"/>
            <p:cNvSpPr/>
            <p:nvPr/>
          </p:nvSpPr>
          <p:spPr>
            <a:xfrm>
              <a:off x="7982851" y="5663444"/>
              <a:ext cx="338554" cy="276999"/>
            </a:xfrm>
            <a:prstGeom prst="rect">
              <a:avLst/>
            </a:prstGeom>
          </p:spPr>
          <p:txBody>
            <a:bodyPr wrap="none">
              <a:spAutoFit/>
            </a:bodyPr>
            <a:lstStyle/>
            <a:p>
              <a:r>
                <a:rPr lang="zh-CN" altLang="en-US" sz="1200" dirty="0">
                  <a:solidFill>
                    <a:schemeClr val="bg1">
                      <a:lumMod val="75000"/>
                    </a:schemeClr>
                  </a:solidFill>
                </a:rPr>
                <a:t>澡</a:t>
              </a:r>
            </a:p>
          </p:txBody>
        </p:sp>
        <p:sp>
          <p:nvSpPr>
            <p:cNvPr id="218" name="矩形 217"/>
            <p:cNvSpPr/>
            <p:nvPr/>
          </p:nvSpPr>
          <p:spPr>
            <a:xfrm>
              <a:off x="8256651" y="5663444"/>
              <a:ext cx="338554" cy="276999"/>
            </a:xfrm>
            <a:prstGeom prst="rect">
              <a:avLst/>
            </a:prstGeom>
          </p:spPr>
          <p:txBody>
            <a:bodyPr wrap="none">
              <a:spAutoFit/>
            </a:bodyPr>
            <a:lstStyle/>
            <a:p>
              <a:r>
                <a:rPr lang="zh-CN" altLang="en-US" sz="1200" dirty="0">
                  <a:solidFill>
                    <a:schemeClr val="bg1">
                      <a:lumMod val="75000"/>
                    </a:schemeClr>
                  </a:solidFill>
                </a:rPr>
                <a:t>不</a:t>
              </a:r>
            </a:p>
          </p:txBody>
        </p:sp>
        <p:sp>
          <p:nvSpPr>
            <p:cNvPr id="219" name="矩形 218"/>
            <p:cNvSpPr/>
            <p:nvPr/>
          </p:nvSpPr>
          <p:spPr>
            <a:xfrm>
              <a:off x="8530451" y="5663444"/>
              <a:ext cx="338554" cy="276999"/>
            </a:xfrm>
            <a:prstGeom prst="rect">
              <a:avLst/>
            </a:prstGeom>
          </p:spPr>
          <p:txBody>
            <a:bodyPr wrap="none">
              <a:spAutoFit/>
            </a:bodyPr>
            <a:lstStyle/>
            <a:p>
              <a:r>
                <a:rPr lang="zh-CN" altLang="en-US" sz="1200" dirty="0">
                  <a:solidFill>
                    <a:schemeClr val="bg1">
                      <a:lumMod val="75000"/>
                    </a:schemeClr>
                  </a:solidFill>
                </a:rPr>
                <a:t>再</a:t>
              </a:r>
            </a:p>
          </p:txBody>
        </p:sp>
        <p:sp>
          <p:nvSpPr>
            <p:cNvPr id="220" name="矩形 219"/>
            <p:cNvSpPr/>
            <p:nvPr/>
          </p:nvSpPr>
          <p:spPr>
            <a:xfrm>
              <a:off x="8804251" y="5663444"/>
              <a:ext cx="338554" cy="276999"/>
            </a:xfrm>
            <a:prstGeom prst="rect">
              <a:avLst/>
            </a:prstGeom>
          </p:spPr>
          <p:txBody>
            <a:bodyPr wrap="none">
              <a:spAutoFit/>
            </a:bodyPr>
            <a:lstStyle/>
            <a:p>
              <a:r>
                <a:rPr lang="zh-CN" altLang="en-US" sz="1200" dirty="0">
                  <a:solidFill>
                    <a:schemeClr val="bg1">
                      <a:lumMod val="75000"/>
                    </a:schemeClr>
                  </a:solidFill>
                </a:rPr>
                <a:t>捡</a:t>
              </a:r>
            </a:p>
          </p:txBody>
        </p:sp>
        <p:sp>
          <p:nvSpPr>
            <p:cNvPr id="221" name="矩形 220"/>
            <p:cNvSpPr/>
            <p:nvPr/>
          </p:nvSpPr>
          <p:spPr>
            <a:xfrm>
              <a:off x="9078051" y="5663444"/>
              <a:ext cx="338554" cy="276999"/>
            </a:xfrm>
            <a:prstGeom prst="rect">
              <a:avLst/>
            </a:prstGeom>
          </p:spPr>
          <p:txBody>
            <a:bodyPr wrap="none">
              <a:spAutoFit/>
            </a:bodyPr>
            <a:lstStyle/>
            <a:p>
              <a:r>
                <a:rPr lang="zh-CN" altLang="en-US" sz="1200" dirty="0">
                  <a:solidFill>
                    <a:schemeClr val="bg1">
                      <a:lumMod val="75000"/>
                    </a:schemeClr>
                  </a:solidFill>
                </a:rPr>
                <a:t>肥</a:t>
              </a:r>
            </a:p>
          </p:txBody>
        </p:sp>
        <p:sp>
          <p:nvSpPr>
            <p:cNvPr id="222" name="矩形 221"/>
            <p:cNvSpPr/>
            <p:nvPr/>
          </p:nvSpPr>
          <p:spPr>
            <a:xfrm>
              <a:off x="9351851" y="5663444"/>
              <a:ext cx="338554" cy="276999"/>
            </a:xfrm>
            <a:prstGeom prst="rect">
              <a:avLst/>
            </a:prstGeom>
          </p:spPr>
          <p:txBody>
            <a:bodyPr wrap="none">
              <a:spAutoFit/>
            </a:bodyPr>
            <a:lstStyle/>
            <a:p>
              <a:r>
                <a:rPr lang="zh-CN" altLang="en-US" sz="1200" dirty="0">
                  <a:solidFill>
                    <a:schemeClr val="bg1">
                      <a:lumMod val="75000"/>
                    </a:schemeClr>
                  </a:solidFill>
                </a:rPr>
                <a:t>皂</a:t>
              </a:r>
            </a:p>
          </p:txBody>
        </p:sp>
      </p:grpSp>
      <p:sp>
        <p:nvSpPr>
          <p:cNvPr id="223" name="圆角矩形 222"/>
          <p:cNvSpPr/>
          <p:nvPr/>
        </p:nvSpPr>
        <p:spPr>
          <a:xfrm>
            <a:off x="2278686" y="4582172"/>
            <a:ext cx="1753850" cy="444539"/>
          </a:xfrm>
          <a:prstGeom prst="roundRect">
            <a:avLst>
              <a:gd name="adj" fmla="val 3942"/>
            </a:avLst>
          </a:prstGeom>
          <a:noFill/>
          <a:ln>
            <a:solidFill>
              <a:schemeClr val="bg2">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4" name="圆角矩形 223"/>
          <p:cNvSpPr/>
          <p:nvPr/>
        </p:nvSpPr>
        <p:spPr>
          <a:xfrm>
            <a:off x="2278686" y="3666969"/>
            <a:ext cx="1753850" cy="444539"/>
          </a:xfrm>
          <a:prstGeom prst="roundRect">
            <a:avLst>
              <a:gd name="adj" fmla="val 3942"/>
            </a:avLst>
          </a:prstGeom>
          <a:noFill/>
          <a:ln>
            <a:solidFill>
              <a:schemeClr val="bg2">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 name="曲线连接符 16"/>
          <p:cNvCxnSpPr>
            <a:stCxn id="223" idx="3"/>
            <a:endCxn id="224" idx="3"/>
          </p:cNvCxnSpPr>
          <p:nvPr/>
        </p:nvCxnSpPr>
        <p:spPr>
          <a:xfrm flipV="1">
            <a:off x="4032536" y="3889239"/>
            <a:ext cx="12700" cy="915203"/>
          </a:xfrm>
          <a:prstGeom prst="curvedConnector3">
            <a:avLst>
              <a:gd name="adj1" fmla="val 1800000"/>
            </a:avLst>
          </a:prstGeom>
          <a:ln>
            <a:tailEnd type="triangle"/>
          </a:ln>
        </p:spPr>
        <p:style>
          <a:lnRef idx="1">
            <a:schemeClr val="accent3"/>
          </a:lnRef>
          <a:fillRef idx="0">
            <a:schemeClr val="accent3"/>
          </a:fillRef>
          <a:effectRef idx="0">
            <a:schemeClr val="accent3"/>
          </a:effectRef>
          <a:fontRef idx="minor">
            <a:schemeClr val="tx1"/>
          </a:fontRef>
        </p:style>
      </p:cxnSp>
      <p:sp>
        <p:nvSpPr>
          <p:cNvPr id="225" name="椭圆 224"/>
          <p:cNvSpPr/>
          <p:nvPr/>
        </p:nvSpPr>
        <p:spPr>
          <a:xfrm>
            <a:off x="4277652" y="4389394"/>
            <a:ext cx="231429" cy="23142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smtClean="0"/>
              <a:t>+</a:t>
            </a:r>
            <a:endParaRPr lang="zh-CN" altLang="en-US" sz="1200" b="1" dirty="0"/>
          </a:p>
        </p:txBody>
      </p:sp>
      <p:sp>
        <p:nvSpPr>
          <p:cNvPr id="226" name="文本框 225"/>
          <p:cNvSpPr txBox="1"/>
          <p:nvPr/>
        </p:nvSpPr>
        <p:spPr>
          <a:xfrm>
            <a:off x="4177245" y="4655611"/>
            <a:ext cx="909223" cy="276999"/>
          </a:xfrm>
          <a:prstGeom prst="rect">
            <a:avLst/>
          </a:prstGeom>
          <a:noFill/>
        </p:spPr>
        <p:txBody>
          <a:bodyPr wrap="none" rtlCol="0">
            <a:spAutoFit/>
          </a:bodyPr>
          <a:lstStyle/>
          <a:p>
            <a:r>
              <a:rPr lang="en-US" altLang="zh-CN" sz="1200" dirty="0" smtClean="0"/>
              <a:t>residuals</a:t>
            </a:r>
            <a:r>
              <a:rPr lang="en-US" altLang="zh-CN" sz="1200" baseline="30000" dirty="0" smtClean="0"/>
              <a:t>(L)</a:t>
            </a:r>
            <a:r>
              <a:rPr lang="en-US" altLang="zh-CN" sz="1200" dirty="0" smtClean="0"/>
              <a:t> </a:t>
            </a:r>
          </a:p>
        </p:txBody>
      </p:sp>
      <p:sp>
        <p:nvSpPr>
          <p:cNvPr id="243" name="圆角矩形 242"/>
          <p:cNvSpPr/>
          <p:nvPr/>
        </p:nvSpPr>
        <p:spPr>
          <a:xfrm>
            <a:off x="5307145" y="5606615"/>
            <a:ext cx="1200365" cy="425080"/>
          </a:xfrm>
          <a:prstGeom prst="roundRect">
            <a:avLst>
              <a:gd name="adj" fmla="val 5797"/>
            </a:avLst>
          </a:prstGeom>
          <a:no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4" name="文本框 243"/>
          <p:cNvSpPr txBox="1"/>
          <p:nvPr/>
        </p:nvSpPr>
        <p:spPr>
          <a:xfrm>
            <a:off x="5243813" y="5681411"/>
            <a:ext cx="1343638" cy="276999"/>
          </a:xfrm>
          <a:prstGeom prst="rect">
            <a:avLst/>
          </a:prstGeom>
          <a:noFill/>
        </p:spPr>
        <p:txBody>
          <a:bodyPr wrap="none" rtlCol="0">
            <a:spAutoFit/>
          </a:bodyPr>
          <a:lstStyle/>
          <a:p>
            <a:r>
              <a:rPr lang="en-US" altLang="zh-CN" sz="1200" b="1" dirty="0" smtClean="0">
                <a:solidFill>
                  <a:schemeClr val="accent2"/>
                </a:solidFill>
              </a:rPr>
              <a:t>Multi-layer CNN</a:t>
            </a:r>
            <a:endParaRPr lang="zh-CN" altLang="en-US" sz="1200" b="1" dirty="0">
              <a:solidFill>
                <a:schemeClr val="accent2"/>
              </a:solidFill>
            </a:endParaRPr>
          </a:p>
        </p:txBody>
      </p:sp>
      <p:sp>
        <p:nvSpPr>
          <p:cNvPr id="257" name="矩形 256"/>
          <p:cNvSpPr/>
          <p:nvPr/>
        </p:nvSpPr>
        <p:spPr>
          <a:xfrm>
            <a:off x="5250524" y="6173862"/>
            <a:ext cx="452368" cy="276999"/>
          </a:xfrm>
          <a:prstGeom prst="rect">
            <a:avLst/>
          </a:prstGeom>
        </p:spPr>
        <p:txBody>
          <a:bodyPr wrap="none">
            <a:spAutoFit/>
          </a:bodyPr>
          <a:lstStyle/>
          <a:p>
            <a:r>
              <a:rPr lang="en-US" altLang="zh-CN" sz="1200" dirty="0" smtClean="0"/>
              <a:t>&lt;s&gt;</a:t>
            </a:r>
            <a:endParaRPr lang="zh-CN" altLang="en-US" sz="1200" dirty="0"/>
          </a:p>
        </p:txBody>
      </p:sp>
      <p:sp>
        <p:nvSpPr>
          <p:cNvPr id="262" name="椭圆 261"/>
          <p:cNvSpPr/>
          <p:nvPr/>
        </p:nvSpPr>
        <p:spPr>
          <a:xfrm>
            <a:off x="5240391" y="3115027"/>
            <a:ext cx="139956" cy="139956"/>
          </a:xfrm>
          <a:prstGeom prst="ellipse">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5" name="直接箭头连接符 24"/>
          <p:cNvCxnSpPr>
            <a:endCxn id="262" idx="3"/>
          </p:cNvCxnSpPr>
          <p:nvPr/>
        </p:nvCxnSpPr>
        <p:spPr>
          <a:xfrm flipV="1">
            <a:off x="2526901" y="3234487"/>
            <a:ext cx="2733986" cy="468190"/>
          </a:xfrm>
          <a:prstGeom prst="straightConnector1">
            <a:avLst/>
          </a:prstGeom>
          <a:ln>
            <a:prstDash val="dash"/>
            <a:tailEnd type="triangle"/>
          </a:ln>
        </p:spPr>
        <p:style>
          <a:lnRef idx="1">
            <a:schemeClr val="accent4"/>
          </a:lnRef>
          <a:fillRef idx="0">
            <a:schemeClr val="accent4"/>
          </a:fillRef>
          <a:effectRef idx="0">
            <a:schemeClr val="accent4"/>
          </a:effectRef>
          <a:fontRef idx="minor">
            <a:schemeClr val="tx1"/>
          </a:fontRef>
        </p:style>
      </p:cxnSp>
      <p:cxnSp>
        <p:nvCxnSpPr>
          <p:cNvPr id="263" name="直接箭头连接符 262"/>
          <p:cNvCxnSpPr>
            <a:stCxn id="195" idx="0"/>
            <a:endCxn id="262" idx="3"/>
          </p:cNvCxnSpPr>
          <p:nvPr/>
        </p:nvCxnSpPr>
        <p:spPr>
          <a:xfrm flipV="1">
            <a:off x="2855194" y="3234487"/>
            <a:ext cx="2405693" cy="477715"/>
          </a:xfrm>
          <a:prstGeom prst="straightConnector1">
            <a:avLst/>
          </a:prstGeom>
          <a:ln>
            <a:prstDash val="dash"/>
            <a:tailEnd type="triangle"/>
          </a:ln>
        </p:spPr>
        <p:style>
          <a:lnRef idx="1">
            <a:schemeClr val="accent4"/>
          </a:lnRef>
          <a:fillRef idx="0">
            <a:schemeClr val="accent4"/>
          </a:fillRef>
          <a:effectRef idx="0">
            <a:schemeClr val="accent4"/>
          </a:effectRef>
          <a:fontRef idx="minor">
            <a:schemeClr val="tx1"/>
          </a:fontRef>
        </p:style>
      </p:cxnSp>
      <p:cxnSp>
        <p:nvCxnSpPr>
          <p:cNvPr id="264" name="直接箭头连接符 263"/>
          <p:cNvCxnSpPr>
            <a:stCxn id="189" idx="0"/>
            <a:endCxn id="262" idx="3"/>
          </p:cNvCxnSpPr>
          <p:nvPr/>
        </p:nvCxnSpPr>
        <p:spPr>
          <a:xfrm flipV="1">
            <a:off x="3187992" y="3234487"/>
            <a:ext cx="2072895" cy="477717"/>
          </a:xfrm>
          <a:prstGeom prst="straightConnector1">
            <a:avLst/>
          </a:prstGeom>
          <a:ln>
            <a:prstDash val="dash"/>
            <a:tailEnd type="triangle"/>
          </a:ln>
        </p:spPr>
        <p:style>
          <a:lnRef idx="1">
            <a:schemeClr val="accent4"/>
          </a:lnRef>
          <a:fillRef idx="0">
            <a:schemeClr val="accent4"/>
          </a:fillRef>
          <a:effectRef idx="0">
            <a:schemeClr val="accent4"/>
          </a:effectRef>
          <a:fontRef idx="minor">
            <a:schemeClr val="tx1"/>
          </a:fontRef>
        </p:style>
      </p:cxnSp>
      <p:cxnSp>
        <p:nvCxnSpPr>
          <p:cNvPr id="265" name="直接箭头连接符 264"/>
          <p:cNvCxnSpPr>
            <a:stCxn id="192" idx="0"/>
            <a:endCxn id="262" idx="3"/>
          </p:cNvCxnSpPr>
          <p:nvPr/>
        </p:nvCxnSpPr>
        <p:spPr>
          <a:xfrm flipV="1">
            <a:off x="3511515" y="3234487"/>
            <a:ext cx="1749372" cy="477716"/>
          </a:xfrm>
          <a:prstGeom prst="straightConnector1">
            <a:avLst/>
          </a:prstGeom>
          <a:ln>
            <a:prstDash val="dash"/>
            <a:tailEnd type="triangle"/>
          </a:ln>
        </p:spPr>
        <p:style>
          <a:lnRef idx="1">
            <a:schemeClr val="accent4"/>
          </a:lnRef>
          <a:fillRef idx="0">
            <a:schemeClr val="accent4"/>
          </a:fillRef>
          <a:effectRef idx="0">
            <a:schemeClr val="accent4"/>
          </a:effectRef>
          <a:fontRef idx="minor">
            <a:schemeClr val="tx1"/>
          </a:fontRef>
        </p:style>
      </p:cxnSp>
      <p:cxnSp>
        <p:nvCxnSpPr>
          <p:cNvPr id="266" name="直接箭头连接符 265"/>
          <p:cNvCxnSpPr>
            <a:stCxn id="203" idx="0"/>
            <a:endCxn id="262" idx="3"/>
          </p:cNvCxnSpPr>
          <p:nvPr/>
        </p:nvCxnSpPr>
        <p:spPr>
          <a:xfrm flipV="1">
            <a:off x="3835038" y="3234487"/>
            <a:ext cx="1425849" cy="478262"/>
          </a:xfrm>
          <a:prstGeom prst="straightConnector1">
            <a:avLst/>
          </a:prstGeom>
          <a:ln>
            <a:prstDash val="dash"/>
            <a:tailEnd type="triangle"/>
          </a:ln>
        </p:spPr>
        <p:style>
          <a:lnRef idx="1">
            <a:schemeClr val="accent4"/>
          </a:lnRef>
          <a:fillRef idx="0">
            <a:schemeClr val="accent4"/>
          </a:fillRef>
          <a:effectRef idx="0">
            <a:schemeClr val="accent4"/>
          </a:effectRef>
          <a:fontRef idx="minor">
            <a:schemeClr val="tx1"/>
          </a:fontRef>
        </p:style>
      </p:cxnSp>
      <p:cxnSp>
        <p:nvCxnSpPr>
          <p:cNvPr id="45" name="直接箭头连接符 44"/>
          <p:cNvCxnSpPr>
            <a:stCxn id="262" idx="0"/>
          </p:cNvCxnSpPr>
          <p:nvPr/>
        </p:nvCxnSpPr>
        <p:spPr>
          <a:xfrm flipV="1">
            <a:off x="5310369" y="2886075"/>
            <a:ext cx="0" cy="2289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8" name="椭圆 267"/>
          <p:cNvSpPr/>
          <p:nvPr/>
        </p:nvSpPr>
        <p:spPr>
          <a:xfrm>
            <a:off x="4606796" y="2746119"/>
            <a:ext cx="139956" cy="139956"/>
          </a:xfrm>
          <a:prstGeom prst="ellipse">
            <a:avLst/>
          </a:prstGeom>
          <a:solidFill>
            <a:schemeClr val="accent4">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9" name="椭圆 268"/>
          <p:cNvSpPr/>
          <p:nvPr/>
        </p:nvSpPr>
        <p:spPr>
          <a:xfrm>
            <a:off x="4819768" y="2746119"/>
            <a:ext cx="139956" cy="139956"/>
          </a:xfrm>
          <a:prstGeom prst="ellipse">
            <a:avLst/>
          </a:prstGeom>
          <a:solidFill>
            <a:schemeClr val="accent4">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0" name="椭圆 269"/>
          <p:cNvSpPr/>
          <p:nvPr/>
        </p:nvSpPr>
        <p:spPr>
          <a:xfrm>
            <a:off x="5032740" y="2746119"/>
            <a:ext cx="139956" cy="139956"/>
          </a:xfrm>
          <a:prstGeom prst="ellipse">
            <a:avLst/>
          </a:prstGeom>
          <a:solidFill>
            <a:schemeClr val="accent4">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1" name="椭圆 270"/>
          <p:cNvSpPr/>
          <p:nvPr/>
        </p:nvSpPr>
        <p:spPr>
          <a:xfrm>
            <a:off x="5245712" y="2746119"/>
            <a:ext cx="139956" cy="139956"/>
          </a:xfrm>
          <a:prstGeom prst="ellipse">
            <a:avLst/>
          </a:prstGeom>
          <a:solidFill>
            <a:schemeClr val="accent4">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2" name="椭圆 271"/>
          <p:cNvSpPr/>
          <p:nvPr/>
        </p:nvSpPr>
        <p:spPr>
          <a:xfrm>
            <a:off x="5458684" y="2746119"/>
            <a:ext cx="139956" cy="139956"/>
          </a:xfrm>
          <a:prstGeom prst="ellipse">
            <a:avLst/>
          </a:prstGeom>
          <a:solidFill>
            <a:schemeClr val="accent4">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3" name="椭圆 272"/>
          <p:cNvSpPr/>
          <p:nvPr/>
        </p:nvSpPr>
        <p:spPr>
          <a:xfrm>
            <a:off x="5671656" y="2746119"/>
            <a:ext cx="139956" cy="139956"/>
          </a:xfrm>
          <a:prstGeom prst="ellipse">
            <a:avLst/>
          </a:prstGeom>
          <a:solidFill>
            <a:schemeClr val="accent4">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4" name="椭圆 273"/>
          <p:cNvSpPr/>
          <p:nvPr/>
        </p:nvSpPr>
        <p:spPr>
          <a:xfrm>
            <a:off x="5884628" y="2746119"/>
            <a:ext cx="139956" cy="139956"/>
          </a:xfrm>
          <a:prstGeom prst="ellipse">
            <a:avLst/>
          </a:prstGeom>
          <a:solidFill>
            <a:schemeClr val="accent4">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5" name="椭圆 274"/>
          <p:cNvSpPr/>
          <p:nvPr/>
        </p:nvSpPr>
        <p:spPr>
          <a:xfrm>
            <a:off x="3089507" y="2152835"/>
            <a:ext cx="139956" cy="139956"/>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6" name="椭圆 275"/>
          <p:cNvSpPr/>
          <p:nvPr/>
        </p:nvSpPr>
        <p:spPr>
          <a:xfrm>
            <a:off x="3302479" y="2152835"/>
            <a:ext cx="139956" cy="139956"/>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7" name="椭圆 276"/>
          <p:cNvSpPr/>
          <p:nvPr/>
        </p:nvSpPr>
        <p:spPr>
          <a:xfrm>
            <a:off x="3515451" y="2152835"/>
            <a:ext cx="139956" cy="139956"/>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8" name="椭圆 277"/>
          <p:cNvSpPr/>
          <p:nvPr/>
        </p:nvSpPr>
        <p:spPr>
          <a:xfrm>
            <a:off x="3728423" y="2152835"/>
            <a:ext cx="139956" cy="139956"/>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9" name="椭圆 278"/>
          <p:cNvSpPr/>
          <p:nvPr/>
        </p:nvSpPr>
        <p:spPr>
          <a:xfrm>
            <a:off x="3941395" y="2152835"/>
            <a:ext cx="139956" cy="139956"/>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0" name="椭圆 279"/>
          <p:cNvSpPr/>
          <p:nvPr/>
        </p:nvSpPr>
        <p:spPr>
          <a:xfrm>
            <a:off x="4154367" y="2152835"/>
            <a:ext cx="139956" cy="139956"/>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1" name="椭圆 280"/>
          <p:cNvSpPr/>
          <p:nvPr/>
        </p:nvSpPr>
        <p:spPr>
          <a:xfrm>
            <a:off x="4367339" y="2152835"/>
            <a:ext cx="139956" cy="139956"/>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8" name="直接箭头连接符 47"/>
          <p:cNvCxnSpPr>
            <a:endCxn id="282" idx="2"/>
          </p:cNvCxnSpPr>
          <p:nvPr/>
        </p:nvCxnSpPr>
        <p:spPr>
          <a:xfrm flipH="1" flipV="1">
            <a:off x="3790005" y="2320200"/>
            <a:ext cx="1520364" cy="356325"/>
          </a:xfrm>
          <a:prstGeom prst="straightConnector1">
            <a:avLst/>
          </a:prstGeom>
          <a:ln>
            <a:prstDash val="dash"/>
            <a:tailEnd type="triangle"/>
          </a:ln>
        </p:spPr>
        <p:style>
          <a:lnRef idx="1">
            <a:schemeClr val="dk1"/>
          </a:lnRef>
          <a:fillRef idx="0">
            <a:schemeClr val="dk1"/>
          </a:fillRef>
          <a:effectRef idx="0">
            <a:schemeClr val="dk1"/>
          </a:effectRef>
          <a:fontRef idx="minor">
            <a:schemeClr val="tx1"/>
          </a:fontRef>
        </p:style>
      </p:cxnSp>
      <p:sp>
        <p:nvSpPr>
          <p:cNvPr id="284" name="圆角矩形 283"/>
          <p:cNvSpPr/>
          <p:nvPr/>
        </p:nvSpPr>
        <p:spPr>
          <a:xfrm>
            <a:off x="2468910" y="5239164"/>
            <a:ext cx="2021188" cy="881454"/>
          </a:xfrm>
          <a:prstGeom prst="roundRect">
            <a:avLst>
              <a:gd name="adj" fmla="val 3942"/>
            </a:avLst>
          </a:prstGeom>
          <a:noFill/>
          <a:ln>
            <a:solidFill>
              <a:schemeClr val="bg2">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8" name="矩形 307"/>
          <p:cNvSpPr/>
          <p:nvPr/>
        </p:nvSpPr>
        <p:spPr>
          <a:xfrm>
            <a:off x="5380975" y="2873128"/>
            <a:ext cx="264816" cy="276999"/>
          </a:xfrm>
          <a:prstGeom prst="rect">
            <a:avLst/>
          </a:prstGeom>
        </p:spPr>
        <p:txBody>
          <a:bodyPr wrap="none">
            <a:spAutoFit/>
          </a:bodyPr>
          <a:lstStyle/>
          <a:p>
            <a:r>
              <a:rPr lang="en-US" altLang="zh-CN" sz="1200" b="1" dirty="0" smtClean="0"/>
              <a:t>a</a:t>
            </a:r>
            <a:endParaRPr lang="zh-CN" altLang="en-US" sz="1200" b="1" dirty="0"/>
          </a:p>
        </p:txBody>
      </p:sp>
      <p:sp>
        <p:nvSpPr>
          <p:cNvPr id="309" name="圆角矩形 308"/>
          <p:cNvSpPr/>
          <p:nvPr/>
        </p:nvSpPr>
        <p:spPr>
          <a:xfrm>
            <a:off x="1714500" y="1844433"/>
            <a:ext cx="4592894" cy="2505520"/>
          </a:xfrm>
          <a:prstGeom prst="roundRect">
            <a:avLst>
              <a:gd name="adj" fmla="val 5797"/>
            </a:avLst>
          </a:prstGeom>
          <a:no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0" name="圆角矩形 309"/>
          <p:cNvSpPr/>
          <p:nvPr/>
        </p:nvSpPr>
        <p:spPr>
          <a:xfrm>
            <a:off x="6653317" y="1940687"/>
            <a:ext cx="135598" cy="1114710"/>
          </a:xfrm>
          <a:prstGeom prst="roundRect">
            <a:avLst>
              <a:gd name="adj" fmla="val 47702"/>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1" name="矩形 310"/>
          <p:cNvSpPr/>
          <p:nvPr/>
        </p:nvSpPr>
        <p:spPr>
          <a:xfrm>
            <a:off x="6793494" y="2478997"/>
            <a:ext cx="370614" cy="276999"/>
          </a:xfrm>
          <a:prstGeom prst="rect">
            <a:avLst/>
          </a:prstGeom>
        </p:spPr>
        <p:txBody>
          <a:bodyPr wrap="none">
            <a:spAutoFit/>
          </a:bodyPr>
          <a:lstStyle/>
          <a:p>
            <a:r>
              <a:rPr lang="en-US" altLang="zh-CN" sz="1200" b="1" dirty="0" smtClean="0"/>
              <a:t>|V|</a:t>
            </a:r>
            <a:endParaRPr lang="zh-CN" altLang="en-US" sz="1200" b="1" dirty="0"/>
          </a:p>
        </p:txBody>
      </p:sp>
      <p:cxnSp>
        <p:nvCxnSpPr>
          <p:cNvPr id="312" name="直接箭头连接符 311"/>
          <p:cNvCxnSpPr/>
          <p:nvPr/>
        </p:nvCxnSpPr>
        <p:spPr>
          <a:xfrm>
            <a:off x="4604398" y="2220620"/>
            <a:ext cx="207612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4" name="肘形连接符 313"/>
          <p:cNvCxnSpPr>
            <a:stCxn id="253" idx="6"/>
            <a:endCxn id="310" idx="1"/>
          </p:cNvCxnSpPr>
          <p:nvPr/>
        </p:nvCxnSpPr>
        <p:spPr>
          <a:xfrm flipV="1">
            <a:off x="6341693" y="2498042"/>
            <a:ext cx="311624" cy="2909343"/>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317" name="文本框 316"/>
          <p:cNvSpPr txBox="1"/>
          <p:nvPr/>
        </p:nvSpPr>
        <p:spPr>
          <a:xfrm>
            <a:off x="1736167" y="1907540"/>
            <a:ext cx="1173719" cy="276999"/>
          </a:xfrm>
          <a:prstGeom prst="rect">
            <a:avLst/>
          </a:prstGeom>
          <a:noFill/>
        </p:spPr>
        <p:txBody>
          <a:bodyPr wrap="none" rtlCol="0">
            <a:spAutoFit/>
          </a:bodyPr>
          <a:lstStyle/>
          <a:p>
            <a:r>
              <a:rPr lang="en-US" altLang="zh-CN" sz="1200" b="1" dirty="0" smtClean="0">
                <a:solidFill>
                  <a:schemeClr val="accent2"/>
                </a:solidFill>
              </a:rPr>
              <a:t>Soft Attention</a:t>
            </a:r>
            <a:endParaRPr lang="zh-CN" altLang="en-US" sz="1200" b="1" dirty="0">
              <a:solidFill>
                <a:schemeClr val="accent2"/>
              </a:solidFill>
            </a:endParaRPr>
          </a:p>
        </p:txBody>
      </p:sp>
      <p:cxnSp>
        <p:nvCxnSpPr>
          <p:cNvPr id="335" name="曲线连接符 334"/>
          <p:cNvCxnSpPr>
            <a:stCxn id="198" idx="2"/>
            <a:endCxn id="189" idx="2"/>
          </p:cNvCxnSpPr>
          <p:nvPr/>
        </p:nvCxnSpPr>
        <p:spPr>
          <a:xfrm rot="5400000" flipH="1" flipV="1">
            <a:off x="2859428" y="3723935"/>
            <a:ext cx="192" cy="656935"/>
          </a:xfrm>
          <a:prstGeom prst="curvedConnector3">
            <a:avLst>
              <a:gd name="adj1" fmla="val -69453125"/>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6" name="曲线连接符 355"/>
          <p:cNvCxnSpPr>
            <a:stCxn id="198" idx="2"/>
            <a:endCxn id="195" idx="2"/>
          </p:cNvCxnSpPr>
          <p:nvPr/>
        </p:nvCxnSpPr>
        <p:spPr>
          <a:xfrm rot="5400000" flipH="1" flipV="1">
            <a:off x="2693028" y="3890333"/>
            <a:ext cx="194" cy="324137"/>
          </a:xfrm>
          <a:prstGeom prst="curvedConnector3">
            <a:avLst>
              <a:gd name="adj1" fmla="val -34368557"/>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0" name="曲线连接符 359"/>
          <p:cNvCxnSpPr>
            <a:stCxn id="198" idx="2"/>
            <a:endCxn id="192" idx="2"/>
          </p:cNvCxnSpPr>
          <p:nvPr/>
        </p:nvCxnSpPr>
        <p:spPr>
          <a:xfrm rot="5400000" flipH="1" flipV="1">
            <a:off x="3021189" y="3562174"/>
            <a:ext cx="193" cy="980458"/>
          </a:xfrm>
          <a:prstGeom prst="curvedConnector3">
            <a:avLst>
              <a:gd name="adj1" fmla="val -98705699"/>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5" name="曲线连接符 364"/>
          <p:cNvCxnSpPr>
            <a:stCxn id="198" idx="2"/>
            <a:endCxn id="203" idx="2"/>
          </p:cNvCxnSpPr>
          <p:nvPr/>
        </p:nvCxnSpPr>
        <p:spPr>
          <a:xfrm rot="16200000" flipH="1">
            <a:off x="3182871" y="3400684"/>
            <a:ext cx="353" cy="1303981"/>
          </a:xfrm>
          <a:prstGeom prst="curvedConnector3">
            <a:avLst>
              <a:gd name="adj1" fmla="val 75652408"/>
            </a:avLst>
          </a:prstGeom>
          <a:ln>
            <a:tailEnd type="triangle"/>
          </a:ln>
        </p:spPr>
        <p:style>
          <a:lnRef idx="1">
            <a:schemeClr val="accent1"/>
          </a:lnRef>
          <a:fillRef idx="0">
            <a:schemeClr val="accent1"/>
          </a:fillRef>
          <a:effectRef idx="0">
            <a:schemeClr val="accent1"/>
          </a:effectRef>
          <a:fontRef idx="minor">
            <a:schemeClr val="tx1"/>
          </a:fontRef>
        </p:style>
      </p:cxnSp>
      <p:sp>
        <p:nvSpPr>
          <p:cNvPr id="373" name="文本框 372"/>
          <p:cNvSpPr txBox="1"/>
          <p:nvPr/>
        </p:nvSpPr>
        <p:spPr>
          <a:xfrm>
            <a:off x="1841059" y="4107691"/>
            <a:ext cx="1148071" cy="276999"/>
          </a:xfrm>
          <a:prstGeom prst="rect">
            <a:avLst/>
          </a:prstGeom>
          <a:noFill/>
        </p:spPr>
        <p:txBody>
          <a:bodyPr wrap="none" rtlCol="0">
            <a:spAutoFit/>
          </a:bodyPr>
          <a:lstStyle/>
          <a:p>
            <a:r>
              <a:rPr lang="en-US" altLang="zh-CN" sz="1200" b="1" dirty="0" smtClean="0">
                <a:solidFill>
                  <a:schemeClr val="accent2"/>
                </a:solidFill>
              </a:rPr>
              <a:t>Self Attention</a:t>
            </a:r>
            <a:endParaRPr lang="zh-CN" altLang="en-US" sz="1200" b="1" dirty="0">
              <a:solidFill>
                <a:schemeClr val="accent2"/>
              </a:solidFill>
            </a:endParaRPr>
          </a:p>
        </p:txBody>
      </p:sp>
      <p:sp>
        <p:nvSpPr>
          <p:cNvPr id="380" name="椭圆 379"/>
          <p:cNvSpPr/>
          <p:nvPr/>
        </p:nvSpPr>
        <p:spPr>
          <a:xfrm>
            <a:off x="6655715" y="2733172"/>
            <a:ext cx="139956" cy="139956"/>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81" name="肘形连接符 380"/>
          <p:cNvCxnSpPr>
            <a:stCxn id="380" idx="6"/>
            <a:endCxn id="211" idx="0"/>
          </p:cNvCxnSpPr>
          <p:nvPr/>
        </p:nvCxnSpPr>
        <p:spPr>
          <a:xfrm flipH="1">
            <a:off x="6576003" y="2803150"/>
            <a:ext cx="219668" cy="3358326"/>
          </a:xfrm>
          <a:prstGeom prst="bentConnector4">
            <a:avLst>
              <a:gd name="adj1" fmla="val -65041"/>
              <a:gd name="adj2" fmla="val 51042"/>
            </a:avLst>
          </a:prstGeom>
          <a:ln>
            <a:solidFill>
              <a:schemeClr val="accent2"/>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26" name="曲线连接符 425"/>
          <p:cNvCxnSpPr>
            <a:endCxn id="427" idx="4"/>
          </p:cNvCxnSpPr>
          <p:nvPr/>
        </p:nvCxnSpPr>
        <p:spPr>
          <a:xfrm rot="10800000">
            <a:off x="2106536" y="3818827"/>
            <a:ext cx="362374" cy="1861065"/>
          </a:xfrm>
          <a:prstGeom prst="curvedConnector2">
            <a:avLst/>
          </a:prstGeom>
          <a:ln>
            <a:tailEnd type="triangle"/>
          </a:ln>
        </p:spPr>
        <p:style>
          <a:lnRef idx="1">
            <a:schemeClr val="accent3"/>
          </a:lnRef>
          <a:fillRef idx="0">
            <a:schemeClr val="accent3"/>
          </a:fillRef>
          <a:effectRef idx="0">
            <a:schemeClr val="accent3"/>
          </a:effectRef>
          <a:fontRef idx="minor">
            <a:schemeClr val="tx1"/>
          </a:fontRef>
        </p:style>
      </p:cxnSp>
      <p:sp>
        <p:nvSpPr>
          <p:cNvPr id="427" name="椭圆 426"/>
          <p:cNvSpPr/>
          <p:nvPr/>
        </p:nvSpPr>
        <p:spPr>
          <a:xfrm>
            <a:off x="1990821" y="3587397"/>
            <a:ext cx="231429" cy="23142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smtClean="0"/>
              <a:t>+</a:t>
            </a:r>
            <a:endParaRPr lang="zh-CN" altLang="en-US" sz="1200" b="1" dirty="0"/>
          </a:p>
        </p:txBody>
      </p:sp>
      <p:cxnSp>
        <p:nvCxnSpPr>
          <p:cNvPr id="428" name="曲线连接符 427"/>
          <p:cNvCxnSpPr>
            <a:endCxn id="427" idx="7"/>
          </p:cNvCxnSpPr>
          <p:nvPr/>
        </p:nvCxnSpPr>
        <p:spPr>
          <a:xfrm rot="16200000" flipV="1">
            <a:off x="2649145" y="3160502"/>
            <a:ext cx="45680" cy="967253"/>
          </a:xfrm>
          <a:prstGeom prst="curvedConnector3">
            <a:avLst>
              <a:gd name="adj1" fmla="val 278439"/>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429" name="曲线连接符 428"/>
          <p:cNvCxnSpPr>
            <a:stCxn id="427" idx="0"/>
          </p:cNvCxnSpPr>
          <p:nvPr/>
        </p:nvCxnSpPr>
        <p:spPr>
          <a:xfrm rot="5400000" flipH="1" flipV="1">
            <a:off x="2140121" y="3239218"/>
            <a:ext cx="314594" cy="381764"/>
          </a:xfrm>
          <a:prstGeom prst="curvedConnector2">
            <a:avLst/>
          </a:prstGeom>
          <a:ln>
            <a:tailEnd type="triangle"/>
          </a:ln>
        </p:spPr>
        <p:style>
          <a:lnRef idx="1">
            <a:schemeClr val="accent3"/>
          </a:lnRef>
          <a:fillRef idx="0">
            <a:schemeClr val="accent3"/>
          </a:fillRef>
          <a:effectRef idx="0">
            <a:schemeClr val="accent3"/>
          </a:effectRef>
          <a:fontRef idx="minor">
            <a:schemeClr val="tx1"/>
          </a:fontRef>
        </p:style>
      </p:cxnSp>
      <p:grpSp>
        <p:nvGrpSpPr>
          <p:cNvPr id="430" name="组合 429"/>
          <p:cNvGrpSpPr/>
          <p:nvPr/>
        </p:nvGrpSpPr>
        <p:grpSpPr>
          <a:xfrm>
            <a:off x="2455929" y="3055397"/>
            <a:ext cx="151987" cy="340103"/>
            <a:chOff x="1129102" y="3974531"/>
            <a:chExt cx="151987" cy="340103"/>
          </a:xfrm>
          <a:solidFill>
            <a:schemeClr val="accent1">
              <a:lumMod val="20000"/>
              <a:lumOff val="80000"/>
            </a:schemeClr>
          </a:solidFill>
        </p:grpSpPr>
        <p:sp>
          <p:nvSpPr>
            <p:cNvPr id="431" name="圆角矩形 430"/>
            <p:cNvSpPr/>
            <p:nvPr/>
          </p:nvSpPr>
          <p:spPr>
            <a:xfrm>
              <a:off x="1129102" y="3974531"/>
              <a:ext cx="151987" cy="340103"/>
            </a:xfrm>
            <a:prstGeom prst="roundRect">
              <a:avLst>
                <a:gd name="adj" fmla="val 47702"/>
              </a:avLst>
            </a:prstGeom>
            <a:solidFill>
              <a:srgbClr val="FF999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2" name="椭圆 431"/>
            <p:cNvSpPr/>
            <p:nvPr/>
          </p:nvSpPr>
          <p:spPr>
            <a:xfrm>
              <a:off x="1132239" y="4086004"/>
              <a:ext cx="139956" cy="139956"/>
            </a:xfrm>
            <a:prstGeom prst="ellipse">
              <a:avLst/>
            </a:prstGeom>
            <a:solidFill>
              <a:srgbClr val="ECDE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33" name="组合 432"/>
          <p:cNvGrpSpPr/>
          <p:nvPr/>
        </p:nvGrpSpPr>
        <p:grpSpPr>
          <a:xfrm>
            <a:off x="2770306" y="3055397"/>
            <a:ext cx="151987" cy="340103"/>
            <a:chOff x="1129102" y="3974531"/>
            <a:chExt cx="151987" cy="340103"/>
          </a:xfrm>
          <a:solidFill>
            <a:schemeClr val="accent1">
              <a:lumMod val="20000"/>
              <a:lumOff val="80000"/>
            </a:schemeClr>
          </a:solidFill>
        </p:grpSpPr>
        <p:sp>
          <p:nvSpPr>
            <p:cNvPr id="434" name="圆角矩形 433"/>
            <p:cNvSpPr/>
            <p:nvPr/>
          </p:nvSpPr>
          <p:spPr>
            <a:xfrm>
              <a:off x="1129102" y="3974531"/>
              <a:ext cx="151987" cy="340103"/>
            </a:xfrm>
            <a:prstGeom prst="roundRect">
              <a:avLst>
                <a:gd name="adj" fmla="val 47702"/>
              </a:avLst>
            </a:prstGeom>
            <a:solidFill>
              <a:srgbClr val="FF999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5" name="椭圆 434"/>
            <p:cNvSpPr/>
            <p:nvPr/>
          </p:nvSpPr>
          <p:spPr>
            <a:xfrm>
              <a:off x="1132239" y="4086004"/>
              <a:ext cx="139956" cy="139956"/>
            </a:xfrm>
            <a:prstGeom prst="ellipse">
              <a:avLst/>
            </a:prstGeom>
            <a:solidFill>
              <a:srgbClr val="ECDE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36" name="组合 435"/>
          <p:cNvGrpSpPr/>
          <p:nvPr/>
        </p:nvGrpSpPr>
        <p:grpSpPr>
          <a:xfrm>
            <a:off x="3084683" y="3055397"/>
            <a:ext cx="151987" cy="340103"/>
            <a:chOff x="1129102" y="3974531"/>
            <a:chExt cx="151987" cy="340103"/>
          </a:xfrm>
          <a:solidFill>
            <a:schemeClr val="accent1">
              <a:lumMod val="20000"/>
              <a:lumOff val="80000"/>
            </a:schemeClr>
          </a:solidFill>
        </p:grpSpPr>
        <p:sp>
          <p:nvSpPr>
            <p:cNvPr id="437" name="圆角矩形 436"/>
            <p:cNvSpPr/>
            <p:nvPr/>
          </p:nvSpPr>
          <p:spPr>
            <a:xfrm>
              <a:off x="1129102" y="3974531"/>
              <a:ext cx="151987" cy="340103"/>
            </a:xfrm>
            <a:prstGeom prst="roundRect">
              <a:avLst>
                <a:gd name="adj" fmla="val 47702"/>
              </a:avLst>
            </a:prstGeom>
            <a:solidFill>
              <a:srgbClr val="FF999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8" name="椭圆 437"/>
            <p:cNvSpPr/>
            <p:nvPr/>
          </p:nvSpPr>
          <p:spPr>
            <a:xfrm>
              <a:off x="1132239" y="4086004"/>
              <a:ext cx="139956" cy="139956"/>
            </a:xfrm>
            <a:prstGeom prst="ellipse">
              <a:avLst/>
            </a:prstGeom>
            <a:solidFill>
              <a:srgbClr val="ECDE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39" name="组合 438"/>
          <p:cNvGrpSpPr/>
          <p:nvPr/>
        </p:nvGrpSpPr>
        <p:grpSpPr>
          <a:xfrm>
            <a:off x="3399060" y="3055397"/>
            <a:ext cx="151987" cy="340103"/>
            <a:chOff x="1129102" y="3974531"/>
            <a:chExt cx="151987" cy="340103"/>
          </a:xfrm>
          <a:solidFill>
            <a:schemeClr val="accent1">
              <a:lumMod val="20000"/>
              <a:lumOff val="80000"/>
            </a:schemeClr>
          </a:solidFill>
        </p:grpSpPr>
        <p:sp>
          <p:nvSpPr>
            <p:cNvPr id="440" name="圆角矩形 439"/>
            <p:cNvSpPr/>
            <p:nvPr/>
          </p:nvSpPr>
          <p:spPr>
            <a:xfrm>
              <a:off x="1129102" y="3974531"/>
              <a:ext cx="151987" cy="340103"/>
            </a:xfrm>
            <a:prstGeom prst="roundRect">
              <a:avLst>
                <a:gd name="adj" fmla="val 47702"/>
              </a:avLst>
            </a:prstGeom>
            <a:solidFill>
              <a:srgbClr val="FF999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1" name="椭圆 440"/>
            <p:cNvSpPr/>
            <p:nvPr/>
          </p:nvSpPr>
          <p:spPr>
            <a:xfrm>
              <a:off x="1132239" y="4086004"/>
              <a:ext cx="139956" cy="139956"/>
            </a:xfrm>
            <a:prstGeom prst="ellipse">
              <a:avLst/>
            </a:prstGeom>
            <a:solidFill>
              <a:srgbClr val="ECDE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42" name="组合 441"/>
          <p:cNvGrpSpPr/>
          <p:nvPr/>
        </p:nvGrpSpPr>
        <p:grpSpPr>
          <a:xfrm>
            <a:off x="3713437" y="3055397"/>
            <a:ext cx="151987" cy="340103"/>
            <a:chOff x="1129102" y="3974531"/>
            <a:chExt cx="151987" cy="340103"/>
          </a:xfrm>
          <a:solidFill>
            <a:schemeClr val="accent1">
              <a:lumMod val="20000"/>
              <a:lumOff val="80000"/>
            </a:schemeClr>
          </a:solidFill>
        </p:grpSpPr>
        <p:sp>
          <p:nvSpPr>
            <p:cNvPr id="443" name="圆角矩形 442"/>
            <p:cNvSpPr/>
            <p:nvPr/>
          </p:nvSpPr>
          <p:spPr>
            <a:xfrm>
              <a:off x="1129102" y="3974531"/>
              <a:ext cx="151987" cy="340103"/>
            </a:xfrm>
            <a:prstGeom prst="roundRect">
              <a:avLst>
                <a:gd name="adj" fmla="val 47702"/>
              </a:avLst>
            </a:prstGeom>
            <a:solidFill>
              <a:srgbClr val="FF999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4" name="椭圆 443"/>
            <p:cNvSpPr/>
            <p:nvPr/>
          </p:nvSpPr>
          <p:spPr>
            <a:xfrm>
              <a:off x="1132239" y="4086004"/>
              <a:ext cx="139956" cy="139956"/>
            </a:xfrm>
            <a:prstGeom prst="ellipse">
              <a:avLst/>
            </a:prstGeom>
            <a:solidFill>
              <a:srgbClr val="ECDE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445" name="直接箭头连接符 444"/>
          <p:cNvCxnSpPr>
            <a:stCxn id="431" idx="0"/>
          </p:cNvCxnSpPr>
          <p:nvPr/>
        </p:nvCxnSpPr>
        <p:spPr>
          <a:xfrm flipV="1">
            <a:off x="2531923" y="2320200"/>
            <a:ext cx="1258082" cy="735197"/>
          </a:xfrm>
          <a:prstGeom prst="straightConnector1">
            <a:avLst/>
          </a:prstGeom>
          <a:ln>
            <a:prstDash val="dash"/>
            <a:tailEnd type="triangle"/>
          </a:ln>
        </p:spPr>
        <p:style>
          <a:lnRef idx="1">
            <a:schemeClr val="dk1"/>
          </a:lnRef>
          <a:fillRef idx="0">
            <a:schemeClr val="dk1"/>
          </a:fillRef>
          <a:effectRef idx="0">
            <a:schemeClr val="dk1"/>
          </a:effectRef>
          <a:fontRef idx="minor">
            <a:schemeClr val="tx1"/>
          </a:fontRef>
        </p:style>
      </p:cxnSp>
      <p:cxnSp>
        <p:nvCxnSpPr>
          <p:cNvPr id="446" name="直接箭头连接符 445"/>
          <p:cNvCxnSpPr>
            <a:stCxn id="434" idx="0"/>
          </p:cNvCxnSpPr>
          <p:nvPr/>
        </p:nvCxnSpPr>
        <p:spPr>
          <a:xfrm flipV="1">
            <a:off x="2846300" y="2320200"/>
            <a:ext cx="943705" cy="735197"/>
          </a:xfrm>
          <a:prstGeom prst="straightConnector1">
            <a:avLst/>
          </a:prstGeom>
          <a:ln>
            <a:prstDash val="dash"/>
            <a:tailEnd type="triangle"/>
          </a:ln>
        </p:spPr>
        <p:style>
          <a:lnRef idx="1">
            <a:schemeClr val="dk1"/>
          </a:lnRef>
          <a:fillRef idx="0">
            <a:schemeClr val="dk1"/>
          </a:fillRef>
          <a:effectRef idx="0">
            <a:schemeClr val="dk1"/>
          </a:effectRef>
          <a:fontRef idx="minor">
            <a:schemeClr val="tx1"/>
          </a:fontRef>
        </p:style>
      </p:cxnSp>
      <p:cxnSp>
        <p:nvCxnSpPr>
          <p:cNvPr id="447" name="直接箭头连接符 446"/>
          <p:cNvCxnSpPr>
            <a:stCxn id="437" idx="0"/>
          </p:cNvCxnSpPr>
          <p:nvPr/>
        </p:nvCxnSpPr>
        <p:spPr>
          <a:xfrm flipV="1">
            <a:off x="3160677" y="2320200"/>
            <a:ext cx="629328" cy="735197"/>
          </a:xfrm>
          <a:prstGeom prst="straightConnector1">
            <a:avLst/>
          </a:prstGeom>
          <a:ln>
            <a:prstDash val="dash"/>
            <a:tailEnd type="triangle"/>
          </a:ln>
        </p:spPr>
        <p:style>
          <a:lnRef idx="1">
            <a:schemeClr val="dk1"/>
          </a:lnRef>
          <a:fillRef idx="0">
            <a:schemeClr val="dk1"/>
          </a:fillRef>
          <a:effectRef idx="0">
            <a:schemeClr val="dk1"/>
          </a:effectRef>
          <a:fontRef idx="minor">
            <a:schemeClr val="tx1"/>
          </a:fontRef>
        </p:style>
      </p:cxnSp>
      <p:cxnSp>
        <p:nvCxnSpPr>
          <p:cNvPr id="448" name="直接箭头连接符 447"/>
          <p:cNvCxnSpPr/>
          <p:nvPr/>
        </p:nvCxnSpPr>
        <p:spPr>
          <a:xfrm flipV="1">
            <a:off x="3475054" y="2320200"/>
            <a:ext cx="314951" cy="735198"/>
          </a:xfrm>
          <a:prstGeom prst="straightConnector1">
            <a:avLst/>
          </a:prstGeom>
          <a:ln>
            <a:prstDash val="dash"/>
            <a:tailEnd type="triangle"/>
          </a:ln>
        </p:spPr>
        <p:style>
          <a:lnRef idx="1">
            <a:schemeClr val="dk1"/>
          </a:lnRef>
          <a:fillRef idx="0">
            <a:schemeClr val="dk1"/>
          </a:fillRef>
          <a:effectRef idx="0">
            <a:schemeClr val="dk1"/>
          </a:effectRef>
          <a:fontRef idx="minor">
            <a:schemeClr val="tx1"/>
          </a:fontRef>
        </p:style>
      </p:cxnSp>
      <p:cxnSp>
        <p:nvCxnSpPr>
          <p:cNvPr id="449" name="直接箭头连接符 448"/>
          <p:cNvCxnSpPr>
            <a:stCxn id="443" idx="0"/>
          </p:cNvCxnSpPr>
          <p:nvPr/>
        </p:nvCxnSpPr>
        <p:spPr>
          <a:xfrm flipV="1">
            <a:off x="3789431" y="2320200"/>
            <a:ext cx="574" cy="735197"/>
          </a:xfrm>
          <a:prstGeom prst="straightConnector1">
            <a:avLst/>
          </a:prstGeom>
          <a:ln>
            <a:prstDash val="dash"/>
            <a:tailEnd type="triangle"/>
          </a:ln>
        </p:spPr>
        <p:style>
          <a:lnRef idx="1">
            <a:schemeClr val="dk1"/>
          </a:lnRef>
          <a:fillRef idx="0">
            <a:schemeClr val="dk1"/>
          </a:fillRef>
          <a:effectRef idx="0">
            <a:schemeClr val="dk1"/>
          </a:effectRef>
          <a:fontRef idx="minor">
            <a:schemeClr val="tx1"/>
          </a:fontRef>
        </p:style>
      </p:cxnSp>
      <p:sp>
        <p:nvSpPr>
          <p:cNvPr id="459" name="矩形 458"/>
          <p:cNvSpPr/>
          <p:nvPr/>
        </p:nvSpPr>
        <p:spPr>
          <a:xfrm>
            <a:off x="5428747" y="6457026"/>
            <a:ext cx="1326004" cy="276999"/>
          </a:xfrm>
          <a:prstGeom prst="rect">
            <a:avLst/>
          </a:prstGeom>
        </p:spPr>
        <p:txBody>
          <a:bodyPr wrap="none">
            <a:spAutoFit/>
          </a:bodyPr>
          <a:lstStyle/>
          <a:p>
            <a:r>
              <a:rPr lang="en-US" altLang="zh-CN" sz="1200" dirty="0" smtClean="0"/>
              <a:t>input embedding</a:t>
            </a:r>
            <a:endParaRPr lang="zh-CN" altLang="en-US" sz="1200" dirty="0"/>
          </a:p>
        </p:txBody>
      </p:sp>
      <p:grpSp>
        <p:nvGrpSpPr>
          <p:cNvPr id="283" name="组合 282"/>
          <p:cNvGrpSpPr/>
          <p:nvPr/>
        </p:nvGrpSpPr>
        <p:grpSpPr>
          <a:xfrm>
            <a:off x="5936673" y="5226191"/>
            <a:ext cx="151987" cy="340103"/>
            <a:chOff x="1129102" y="3974531"/>
            <a:chExt cx="151987" cy="340103"/>
          </a:xfrm>
          <a:solidFill>
            <a:schemeClr val="accent1">
              <a:lumMod val="20000"/>
              <a:lumOff val="80000"/>
            </a:schemeClr>
          </a:solidFill>
        </p:grpSpPr>
        <p:sp>
          <p:nvSpPr>
            <p:cNvPr id="285" name="圆角矩形 284"/>
            <p:cNvSpPr/>
            <p:nvPr/>
          </p:nvSpPr>
          <p:spPr>
            <a:xfrm>
              <a:off x="1129102" y="3974531"/>
              <a:ext cx="151987" cy="340103"/>
            </a:xfrm>
            <a:prstGeom prst="roundRect">
              <a:avLst>
                <a:gd name="adj" fmla="val 47702"/>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6" name="椭圆 285"/>
            <p:cNvSpPr/>
            <p:nvPr/>
          </p:nvSpPr>
          <p:spPr>
            <a:xfrm>
              <a:off x="1132239" y="4086004"/>
              <a:ext cx="139956" cy="139956"/>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88" name="组合 287"/>
          <p:cNvGrpSpPr/>
          <p:nvPr/>
        </p:nvGrpSpPr>
        <p:grpSpPr>
          <a:xfrm>
            <a:off x="6196317" y="5225934"/>
            <a:ext cx="151987" cy="340103"/>
            <a:chOff x="1129102" y="3974531"/>
            <a:chExt cx="151987" cy="340103"/>
          </a:xfrm>
          <a:solidFill>
            <a:schemeClr val="accent1">
              <a:lumMod val="20000"/>
              <a:lumOff val="80000"/>
            </a:schemeClr>
          </a:solidFill>
        </p:grpSpPr>
        <p:sp>
          <p:nvSpPr>
            <p:cNvPr id="289" name="圆角矩形 288"/>
            <p:cNvSpPr/>
            <p:nvPr/>
          </p:nvSpPr>
          <p:spPr>
            <a:xfrm>
              <a:off x="1129102" y="3974531"/>
              <a:ext cx="151987" cy="340103"/>
            </a:xfrm>
            <a:prstGeom prst="roundRect">
              <a:avLst>
                <a:gd name="adj" fmla="val 47702"/>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0" name="椭圆 289"/>
            <p:cNvSpPr/>
            <p:nvPr/>
          </p:nvSpPr>
          <p:spPr>
            <a:xfrm>
              <a:off x="1132239" y="4086004"/>
              <a:ext cx="139956" cy="139956"/>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91" name="组合 290"/>
          <p:cNvGrpSpPr/>
          <p:nvPr/>
        </p:nvGrpSpPr>
        <p:grpSpPr>
          <a:xfrm>
            <a:off x="5668016" y="5225934"/>
            <a:ext cx="151987" cy="340103"/>
            <a:chOff x="1129102" y="3974531"/>
            <a:chExt cx="151987" cy="340103"/>
          </a:xfrm>
          <a:solidFill>
            <a:schemeClr val="accent1">
              <a:lumMod val="20000"/>
              <a:lumOff val="80000"/>
            </a:schemeClr>
          </a:solidFill>
        </p:grpSpPr>
        <p:sp>
          <p:nvSpPr>
            <p:cNvPr id="292" name="圆角矩形 291"/>
            <p:cNvSpPr/>
            <p:nvPr/>
          </p:nvSpPr>
          <p:spPr>
            <a:xfrm>
              <a:off x="1129102" y="3974531"/>
              <a:ext cx="151987" cy="340103"/>
            </a:xfrm>
            <a:prstGeom prst="roundRect">
              <a:avLst>
                <a:gd name="adj" fmla="val 47702"/>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3" name="椭圆 292"/>
            <p:cNvSpPr/>
            <p:nvPr/>
          </p:nvSpPr>
          <p:spPr>
            <a:xfrm>
              <a:off x="1132239" y="4086004"/>
              <a:ext cx="139956" cy="139956"/>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294" name="直接箭头连接符 293"/>
          <p:cNvCxnSpPr>
            <a:stCxn id="297" idx="0"/>
          </p:cNvCxnSpPr>
          <p:nvPr/>
        </p:nvCxnSpPr>
        <p:spPr>
          <a:xfrm flipH="1" flipV="1">
            <a:off x="5310369" y="3254983"/>
            <a:ext cx="966429" cy="1180671"/>
          </a:xfrm>
          <a:prstGeom prst="straightConnector1">
            <a:avLst/>
          </a:prstGeom>
          <a:ln>
            <a:prstDash val="dash"/>
            <a:tailEnd type="triangle"/>
          </a:ln>
        </p:spPr>
        <p:style>
          <a:lnRef idx="1">
            <a:schemeClr val="accent4"/>
          </a:lnRef>
          <a:fillRef idx="0">
            <a:schemeClr val="accent4"/>
          </a:fillRef>
          <a:effectRef idx="0">
            <a:schemeClr val="accent4"/>
          </a:effectRef>
          <a:fontRef idx="minor">
            <a:schemeClr val="tx1"/>
          </a:fontRef>
        </p:style>
      </p:cxnSp>
      <p:cxnSp>
        <p:nvCxnSpPr>
          <p:cNvPr id="295" name="曲线连接符 294"/>
          <p:cNvCxnSpPr/>
          <p:nvPr/>
        </p:nvCxnSpPr>
        <p:spPr>
          <a:xfrm rot="5400000" flipH="1" flipV="1">
            <a:off x="6199028" y="5148167"/>
            <a:ext cx="129781" cy="4488"/>
          </a:xfrm>
          <a:prstGeom prst="curvedConnector3">
            <a:avLst>
              <a:gd name="adj1" fmla="val 50000"/>
            </a:avLst>
          </a:prstGeom>
          <a:ln>
            <a:tailEnd type="triangle"/>
          </a:ln>
        </p:spPr>
        <p:style>
          <a:lnRef idx="1">
            <a:schemeClr val="accent3"/>
          </a:lnRef>
          <a:fillRef idx="0">
            <a:schemeClr val="accent3"/>
          </a:fillRef>
          <a:effectRef idx="0">
            <a:schemeClr val="accent3"/>
          </a:effectRef>
          <a:fontRef idx="minor">
            <a:schemeClr val="tx1"/>
          </a:fontRef>
        </p:style>
      </p:cxnSp>
      <p:grpSp>
        <p:nvGrpSpPr>
          <p:cNvPr id="296" name="组合 295"/>
          <p:cNvGrpSpPr/>
          <p:nvPr/>
        </p:nvGrpSpPr>
        <p:grpSpPr>
          <a:xfrm>
            <a:off x="6200804" y="4435654"/>
            <a:ext cx="151987" cy="340103"/>
            <a:chOff x="1129102" y="3974531"/>
            <a:chExt cx="151987" cy="340103"/>
          </a:xfrm>
          <a:solidFill>
            <a:schemeClr val="bg2">
              <a:lumMod val="90000"/>
            </a:schemeClr>
          </a:solidFill>
        </p:grpSpPr>
        <p:sp>
          <p:nvSpPr>
            <p:cNvPr id="297" name="圆角矩形 296"/>
            <p:cNvSpPr/>
            <p:nvPr/>
          </p:nvSpPr>
          <p:spPr>
            <a:xfrm>
              <a:off x="1129102" y="3974531"/>
              <a:ext cx="151987" cy="340103"/>
            </a:xfrm>
            <a:prstGeom prst="roundRect">
              <a:avLst>
                <a:gd name="adj" fmla="val 47702"/>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8" name="椭圆 297"/>
            <p:cNvSpPr/>
            <p:nvPr/>
          </p:nvSpPr>
          <p:spPr>
            <a:xfrm>
              <a:off x="1132239" y="4086004"/>
              <a:ext cx="139956" cy="139956"/>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99" name="椭圆 298"/>
          <p:cNvSpPr/>
          <p:nvPr/>
        </p:nvSpPr>
        <p:spPr>
          <a:xfrm>
            <a:off x="6161084" y="4864724"/>
            <a:ext cx="231429" cy="23142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smtClean="0"/>
              <a:t>+</a:t>
            </a:r>
            <a:endParaRPr lang="zh-CN" altLang="en-US" sz="1200" b="1" dirty="0"/>
          </a:p>
        </p:txBody>
      </p:sp>
      <p:cxnSp>
        <p:nvCxnSpPr>
          <p:cNvPr id="300" name="曲线连接符 299"/>
          <p:cNvCxnSpPr>
            <a:stCxn id="299" idx="6"/>
            <a:endCxn id="298" idx="6"/>
          </p:cNvCxnSpPr>
          <p:nvPr/>
        </p:nvCxnSpPr>
        <p:spPr>
          <a:xfrm flipH="1" flipV="1">
            <a:off x="6343897" y="4617105"/>
            <a:ext cx="48616" cy="363334"/>
          </a:xfrm>
          <a:prstGeom prst="curvedConnector3">
            <a:avLst>
              <a:gd name="adj1" fmla="val -215515"/>
            </a:avLst>
          </a:prstGeom>
          <a:ln>
            <a:tailEnd type="triangle"/>
          </a:ln>
        </p:spPr>
        <p:style>
          <a:lnRef idx="1">
            <a:schemeClr val="accent3"/>
          </a:lnRef>
          <a:fillRef idx="0">
            <a:schemeClr val="accent3"/>
          </a:fillRef>
          <a:effectRef idx="0">
            <a:schemeClr val="accent3"/>
          </a:effectRef>
          <a:fontRef idx="minor">
            <a:schemeClr val="tx1"/>
          </a:fontRef>
        </p:style>
      </p:cxnSp>
      <p:sp>
        <p:nvSpPr>
          <p:cNvPr id="301" name="文本框 300"/>
          <p:cNvSpPr txBox="1"/>
          <p:nvPr/>
        </p:nvSpPr>
        <p:spPr>
          <a:xfrm>
            <a:off x="6258458" y="4999952"/>
            <a:ext cx="545342" cy="276999"/>
          </a:xfrm>
          <a:prstGeom prst="rect">
            <a:avLst/>
          </a:prstGeom>
          <a:noFill/>
        </p:spPr>
        <p:txBody>
          <a:bodyPr wrap="none" rtlCol="0">
            <a:spAutoFit/>
          </a:bodyPr>
          <a:lstStyle/>
          <a:p>
            <a:r>
              <a:rPr lang="en-US" altLang="zh-CN" sz="1200" dirty="0" smtClean="0"/>
              <a:t>linear</a:t>
            </a:r>
          </a:p>
        </p:txBody>
      </p:sp>
      <p:sp>
        <p:nvSpPr>
          <p:cNvPr id="302" name="圆角矩形 301"/>
          <p:cNvSpPr/>
          <p:nvPr/>
        </p:nvSpPr>
        <p:spPr>
          <a:xfrm>
            <a:off x="6184240" y="6130143"/>
            <a:ext cx="212973" cy="330243"/>
          </a:xfrm>
          <a:prstGeom prst="roundRect">
            <a:avLst>
              <a:gd name="adj" fmla="val 3942"/>
            </a:avLst>
          </a:prstGeom>
          <a:noFill/>
          <a:ln>
            <a:solidFill>
              <a:schemeClr val="bg2">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03" name="组合 302"/>
          <p:cNvGrpSpPr/>
          <p:nvPr/>
        </p:nvGrpSpPr>
        <p:grpSpPr>
          <a:xfrm>
            <a:off x="5374611" y="5225933"/>
            <a:ext cx="151987" cy="340103"/>
            <a:chOff x="1129102" y="3974531"/>
            <a:chExt cx="151987" cy="340103"/>
          </a:xfrm>
          <a:solidFill>
            <a:schemeClr val="accent1">
              <a:lumMod val="20000"/>
              <a:lumOff val="80000"/>
            </a:schemeClr>
          </a:solidFill>
        </p:grpSpPr>
        <p:sp>
          <p:nvSpPr>
            <p:cNvPr id="304" name="圆角矩形 303"/>
            <p:cNvSpPr/>
            <p:nvPr/>
          </p:nvSpPr>
          <p:spPr>
            <a:xfrm>
              <a:off x="1129102" y="3974531"/>
              <a:ext cx="151987" cy="340103"/>
            </a:xfrm>
            <a:prstGeom prst="roundRect">
              <a:avLst>
                <a:gd name="adj" fmla="val 47702"/>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5" name="椭圆 304"/>
            <p:cNvSpPr/>
            <p:nvPr/>
          </p:nvSpPr>
          <p:spPr>
            <a:xfrm>
              <a:off x="1132239" y="4086004"/>
              <a:ext cx="139956" cy="139956"/>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306" name="曲线连接符 305"/>
          <p:cNvCxnSpPr/>
          <p:nvPr/>
        </p:nvCxnSpPr>
        <p:spPr>
          <a:xfrm rot="10800000">
            <a:off x="6171707" y="4970008"/>
            <a:ext cx="23162" cy="1314826"/>
          </a:xfrm>
          <a:prstGeom prst="curvedConnector3">
            <a:avLst>
              <a:gd name="adj1" fmla="val 444288"/>
            </a:avLst>
          </a:prstGeom>
          <a:ln>
            <a:tailEnd type="triangle"/>
          </a:ln>
        </p:spPr>
        <p:style>
          <a:lnRef idx="1">
            <a:schemeClr val="accent3"/>
          </a:lnRef>
          <a:fillRef idx="0">
            <a:schemeClr val="accent3"/>
          </a:fillRef>
          <a:effectRef idx="0">
            <a:schemeClr val="accent3"/>
          </a:effectRef>
          <a:fontRef idx="minor">
            <a:schemeClr val="tx1"/>
          </a:fontRef>
        </p:style>
      </p:cxnSp>
      <p:sp>
        <p:nvSpPr>
          <p:cNvPr id="31" name="灯片编号占位符 30"/>
          <p:cNvSpPr>
            <a:spLocks noGrp="1"/>
          </p:cNvSpPr>
          <p:nvPr>
            <p:ph type="sldNum" sz="quarter" idx="12"/>
          </p:nvPr>
        </p:nvSpPr>
        <p:spPr/>
        <p:txBody>
          <a:bodyPr/>
          <a:lstStyle/>
          <a:p>
            <a:fld id="{C91F423C-F180-4845-B359-EE34BC02D0F6}" type="slidenum">
              <a:rPr lang="zh-CN" altLang="en-US" smtClean="0"/>
              <a:t>20</a:t>
            </a:fld>
            <a:endParaRPr lang="zh-CN" altLang="en-US"/>
          </a:p>
        </p:txBody>
      </p:sp>
    </p:spTree>
    <p:extLst>
      <p:ext uri="{BB962C8B-B14F-4D97-AF65-F5344CB8AC3E}">
        <p14:creationId xmlns:p14="http://schemas.microsoft.com/office/powerpoint/2010/main" val="333864077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 name="圆角矩形 281"/>
          <p:cNvSpPr/>
          <p:nvPr/>
        </p:nvSpPr>
        <p:spPr>
          <a:xfrm>
            <a:off x="2985137" y="2121040"/>
            <a:ext cx="1609736" cy="199160"/>
          </a:xfrm>
          <a:prstGeom prst="roundRect">
            <a:avLst>
              <a:gd name="adj" fmla="val 47702"/>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lstStyle/>
          <a:p>
            <a:r>
              <a:rPr lang="zh-CN" altLang="en-US" dirty="0" smtClean="0"/>
              <a:t>单路输入模型</a:t>
            </a:r>
            <a:endParaRPr lang="zh-CN" altLang="en-US" dirty="0"/>
          </a:p>
        </p:txBody>
      </p:sp>
      <p:sp>
        <p:nvSpPr>
          <p:cNvPr id="6" name="文本框 5"/>
          <p:cNvSpPr txBox="1"/>
          <p:nvPr/>
        </p:nvSpPr>
        <p:spPr>
          <a:xfrm>
            <a:off x="838200" y="1359447"/>
            <a:ext cx="3172663" cy="338554"/>
          </a:xfrm>
          <a:prstGeom prst="rect">
            <a:avLst/>
          </a:prstGeom>
          <a:noFill/>
        </p:spPr>
        <p:txBody>
          <a:bodyPr wrap="none" rtlCol="0">
            <a:spAutoFit/>
          </a:bodyPr>
          <a:lstStyle/>
          <a:p>
            <a:r>
              <a:rPr lang="en-US" altLang="zh-CN" sz="1600" dirty="0" smtClean="0"/>
              <a:t>Sequence to sequence framework</a:t>
            </a:r>
            <a:endParaRPr lang="zh-CN" altLang="en-US" sz="1600" dirty="0"/>
          </a:p>
        </p:txBody>
      </p:sp>
      <p:sp>
        <p:nvSpPr>
          <p:cNvPr id="104" name="文本框 103"/>
          <p:cNvSpPr txBox="1"/>
          <p:nvPr/>
        </p:nvSpPr>
        <p:spPr>
          <a:xfrm>
            <a:off x="908104" y="5528269"/>
            <a:ext cx="1023037" cy="261610"/>
          </a:xfrm>
          <a:prstGeom prst="rect">
            <a:avLst/>
          </a:prstGeom>
          <a:noFill/>
        </p:spPr>
        <p:txBody>
          <a:bodyPr wrap="none" rtlCol="0">
            <a:spAutoFit/>
          </a:bodyPr>
          <a:lstStyle/>
          <a:p>
            <a:r>
              <a:rPr lang="en-US" altLang="zh-CN" sz="1100" dirty="0" smtClean="0"/>
              <a:t>Embedding </a:t>
            </a:r>
            <a:r>
              <a:rPr lang="en-US" altLang="zh-CN" sz="1100" baseline="30000" dirty="0" smtClean="0"/>
              <a:t>(1)</a:t>
            </a:r>
            <a:endParaRPr lang="zh-CN" altLang="en-US" sz="1100" baseline="30000" dirty="0"/>
          </a:p>
        </p:txBody>
      </p:sp>
      <p:sp>
        <p:nvSpPr>
          <p:cNvPr id="135" name="文本框 134"/>
          <p:cNvSpPr txBox="1"/>
          <p:nvPr/>
        </p:nvSpPr>
        <p:spPr>
          <a:xfrm>
            <a:off x="3136464" y="6161477"/>
            <a:ext cx="338554" cy="276999"/>
          </a:xfrm>
          <a:prstGeom prst="rect">
            <a:avLst/>
          </a:prstGeom>
          <a:noFill/>
        </p:spPr>
        <p:txBody>
          <a:bodyPr wrap="none" rtlCol="0">
            <a:spAutoFit/>
          </a:bodyPr>
          <a:lstStyle/>
          <a:p>
            <a:r>
              <a:rPr lang="zh-CN" altLang="en-US" sz="1200" dirty="0" smtClean="0"/>
              <a:t>浴</a:t>
            </a:r>
            <a:endParaRPr lang="zh-CN" altLang="en-US" sz="1200" dirty="0"/>
          </a:p>
        </p:txBody>
      </p:sp>
      <p:grpSp>
        <p:nvGrpSpPr>
          <p:cNvPr id="3" name="组合 2"/>
          <p:cNvGrpSpPr/>
          <p:nvPr/>
        </p:nvGrpSpPr>
        <p:grpSpPr>
          <a:xfrm>
            <a:off x="2601881" y="5246560"/>
            <a:ext cx="1916792" cy="1187115"/>
            <a:chOff x="325406" y="4589335"/>
            <a:chExt cx="1916792" cy="1187115"/>
          </a:xfrm>
        </p:grpSpPr>
        <p:grpSp>
          <p:nvGrpSpPr>
            <p:cNvPr id="73" name="组合 72"/>
            <p:cNvGrpSpPr/>
            <p:nvPr/>
          </p:nvGrpSpPr>
          <p:grpSpPr>
            <a:xfrm>
              <a:off x="950497" y="4594972"/>
              <a:ext cx="168442" cy="852454"/>
              <a:chOff x="950497" y="4528297"/>
              <a:chExt cx="168442" cy="852454"/>
            </a:xfrm>
          </p:grpSpPr>
          <p:sp>
            <p:nvSpPr>
              <p:cNvPr id="92" name="圆角矩形 91"/>
              <p:cNvSpPr/>
              <p:nvPr/>
            </p:nvSpPr>
            <p:spPr>
              <a:xfrm>
                <a:off x="950497" y="4528297"/>
                <a:ext cx="168442" cy="852454"/>
              </a:xfrm>
              <a:prstGeom prst="roundRect">
                <a:avLst>
                  <a:gd name="adj" fmla="val 47702"/>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椭圆 92"/>
              <p:cNvSpPr/>
              <p:nvPr/>
            </p:nvSpPr>
            <p:spPr>
              <a:xfrm>
                <a:off x="962528" y="4648613"/>
                <a:ext cx="139956" cy="139956"/>
              </a:xfrm>
              <a:prstGeom prst="ellips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椭圆 100"/>
              <p:cNvSpPr/>
              <p:nvPr/>
            </p:nvSpPr>
            <p:spPr>
              <a:xfrm>
                <a:off x="968340" y="4890975"/>
                <a:ext cx="139956" cy="139956"/>
              </a:xfrm>
              <a:prstGeom prst="ellips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椭圆 101"/>
              <p:cNvSpPr/>
              <p:nvPr/>
            </p:nvSpPr>
            <p:spPr>
              <a:xfrm>
                <a:off x="962529" y="5129847"/>
                <a:ext cx="139956" cy="139956"/>
              </a:xfrm>
              <a:prstGeom prst="ellips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5" name="组合 104"/>
            <p:cNvGrpSpPr/>
            <p:nvPr/>
          </p:nvGrpSpPr>
          <p:grpSpPr>
            <a:xfrm>
              <a:off x="1269058" y="4593093"/>
              <a:ext cx="168442" cy="852454"/>
              <a:chOff x="950497" y="4528297"/>
              <a:chExt cx="168442" cy="852454"/>
            </a:xfrm>
          </p:grpSpPr>
          <p:sp>
            <p:nvSpPr>
              <p:cNvPr id="106" name="圆角矩形 105"/>
              <p:cNvSpPr/>
              <p:nvPr/>
            </p:nvSpPr>
            <p:spPr>
              <a:xfrm>
                <a:off x="950497" y="4528297"/>
                <a:ext cx="168442" cy="852454"/>
              </a:xfrm>
              <a:prstGeom prst="roundRect">
                <a:avLst>
                  <a:gd name="adj" fmla="val 47702"/>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 name="椭圆 110"/>
              <p:cNvSpPr/>
              <p:nvPr/>
            </p:nvSpPr>
            <p:spPr>
              <a:xfrm>
                <a:off x="962528" y="4648613"/>
                <a:ext cx="139956" cy="139956"/>
              </a:xfrm>
              <a:prstGeom prst="ellips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6" name="椭圆 115"/>
              <p:cNvSpPr/>
              <p:nvPr/>
            </p:nvSpPr>
            <p:spPr>
              <a:xfrm>
                <a:off x="968340" y="4890975"/>
                <a:ext cx="139956" cy="139956"/>
              </a:xfrm>
              <a:prstGeom prst="ellips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3" name="椭圆 122"/>
              <p:cNvSpPr/>
              <p:nvPr/>
            </p:nvSpPr>
            <p:spPr>
              <a:xfrm>
                <a:off x="962529" y="5129847"/>
                <a:ext cx="139956" cy="139956"/>
              </a:xfrm>
              <a:prstGeom prst="ellips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4" name="组合 123"/>
            <p:cNvGrpSpPr/>
            <p:nvPr/>
          </p:nvGrpSpPr>
          <p:grpSpPr>
            <a:xfrm>
              <a:off x="325406" y="4589335"/>
              <a:ext cx="1430655" cy="854333"/>
              <a:chOff x="-311716" y="4526418"/>
              <a:chExt cx="1430655" cy="854333"/>
            </a:xfrm>
          </p:grpSpPr>
          <p:sp>
            <p:nvSpPr>
              <p:cNvPr id="125" name="圆角矩形 124"/>
              <p:cNvSpPr/>
              <p:nvPr/>
            </p:nvSpPr>
            <p:spPr>
              <a:xfrm>
                <a:off x="950497" y="4528297"/>
                <a:ext cx="168442" cy="852454"/>
              </a:xfrm>
              <a:prstGeom prst="roundRect">
                <a:avLst>
                  <a:gd name="adj" fmla="val 47702"/>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7" name="椭圆 126"/>
              <p:cNvSpPr/>
              <p:nvPr/>
            </p:nvSpPr>
            <p:spPr>
              <a:xfrm>
                <a:off x="962528" y="4648613"/>
                <a:ext cx="139956" cy="139956"/>
              </a:xfrm>
              <a:prstGeom prst="ellips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 name="椭圆 127"/>
              <p:cNvSpPr/>
              <p:nvPr/>
            </p:nvSpPr>
            <p:spPr>
              <a:xfrm>
                <a:off x="968340" y="4890975"/>
                <a:ext cx="139956" cy="139956"/>
              </a:xfrm>
              <a:prstGeom prst="ellips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9" name="椭圆 128"/>
              <p:cNvSpPr/>
              <p:nvPr/>
            </p:nvSpPr>
            <p:spPr>
              <a:xfrm>
                <a:off x="962529" y="5129847"/>
                <a:ext cx="139956" cy="139956"/>
              </a:xfrm>
              <a:prstGeom prst="ellips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3" name="圆角矩形 162"/>
              <p:cNvSpPr/>
              <p:nvPr/>
            </p:nvSpPr>
            <p:spPr>
              <a:xfrm>
                <a:off x="-235" y="4526418"/>
                <a:ext cx="168442" cy="852454"/>
              </a:xfrm>
              <a:prstGeom prst="roundRect">
                <a:avLst>
                  <a:gd name="adj" fmla="val 47702"/>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4" name="圆角矩形 163"/>
              <p:cNvSpPr/>
              <p:nvPr/>
            </p:nvSpPr>
            <p:spPr>
              <a:xfrm>
                <a:off x="-311716" y="4526418"/>
                <a:ext cx="168442" cy="852454"/>
              </a:xfrm>
              <a:prstGeom prst="roundRect">
                <a:avLst>
                  <a:gd name="adj" fmla="val 47702"/>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30" name="组合 129"/>
            <p:cNvGrpSpPr/>
            <p:nvPr/>
          </p:nvGrpSpPr>
          <p:grpSpPr>
            <a:xfrm>
              <a:off x="1906180" y="4589335"/>
              <a:ext cx="168442" cy="852454"/>
              <a:chOff x="950497" y="4528297"/>
              <a:chExt cx="168442" cy="852454"/>
            </a:xfrm>
          </p:grpSpPr>
          <p:sp>
            <p:nvSpPr>
              <p:cNvPr id="131" name="圆角矩形 130"/>
              <p:cNvSpPr/>
              <p:nvPr/>
            </p:nvSpPr>
            <p:spPr>
              <a:xfrm>
                <a:off x="950497" y="4528297"/>
                <a:ext cx="168442" cy="852454"/>
              </a:xfrm>
              <a:prstGeom prst="roundRect">
                <a:avLst>
                  <a:gd name="adj" fmla="val 47702"/>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2" name="椭圆 131"/>
              <p:cNvSpPr/>
              <p:nvPr/>
            </p:nvSpPr>
            <p:spPr>
              <a:xfrm>
                <a:off x="962528" y="4648613"/>
                <a:ext cx="139956" cy="139956"/>
              </a:xfrm>
              <a:prstGeom prst="ellips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3" name="椭圆 132"/>
              <p:cNvSpPr/>
              <p:nvPr/>
            </p:nvSpPr>
            <p:spPr>
              <a:xfrm>
                <a:off x="968340" y="4890975"/>
                <a:ext cx="139956" cy="139956"/>
              </a:xfrm>
              <a:prstGeom prst="ellips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4" name="椭圆 133"/>
              <p:cNvSpPr/>
              <p:nvPr/>
            </p:nvSpPr>
            <p:spPr>
              <a:xfrm>
                <a:off x="962529" y="5129847"/>
                <a:ext cx="139956" cy="139956"/>
              </a:xfrm>
              <a:prstGeom prst="ellips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6" name="矩形 135"/>
            <p:cNvSpPr/>
            <p:nvPr/>
          </p:nvSpPr>
          <p:spPr>
            <a:xfrm>
              <a:off x="1170492" y="5494535"/>
              <a:ext cx="415498" cy="276999"/>
            </a:xfrm>
            <a:prstGeom prst="rect">
              <a:avLst/>
            </a:prstGeom>
          </p:spPr>
          <p:txBody>
            <a:bodyPr wrap="square">
              <a:spAutoFit/>
            </a:bodyPr>
            <a:lstStyle/>
            <a:p>
              <a:r>
                <a:rPr lang="zh-CN" altLang="en-US" sz="1200" dirty="0"/>
                <a:t>室</a:t>
              </a:r>
            </a:p>
          </p:txBody>
        </p:sp>
        <p:sp>
          <p:nvSpPr>
            <p:cNvPr id="137" name="矩形 136"/>
            <p:cNvSpPr/>
            <p:nvPr/>
          </p:nvSpPr>
          <p:spPr>
            <a:xfrm>
              <a:off x="1509046" y="5499451"/>
              <a:ext cx="415498" cy="276999"/>
            </a:xfrm>
            <a:prstGeom prst="rect">
              <a:avLst/>
            </a:prstGeom>
          </p:spPr>
          <p:txBody>
            <a:bodyPr wrap="square">
              <a:spAutoFit/>
            </a:bodyPr>
            <a:lstStyle/>
            <a:p>
              <a:r>
                <a:rPr lang="zh-CN" altLang="en-US" sz="1200" dirty="0" smtClean="0"/>
                <a:t>物</a:t>
              </a:r>
              <a:endParaRPr lang="zh-CN" altLang="en-US" sz="1200" dirty="0"/>
            </a:p>
          </p:txBody>
        </p:sp>
        <p:sp>
          <p:nvSpPr>
            <p:cNvPr id="138" name="矩形 137"/>
            <p:cNvSpPr/>
            <p:nvPr/>
          </p:nvSpPr>
          <p:spPr>
            <a:xfrm>
              <a:off x="1826700" y="5499451"/>
              <a:ext cx="415498" cy="276999"/>
            </a:xfrm>
            <a:prstGeom prst="rect">
              <a:avLst/>
            </a:prstGeom>
          </p:spPr>
          <p:txBody>
            <a:bodyPr wrap="square">
              <a:spAutoFit/>
            </a:bodyPr>
            <a:lstStyle/>
            <a:p>
              <a:r>
                <a:rPr lang="zh-CN" altLang="en-US" sz="1200" dirty="0" smtClean="0"/>
                <a:t>品</a:t>
              </a:r>
              <a:endParaRPr lang="zh-CN" altLang="en-US" sz="1200" dirty="0"/>
            </a:p>
          </p:txBody>
        </p:sp>
      </p:grpSp>
      <p:grpSp>
        <p:nvGrpSpPr>
          <p:cNvPr id="7" name="组合 6"/>
          <p:cNvGrpSpPr/>
          <p:nvPr/>
        </p:nvGrpSpPr>
        <p:grpSpPr>
          <a:xfrm>
            <a:off x="3415102" y="4631756"/>
            <a:ext cx="151987" cy="340103"/>
            <a:chOff x="1129102" y="3974531"/>
            <a:chExt cx="151987" cy="340103"/>
          </a:xfrm>
        </p:grpSpPr>
        <p:sp>
          <p:nvSpPr>
            <p:cNvPr id="155" name="圆角矩形 154"/>
            <p:cNvSpPr/>
            <p:nvPr/>
          </p:nvSpPr>
          <p:spPr>
            <a:xfrm>
              <a:off x="1129102" y="3974531"/>
              <a:ext cx="151987" cy="340103"/>
            </a:xfrm>
            <a:prstGeom prst="roundRect">
              <a:avLst>
                <a:gd name="adj" fmla="val 47702"/>
              </a:avLst>
            </a:prstGeom>
            <a:solidFill>
              <a:srgbClr val="ECDEE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椭圆 156"/>
            <p:cNvSpPr/>
            <p:nvPr/>
          </p:nvSpPr>
          <p:spPr>
            <a:xfrm>
              <a:off x="1132239" y="4086004"/>
              <a:ext cx="139956" cy="139956"/>
            </a:xfrm>
            <a:prstGeom prst="ellipse">
              <a:avLst/>
            </a:prstGeom>
            <a:solidFill>
              <a:srgbClr val="F59FE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58" name="组合 157"/>
          <p:cNvGrpSpPr/>
          <p:nvPr/>
        </p:nvGrpSpPr>
        <p:grpSpPr>
          <a:xfrm>
            <a:off x="3738625" y="4631755"/>
            <a:ext cx="151987" cy="340103"/>
            <a:chOff x="1129102" y="3974531"/>
            <a:chExt cx="151987" cy="340103"/>
          </a:xfrm>
        </p:grpSpPr>
        <p:sp>
          <p:nvSpPr>
            <p:cNvPr id="159" name="圆角矩形 158"/>
            <p:cNvSpPr/>
            <p:nvPr/>
          </p:nvSpPr>
          <p:spPr>
            <a:xfrm>
              <a:off x="1129102" y="3974531"/>
              <a:ext cx="151987" cy="340103"/>
            </a:xfrm>
            <a:prstGeom prst="roundRect">
              <a:avLst>
                <a:gd name="adj" fmla="val 47702"/>
              </a:avLst>
            </a:prstGeom>
            <a:solidFill>
              <a:srgbClr val="ECDEE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椭圆 159"/>
            <p:cNvSpPr/>
            <p:nvPr/>
          </p:nvSpPr>
          <p:spPr>
            <a:xfrm>
              <a:off x="1132239" y="4086004"/>
              <a:ext cx="139956" cy="139956"/>
            </a:xfrm>
            <a:prstGeom prst="ellipse">
              <a:avLst/>
            </a:prstGeom>
            <a:solidFill>
              <a:srgbClr val="F59FE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61" name="文本框 160"/>
          <p:cNvSpPr txBox="1"/>
          <p:nvPr/>
        </p:nvSpPr>
        <p:spPr>
          <a:xfrm>
            <a:off x="2785969" y="6161477"/>
            <a:ext cx="478016" cy="276999"/>
          </a:xfrm>
          <a:prstGeom prst="rect">
            <a:avLst/>
          </a:prstGeom>
          <a:noFill/>
        </p:spPr>
        <p:txBody>
          <a:bodyPr wrap="none" rtlCol="0">
            <a:spAutoFit/>
          </a:bodyPr>
          <a:lstStyle/>
          <a:p>
            <a:r>
              <a:rPr lang="en-US" altLang="zh-CN" sz="1200" dirty="0" smtClean="0"/>
              <a:t>&lt;p&gt;</a:t>
            </a:r>
            <a:endParaRPr lang="zh-CN" altLang="en-US" sz="1200" dirty="0"/>
          </a:p>
        </p:txBody>
      </p:sp>
      <p:sp>
        <p:nvSpPr>
          <p:cNvPr id="162" name="文本框 161"/>
          <p:cNvSpPr txBox="1"/>
          <p:nvPr/>
        </p:nvSpPr>
        <p:spPr>
          <a:xfrm>
            <a:off x="2425949" y="6161477"/>
            <a:ext cx="478016" cy="276999"/>
          </a:xfrm>
          <a:prstGeom prst="rect">
            <a:avLst/>
          </a:prstGeom>
          <a:noFill/>
        </p:spPr>
        <p:txBody>
          <a:bodyPr wrap="none" rtlCol="0">
            <a:spAutoFit/>
          </a:bodyPr>
          <a:lstStyle/>
          <a:p>
            <a:r>
              <a:rPr lang="en-US" altLang="zh-CN" sz="1200" dirty="0" smtClean="0"/>
              <a:t>&lt;p&gt;</a:t>
            </a:r>
            <a:endParaRPr lang="zh-CN" altLang="en-US" sz="1200" dirty="0"/>
          </a:p>
        </p:txBody>
      </p:sp>
      <p:sp>
        <p:nvSpPr>
          <p:cNvPr id="139" name="等腰三角形 138"/>
          <p:cNvSpPr/>
          <p:nvPr/>
        </p:nvSpPr>
        <p:spPr>
          <a:xfrm>
            <a:off x="3561988" y="4981576"/>
            <a:ext cx="789109" cy="228856"/>
          </a:xfrm>
          <a:prstGeom prst="triangle">
            <a:avLst>
              <a:gd name="adj" fmla="val 33361"/>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4" name="等腰三角形 3"/>
          <p:cNvSpPr/>
          <p:nvPr/>
        </p:nvSpPr>
        <p:spPr>
          <a:xfrm>
            <a:off x="3226971" y="4981576"/>
            <a:ext cx="789109" cy="228856"/>
          </a:xfrm>
          <a:prstGeom prst="triangle">
            <a:avLst>
              <a:gd name="adj" fmla="val 33361"/>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172" name="等腰三角形 171"/>
          <p:cNvSpPr/>
          <p:nvPr/>
        </p:nvSpPr>
        <p:spPr>
          <a:xfrm>
            <a:off x="2903707" y="4981576"/>
            <a:ext cx="789109" cy="228856"/>
          </a:xfrm>
          <a:prstGeom prst="triangle">
            <a:avLst>
              <a:gd name="adj" fmla="val 33361"/>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171" name="等腰三角形 170"/>
          <p:cNvSpPr/>
          <p:nvPr/>
        </p:nvSpPr>
        <p:spPr>
          <a:xfrm>
            <a:off x="2578458" y="4981576"/>
            <a:ext cx="789109" cy="228856"/>
          </a:xfrm>
          <a:prstGeom prst="triangle">
            <a:avLst>
              <a:gd name="adj" fmla="val 33361"/>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grpSp>
        <p:nvGrpSpPr>
          <p:cNvPr id="173" name="组合 172"/>
          <p:cNvGrpSpPr/>
          <p:nvPr/>
        </p:nvGrpSpPr>
        <p:grpSpPr>
          <a:xfrm>
            <a:off x="3082304" y="4631754"/>
            <a:ext cx="151987" cy="340103"/>
            <a:chOff x="1129102" y="3974531"/>
            <a:chExt cx="151987" cy="340103"/>
          </a:xfrm>
        </p:grpSpPr>
        <p:sp>
          <p:nvSpPr>
            <p:cNvPr id="174" name="圆角矩形 173"/>
            <p:cNvSpPr/>
            <p:nvPr/>
          </p:nvSpPr>
          <p:spPr>
            <a:xfrm>
              <a:off x="1129102" y="3974531"/>
              <a:ext cx="151987" cy="340103"/>
            </a:xfrm>
            <a:prstGeom prst="roundRect">
              <a:avLst>
                <a:gd name="adj" fmla="val 47702"/>
              </a:avLst>
            </a:prstGeom>
            <a:solidFill>
              <a:srgbClr val="ECDEE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5" name="椭圆 174"/>
            <p:cNvSpPr/>
            <p:nvPr/>
          </p:nvSpPr>
          <p:spPr>
            <a:xfrm>
              <a:off x="1132239" y="4086004"/>
              <a:ext cx="139956" cy="139956"/>
            </a:xfrm>
            <a:prstGeom prst="ellipse">
              <a:avLst/>
            </a:prstGeom>
            <a:solidFill>
              <a:srgbClr val="F59FE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76" name="组合 175"/>
          <p:cNvGrpSpPr/>
          <p:nvPr/>
        </p:nvGrpSpPr>
        <p:grpSpPr>
          <a:xfrm>
            <a:off x="2758167" y="4631948"/>
            <a:ext cx="151987" cy="340103"/>
            <a:chOff x="1129102" y="3974531"/>
            <a:chExt cx="151987" cy="340103"/>
          </a:xfrm>
        </p:grpSpPr>
        <p:sp>
          <p:nvSpPr>
            <p:cNvPr id="177" name="圆角矩形 176"/>
            <p:cNvSpPr/>
            <p:nvPr/>
          </p:nvSpPr>
          <p:spPr>
            <a:xfrm>
              <a:off x="1129102" y="3974531"/>
              <a:ext cx="151987" cy="340103"/>
            </a:xfrm>
            <a:prstGeom prst="roundRect">
              <a:avLst>
                <a:gd name="adj" fmla="val 47702"/>
              </a:avLst>
            </a:prstGeom>
            <a:solidFill>
              <a:srgbClr val="ECDEE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8" name="椭圆 177"/>
            <p:cNvSpPr/>
            <p:nvPr/>
          </p:nvSpPr>
          <p:spPr>
            <a:xfrm>
              <a:off x="1132239" y="4086004"/>
              <a:ext cx="139956" cy="139956"/>
            </a:xfrm>
            <a:prstGeom prst="ellipse">
              <a:avLst/>
            </a:prstGeom>
            <a:solidFill>
              <a:srgbClr val="F59FE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79" name="文本框 178"/>
          <p:cNvSpPr txBox="1"/>
          <p:nvPr/>
        </p:nvSpPr>
        <p:spPr>
          <a:xfrm>
            <a:off x="835878" y="5028303"/>
            <a:ext cx="1106393" cy="276999"/>
          </a:xfrm>
          <a:prstGeom prst="rect">
            <a:avLst/>
          </a:prstGeom>
          <a:noFill/>
        </p:spPr>
        <p:txBody>
          <a:bodyPr wrap="none" rtlCol="0">
            <a:spAutoFit/>
          </a:bodyPr>
          <a:lstStyle/>
          <a:p>
            <a:r>
              <a:rPr lang="en-US" altLang="zh-CN" sz="1200" dirty="0" smtClean="0"/>
              <a:t>Conv</a:t>
            </a:r>
            <a:r>
              <a:rPr lang="en-US" altLang="zh-CN" sz="1200" baseline="30000" dirty="0" smtClean="0"/>
              <a:t>(1)</a:t>
            </a:r>
            <a:r>
              <a:rPr lang="en-US" altLang="zh-CN" sz="1200" dirty="0" smtClean="0"/>
              <a:t> + GLU</a:t>
            </a:r>
          </a:p>
        </p:txBody>
      </p:sp>
      <p:sp>
        <p:nvSpPr>
          <p:cNvPr id="181" name="圆角矩形 180"/>
          <p:cNvSpPr/>
          <p:nvPr/>
        </p:nvSpPr>
        <p:spPr>
          <a:xfrm>
            <a:off x="2450908" y="4631948"/>
            <a:ext cx="151987" cy="340103"/>
          </a:xfrm>
          <a:prstGeom prst="roundRect">
            <a:avLst>
              <a:gd name="adj" fmla="val 47702"/>
            </a:avLst>
          </a:prstGeom>
          <a:solidFill>
            <a:srgbClr val="ECDEE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 name="组合 8"/>
          <p:cNvGrpSpPr/>
          <p:nvPr/>
        </p:nvGrpSpPr>
        <p:grpSpPr>
          <a:xfrm>
            <a:off x="2445182" y="4391626"/>
            <a:ext cx="1416709" cy="228856"/>
            <a:chOff x="2445182" y="4391626"/>
            <a:chExt cx="1416709" cy="228856"/>
          </a:xfrm>
        </p:grpSpPr>
        <p:sp>
          <p:nvSpPr>
            <p:cNvPr id="185" name="等腰三角形 184"/>
            <p:cNvSpPr/>
            <p:nvPr/>
          </p:nvSpPr>
          <p:spPr>
            <a:xfrm>
              <a:off x="3072782" y="4391626"/>
              <a:ext cx="789109" cy="228856"/>
            </a:xfrm>
            <a:prstGeom prst="triangle">
              <a:avLst>
                <a:gd name="adj" fmla="val 33361"/>
              </a:avLst>
            </a:prstGeom>
            <a:solidFill>
              <a:srgbClr val="ECDEE8"/>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184" name="等腰三角形 183"/>
            <p:cNvSpPr/>
            <p:nvPr/>
          </p:nvSpPr>
          <p:spPr>
            <a:xfrm>
              <a:off x="2758982" y="4391626"/>
              <a:ext cx="789109" cy="228856"/>
            </a:xfrm>
            <a:prstGeom prst="triangle">
              <a:avLst>
                <a:gd name="adj" fmla="val 33361"/>
              </a:avLst>
            </a:prstGeom>
            <a:solidFill>
              <a:srgbClr val="ECDEE8"/>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183" name="等腰三角形 182"/>
            <p:cNvSpPr/>
            <p:nvPr/>
          </p:nvSpPr>
          <p:spPr>
            <a:xfrm>
              <a:off x="2445182" y="4391626"/>
              <a:ext cx="789109" cy="228856"/>
            </a:xfrm>
            <a:prstGeom prst="triangle">
              <a:avLst>
                <a:gd name="adj" fmla="val 33361"/>
              </a:avLst>
            </a:prstGeom>
            <a:solidFill>
              <a:srgbClr val="ECDEE8"/>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grpSp>
      <p:sp>
        <p:nvSpPr>
          <p:cNvPr id="186" name="文本框 185"/>
          <p:cNvSpPr txBox="1"/>
          <p:nvPr/>
        </p:nvSpPr>
        <p:spPr>
          <a:xfrm>
            <a:off x="915603" y="4679826"/>
            <a:ext cx="1023037" cy="261610"/>
          </a:xfrm>
          <a:prstGeom prst="rect">
            <a:avLst/>
          </a:prstGeom>
          <a:noFill/>
        </p:spPr>
        <p:txBody>
          <a:bodyPr wrap="none" rtlCol="0">
            <a:spAutoFit/>
          </a:bodyPr>
          <a:lstStyle/>
          <a:p>
            <a:r>
              <a:rPr lang="en-US" altLang="zh-CN" sz="1100" dirty="0" smtClean="0"/>
              <a:t>Embedding </a:t>
            </a:r>
            <a:r>
              <a:rPr lang="en-US" altLang="zh-CN" sz="1100" baseline="30000" dirty="0" smtClean="0"/>
              <a:t>(2)</a:t>
            </a:r>
            <a:endParaRPr lang="zh-CN" altLang="en-US" sz="1100" baseline="30000" dirty="0"/>
          </a:p>
        </p:txBody>
      </p:sp>
      <p:sp>
        <p:nvSpPr>
          <p:cNvPr id="187" name="文本框 186"/>
          <p:cNvSpPr txBox="1"/>
          <p:nvPr/>
        </p:nvSpPr>
        <p:spPr>
          <a:xfrm>
            <a:off x="864157" y="4343419"/>
            <a:ext cx="1106393" cy="276999"/>
          </a:xfrm>
          <a:prstGeom prst="rect">
            <a:avLst/>
          </a:prstGeom>
          <a:noFill/>
        </p:spPr>
        <p:txBody>
          <a:bodyPr wrap="none" rtlCol="0">
            <a:spAutoFit/>
          </a:bodyPr>
          <a:lstStyle/>
          <a:p>
            <a:r>
              <a:rPr lang="en-US" altLang="zh-CN" sz="1200" dirty="0" smtClean="0"/>
              <a:t>Conv</a:t>
            </a:r>
            <a:r>
              <a:rPr lang="en-US" altLang="zh-CN" sz="1200" baseline="30000" dirty="0" smtClean="0"/>
              <a:t>(2)</a:t>
            </a:r>
            <a:r>
              <a:rPr lang="en-US" altLang="zh-CN" sz="1200" dirty="0" smtClean="0"/>
              <a:t> + GLU</a:t>
            </a:r>
          </a:p>
        </p:txBody>
      </p:sp>
      <p:sp>
        <p:nvSpPr>
          <p:cNvPr id="8" name="文本框 7"/>
          <p:cNvSpPr txBox="1"/>
          <p:nvPr/>
        </p:nvSpPr>
        <p:spPr>
          <a:xfrm>
            <a:off x="2999444" y="4048512"/>
            <a:ext cx="372218" cy="369332"/>
          </a:xfrm>
          <a:prstGeom prst="rect">
            <a:avLst/>
          </a:prstGeom>
          <a:noFill/>
        </p:spPr>
        <p:txBody>
          <a:bodyPr wrap="none" rtlCol="0">
            <a:spAutoFit/>
          </a:bodyPr>
          <a:lstStyle/>
          <a:p>
            <a:r>
              <a:rPr lang="en-US" altLang="zh-CN" b="1" dirty="0" smtClean="0"/>
              <a:t>…</a:t>
            </a:r>
            <a:endParaRPr lang="zh-CN" altLang="en-US" b="1" dirty="0"/>
          </a:p>
        </p:txBody>
      </p:sp>
      <p:sp>
        <p:nvSpPr>
          <p:cNvPr id="200" name="圆角矩形 199"/>
          <p:cNvSpPr/>
          <p:nvPr/>
        </p:nvSpPr>
        <p:spPr>
          <a:xfrm>
            <a:off x="876299" y="3485914"/>
            <a:ext cx="4067175" cy="3153011"/>
          </a:xfrm>
          <a:prstGeom prst="roundRect">
            <a:avLst>
              <a:gd name="adj" fmla="val 5797"/>
            </a:avLst>
          </a:prstGeom>
          <a:no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1" name="文本框 200"/>
          <p:cNvSpPr txBox="1"/>
          <p:nvPr/>
        </p:nvSpPr>
        <p:spPr>
          <a:xfrm>
            <a:off x="896759" y="6290259"/>
            <a:ext cx="1343638" cy="276999"/>
          </a:xfrm>
          <a:prstGeom prst="rect">
            <a:avLst/>
          </a:prstGeom>
          <a:noFill/>
        </p:spPr>
        <p:txBody>
          <a:bodyPr wrap="none" rtlCol="0">
            <a:spAutoFit/>
          </a:bodyPr>
          <a:lstStyle/>
          <a:p>
            <a:r>
              <a:rPr lang="en-US" altLang="zh-CN" sz="1200" b="1" dirty="0" smtClean="0">
                <a:solidFill>
                  <a:schemeClr val="accent2"/>
                </a:solidFill>
              </a:rPr>
              <a:t>Multi-layer CNN</a:t>
            </a:r>
            <a:endParaRPr lang="zh-CN" altLang="en-US" sz="1200" b="1" dirty="0">
              <a:solidFill>
                <a:schemeClr val="accent2"/>
              </a:solidFill>
            </a:endParaRPr>
          </a:p>
        </p:txBody>
      </p:sp>
      <p:grpSp>
        <p:nvGrpSpPr>
          <p:cNvPr id="5" name="组合 4"/>
          <p:cNvGrpSpPr/>
          <p:nvPr/>
        </p:nvGrpSpPr>
        <p:grpSpPr>
          <a:xfrm>
            <a:off x="2455063" y="3712202"/>
            <a:ext cx="1455968" cy="340650"/>
            <a:chOff x="2455063" y="3712202"/>
            <a:chExt cx="1455968" cy="340650"/>
          </a:xfrm>
        </p:grpSpPr>
        <p:grpSp>
          <p:nvGrpSpPr>
            <p:cNvPr id="188" name="组合 187"/>
            <p:cNvGrpSpPr/>
            <p:nvPr/>
          </p:nvGrpSpPr>
          <p:grpSpPr>
            <a:xfrm>
              <a:off x="3111998" y="3712204"/>
              <a:ext cx="151987" cy="340103"/>
              <a:chOff x="1129102" y="3974531"/>
              <a:chExt cx="151987" cy="340103"/>
            </a:xfrm>
            <a:solidFill>
              <a:schemeClr val="accent1">
                <a:lumMod val="20000"/>
                <a:lumOff val="80000"/>
              </a:schemeClr>
            </a:solidFill>
          </p:grpSpPr>
          <p:sp>
            <p:nvSpPr>
              <p:cNvPr id="189" name="圆角矩形 188"/>
              <p:cNvSpPr/>
              <p:nvPr/>
            </p:nvSpPr>
            <p:spPr>
              <a:xfrm>
                <a:off x="1129102" y="3974531"/>
                <a:ext cx="151987" cy="340103"/>
              </a:xfrm>
              <a:prstGeom prst="roundRect">
                <a:avLst>
                  <a:gd name="adj" fmla="val 47702"/>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0" name="椭圆 189"/>
              <p:cNvSpPr/>
              <p:nvPr/>
            </p:nvSpPr>
            <p:spPr>
              <a:xfrm>
                <a:off x="1132239" y="4086004"/>
                <a:ext cx="139956" cy="139956"/>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91" name="组合 190"/>
            <p:cNvGrpSpPr/>
            <p:nvPr/>
          </p:nvGrpSpPr>
          <p:grpSpPr>
            <a:xfrm>
              <a:off x="3435521" y="3712203"/>
              <a:ext cx="151987" cy="340103"/>
              <a:chOff x="1129102" y="3974531"/>
              <a:chExt cx="151987" cy="340103"/>
            </a:xfrm>
            <a:solidFill>
              <a:schemeClr val="accent1">
                <a:lumMod val="20000"/>
                <a:lumOff val="80000"/>
              </a:schemeClr>
            </a:solidFill>
          </p:grpSpPr>
          <p:sp>
            <p:nvSpPr>
              <p:cNvPr id="192" name="圆角矩形 191"/>
              <p:cNvSpPr/>
              <p:nvPr/>
            </p:nvSpPr>
            <p:spPr>
              <a:xfrm>
                <a:off x="1129102" y="3974531"/>
                <a:ext cx="151987" cy="340103"/>
              </a:xfrm>
              <a:prstGeom prst="roundRect">
                <a:avLst>
                  <a:gd name="adj" fmla="val 47702"/>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3" name="椭圆 192"/>
              <p:cNvSpPr/>
              <p:nvPr/>
            </p:nvSpPr>
            <p:spPr>
              <a:xfrm>
                <a:off x="1132239" y="4086004"/>
                <a:ext cx="139956" cy="139956"/>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94" name="组合 193"/>
            <p:cNvGrpSpPr/>
            <p:nvPr/>
          </p:nvGrpSpPr>
          <p:grpSpPr>
            <a:xfrm>
              <a:off x="2779200" y="3712202"/>
              <a:ext cx="151987" cy="340103"/>
              <a:chOff x="1129102" y="3974531"/>
              <a:chExt cx="151987" cy="340103"/>
            </a:xfrm>
            <a:solidFill>
              <a:schemeClr val="accent1">
                <a:lumMod val="20000"/>
                <a:lumOff val="80000"/>
              </a:schemeClr>
            </a:solidFill>
          </p:grpSpPr>
          <p:sp>
            <p:nvSpPr>
              <p:cNvPr id="195" name="圆角矩形 194"/>
              <p:cNvSpPr/>
              <p:nvPr/>
            </p:nvSpPr>
            <p:spPr>
              <a:xfrm>
                <a:off x="1129102" y="3974531"/>
                <a:ext cx="151987" cy="340103"/>
              </a:xfrm>
              <a:prstGeom prst="roundRect">
                <a:avLst>
                  <a:gd name="adj" fmla="val 47702"/>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6" name="椭圆 195"/>
              <p:cNvSpPr/>
              <p:nvPr/>
            </p:nvSpPr>
            <p:spPr>
              <a:xfrm>
                <a:off x="1132239" y="4086004"/>
                <a:ext cx="139956" cy="139956"/>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97" name="组合 196"/>
            <p:cNvGrpSpPr/>
            <p:nvPr/>
          </p:nvGrpSpPr>
          <p:grpSpPr>
            <a:xfrm>
              <a:off x="2455063" y="3712396"/>
              <a:ext cx="151987" cy="340103"/>
              <a:chOff x="1129102" y="3974531"/>
              <a:chExt cx="151987" cy="340103"/>
            </a:xfrm>
            <a:solidFill>
              <a:schemeClr val="accent1">
                <a:lumMod val="20000"/>
                <a:lumOff val="80000"/>
              </a:schemeClr>
            </a:solidFill>
          </p:grpSpPr>
          <p:sp>
            <p:nvSpPr>
              <p:cNvPr id="198" name="圆角矩形 197"/>
              <p:cNvSpPr/>
              <p:nvPr/>
            </p:nvSpPr>
            <p:spPr>
              <a:xfrm>
                <a:off x="1129102" y="3974531"/>
                <a:ext cx="151987" cy="340103"/>
              </a:xfrm>
              <a:prstGeom prst="roundRect">
                <a:avLst>
                  <a:gd name="adj" fmla="val 47702"/>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9" name="椭圆 198"/>
              <p:cNvSpPr/>
              <p:nvPr/>
            </p:nvSpPr>
            <p:spPr>
              <a:xfrm>
                <a:off x="1132239" y="4086004"/>
                <a:ext cx="139956" cy="139956"/>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02" name="组合 201"/>
            <p:cNvGrpSpPr/>
            <p:nvPr/>
          </p:nvGrpSpPr>
          <p:grpSpPr>
            <a:xfrm>
              <a:off x="3759044" y="3712749"/>
              <a:ext cx="151987" cy="340103"/>
              <a:chOff x="1129102" y="3974531"/>
              <a:chExt cx="151987" cy="340103"/>
            </a:xfrm>
            <a:solidFill>
              <a:schemeClr val="accent1">
                <a:lumMod val="20000"/>
                <a:lumOff val="80000"/>
              </a:schemeClr>
            </a:solidFill>
          </p:grpSpPr>
          <p:sp>
            <p:nvSpPr>
              <p:cNvPr id="203" name="圆角矩形 202"/>
              <p:cNvSpPr/>
              <p:nvPr/>
            </p:nvSpPr>
            <p:spPr>
              <a:xfrm>
                <a:off x="1129102" y="3974531"/>
                <a:ext cx="151987" cy="340103"/>
              </a:xfrm>
              <a:prstGeom prst="roundRect">
                <a:avLst>
                  <a:gd name="adj" fmla="val 47702"/>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4" name="椭圆 203"/>
              <p:cNvSpPr/>
              <p:nvPr/>
            </p:nvSpPr>
            <p:spPr>
              <a:xfrm>
                <a:off x="1132239" y="4086004"/>
                <a:ext cx="139956" cy="139956"/>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3" name="组合 12"/>
          <p:cNvGrpSpPr/>
          <p:nvPr/>
        </p:nvGrpSpPr>
        <p:grpSpPr>
          <a:xfrm>
            <a:off x="5585326" y="6161476"/>
            <a:ext cx="4171754" cy="276999"/>
            <a:chOff x="5518651" y="5663444"/>
            <a:chExt cx="4171754" cy="276999"/>
          </a:xfrm>
        </p:grpSpPr>
        <p:sp>
          <p:nvSpPr>
            <p:cNvPr id="208" name="矩形 207"/>
            <p:cNvSpPr/>
            <p:nvPr/>
          </p:nvSpPr>
          <p:spPr>
            <a:xfrm>
              <a:off x="5518651" y="5663444"/>
              <a:ext cx="338554" cy="276999"/>
            </a:xfrm>
            <a:prstGeom prst="rect">
              <a:avLst/>
            </a:prstGeom>
          </p:spPr>
          <p:txBody>
            <a:bodyPr wrap="none">
              <a:spAutoFit/>
            </a:bodyPr>
            <a:lstStyle/>
            <a:p>
              <a:r>
                <a:rPr lang="zh-CN" altLang="en-US" sz="1200" dirty="0"/>
                <a:t>浴</a:t>
              </a:r>
            </a:p>
          </p:txBody>
        </p:sp>
        <p:sp>
          <p:nvSpPr>
            <p:cNvPr id="209" name="矩形 208"/>
            <p:cNvSpPr/>
            <p:nvPr/>
          </p:nvSpPr>
          <p:spPr>
            <a:xfrm>
              <a:off x="5792451" y="5663444"/>
              <a:ext cx="338554" cy="276999"/>
            </a:xfrm>
            <a:prstGeom prst="rect">
              <a:avLst/>
            </a:prstGeom>
          </p:spPr>
          <p:txBody>
            <a:bodyPr wrap="none">
              <a:spAutoFit/>
            </a:bodyPr>
            <a:lstStyle/>
            <a:p>
              <a:r>
                <a:rPr lang="zh-CN" altLang="en-US" sz="1200" dirty="0"/>
                <a:t>室</a:t>
              </a:r>
            </a:p>
          </p:txBody>
        </p:sp>
        <p:sp>
          <p:nvSpPr>
            <p:cNvPr id="210" name="矩形 209"/>
            <p:cNvSpPr/>
            <p:nvPr/>
          </p:nvSpPr>
          <p:spPr>
            <a:xfrm>
              <a:off x="6066251" y="5663444"/>
              <a:ext cx="338554" cy="276999"/>
            </a:xfrm>
            <a:prstGeom prst="rect">
              <a:avLst/>
            </a:prstGeom>
          </p:spPr>
          <p:txBody>
            <a:bodyPr wrap="none">
              <a:spAutoFit/>
            </a:bodyPr>
            <a:lstStyle/>
            <a:p>
              <a:r>
                <a:rPr lang="zh-CN" altLang="en-US" sz="1200" dirty="0"/>
                <a:t>挂</a:t>
              </a:r>
            </a:p>
          </p:txBody>
        </p:sp>
        <p:sp>
          <p:nvSpPr>
            <p:cNvPr id="211" name="矩形 210"/>
            <p:cNvSpPr/>
            <p:nvPr/>
          </p:nvSpPr>
          <p:spPr>
            <a:xfrm>
              <a:off x="6340051" y="5663444"/>
              <a:ext cx="338554" cy="276999"/>
            </a:xfrm>
            <a:prstGeom prst="rect">
              <a:avLst/>
            </a:prstGeom>
          </p:spPr>
          <p:txBody>
            <a:bodyPr wrap="none">
              <a:spAutoFit/>
            </a:bodyPr>
            <a:lstStyle/>
            <a:p>
              <a:r>
                <a:rPr lang="zh-CN" altLang="en-US" sz="1200" dirty="0">
                  <a:solidFill>
                    <a:schemeClr val="accent2"/>
                  </a:solidFill>
                </a:rPr>
                <a:t>件</a:t>
              </a:r>
            </a:p>
          </p:txBody>
        </p:sp>
        <p:sp>
          <p:nvSpPr>
            <p:cNvPr id="212" name="矩形 211"/>
            <p:cNvSpPr/>
            <p:nvPr/>
          </p:nvSpPr>
          <p:spPr>
            <a:xfrm>
              <a:off x="6613851" y="5663444"/>
              <a:ext cx="338554" cy="276999"/>
            </a:xfrm>
            <a:prstGeom prst="rect">
              <a:avLst/>
            </a:prstGeom>
          </p:spPr>
          <p:txBody>
            <a:bodyPr wrap="none">
              <a:spAutoFit/>
            </a:bodyPr>
            <a:lstStyle/>
            <a:p>
              <a:r>
                <a:rPr lang="zh-CN" altLang="en-US" sz="1200" dirty="0">
                  <a:solidFill>
                    <a:schemeClr val="bg1">
                      <a:lumMod val="75000"/>
                    </a:schemeClr>
                  </a:solidFill>
                </a:rPr>
                <a:t>有</a:t>
              </a:r>
            </a:p>
          </p:txBody>
        </p:sp>
        <p:sp>
          <p:nvSpPr>
            <p:cNvPr id="213" name="矩形 212"/>
            <p:cNvSpPr/>
            <p:nvPr/>
          </p:nvSpPr>
          <p:spPr>
            <a:xfrm>
              <a:off x="6887651" y="5663444"/>
              <a:ext cx="338554" cy="276999"/>
            </a:xfrm>
            <a:prstGeom prst="rect">
              <a:avLst/>
            </a:prstGeom>
          </p:spPr>
          <p:txBody>
            <a:bodyPr wrap="none">
              <a:spAutoFit/>
            </a:bodyPr>
            <a:lstStyle/>
            <a:p>
              <a:r>
                <a:rPr lang="zh-CN" altLang="en-US" sz="1200" dirty="0">
                  <a:solidFill>
                    <a:schemeClr val="bg1">
                      <a:lumMod val="75000"/>
                    </a:schemeClr>
                  </a:solidFill>
                </a:rPr>
                <a:t>一</a:t>
              </a:r>
            </a:p>
          </p:txBody>
        </p:sp>
        <p:sp>
          <p:nvSpPr>
            <p:cNvPr id="214" name="矩形 213"/>
            <p:cNvSpPr/>
            <p:nvPr/>
          </p:nvSpPr>
          <p:spPr>
            <a:xfrm>
              <a:off x="7161451" y="5663444"/>
              <a:ext cx="338554" cy="276999"/>
            </a:xfrm>
            <a:prstGeom prst="rect">
              <a:avLst/>
            </a:prstGeom>
          </p:spPr>
          <p:txBody>
            <a:bodyPr wrap="none">
              <a:spAutoFit/>
            </a:bodyPr>
            <a:lstStyle/>
            <a:p>
              <a:r>
                <a:rPr lang="zh-CN" altLang="en-US" sz="1200" dirty="0">
                  <a:solidFill>
                    <a:schemeClr val="bg1">
                      <a:lumMod val="75000"/>
                    </a:schemeClr>
                  </a:solidFill>
                </a:rPr>
                <a:t>套</a:t>
              </a:r>
            </a:p>
          </p:txBody>
        </p:sp>
        <p:sp>
          <p:nvSpPr>
            <p:cNvPr id="215" name="矩形 214"/>
            <p:cNvSpPr/>
            <p:nvPr/>
          </p:nvSpPr>
          <p:spPr>
            <a:xfrm>
              <a:off x="7435251" y="5663444"/>
              <a:ext cx="218330" cy="276999"/>
            </a:xfrm>
            <a:prstGeom prst="rect">
              <a:avLst/>
            </a:prstGeom>
          </p:spPr>
          <p:txBody>
            <a:bodyPr wrap="none">
              <a:spAutoFit/>
            </a:bodyPr>
            <a:lstStyle/>
            <a:p>
              <a:r>
                <a:rPr lang="en-US" altLang="zh-CN" sz="1200" dirty="0" smtClean="0">
                  <a:solidFill>
                    <a:schemeClr val="bg1">
                      <a:lumMod val="75000"/>
                    </a:schemeClr>
                  </a:solidFill>
                </a:rPr>
                <a:t>,</a:t>
              </a:r>
              <a:endParaRPr lang="zh-CN" altLang="en-US" sz="1200" dirty="0">
                <a:solidFill>
                  <a:schemeClr val="bg1">
                    <a:lumMod val="75000"/>
                  </a:schemeClr>
                </a:solidFill>
              </a:endParaRPr>
            </a:p>
          </p:txBody>
        </p:sp>
        <p:sp>
          <p:nvSpPr>
            <p:cNvPr id="216" name="矩形 215"/>
            <p:cNvSpPr/>
            <p:nvPr/>
          </p:nvSpPr>
          <p:spPr>
            <a:xfrm>
              <a:off x="7709051" y="5663444"/>
              <a:ext cx="338554" cy="276999"/>
            </a:xfrm>
            <a:prstGeom prst="rect">
              <a:avLst/>
            </a:prstGeom>
          </p:spPr>
          <p:txBody>
            <a:bodyPr wrap="none">
              <a:spAutoFit/>
            </a:bodyPr>
            <a:lstStyle/>
            <a:p>
              <a:r>
                <a:rPr lang="zh-CN" altLang="en-US" sz="1200" dirty="0">
                  <a:solidFill>
                    <a:schemeClr val="bg1">
                      <a:lumMod val="75000"/>
                    </a:schemeClr>
                  </a:solidFill>
                </a:rPr>
                <a:t>洗</a:t>
              </a:r>
            </a:p>
          </p:txBody>
        </p:sp>
        <p:sp>
          <p:nvSpPr>
            <p:cNvPr id="217" name="矩形 216"/>
            <p:cNvSpPr/>
            <p:nvPr/>
          </p:nvSpPr>
          <p:spPr>
            <a:xfrm>
              <a:off x="7982851" y="5663444"/>
              <a:ext cx="338554" cy="276999"/>
            </a:xfrm>
            <a:prstGeom prst="rect">
              <a:avLst/>
            </a:prstGeom>
          </p:spPr>
          <p:txBody>
            <a:bodyPr wrap="none">
              <a:spAutoFit/>
            </a:bodyPr>
            <a:lstStyle/>
            <a:p>
              <a:r>
                <a:rPr lang="zh-CN" altLang="en-US" sz="1200" dirty="0">
                  <a:solidFill>
                    <a:schemeClr val="bg1">
                      <a:lumMod val="75000"/>
                    </a:schemeClr>
                  </a:solidFill>
                </a:rPr>
                <a:t>澡</a:t>
              </a:r>
            </a:p>
          </p:txBody>
        </p:sp>
        <p:sp>
          <p:nvSpPr>
            <p:cNvPr id="218" name="矩形 217"/>
            <p:cNvSpPr/>
            <p:nvPr/>
          </p:nvSpPr>
          <p:spPr>
            <a:xfrm>
              <a:off x="8256651" y="5663444"/>
              <a:ext cx="338554" cy="276999"/>
            </a:xfrm>
            <a:prstGeom prst="rect">
              <a:avLst/>
            </a:prstGeom>
          </p:spPr>
          <p:txBody>
            <a:bodyPr wrap="none">
              <a:spAutoFit/>
            </a:bodyPr>
            <a:lstStyle/>
            <a:p>
              <a:r>
                <a:rPr lang="zh-CN" altLang="en-US" sz="1200" dirty="0">
                  <a:solidFill>
                    <a:schemeClr val="bg1">
                      <a:lumMod val="75000"/>
                    </a:schemeClr>
                  </a:solidFill>
                </a:rPr>
                <a:t>不</a:t>
              </a:r>
            </a:p>
          </p:txBody>
        </p:sp>
        <p:sp>
          <p:nvSpPr>
            <p:cNvPr id="219" name="矩形 218"/>
            <p:cNvSpPr/>
            <p:nvPr/>
          </p:nvSpPr>
          <p:spPr>
            <a:xfrm>
              <a:off x="8530451" y="5663444"/>
              <a:ext cx="338554" cy="276999"/>
            </a:xfrm>
            <a:prstGeom prst="rect">
              <a:avLst/>
            </a:prstGeom>
          </p:spPr>
          <p:txBody>
            <a:bodyPr wrap="none">
              <a:spAutoFit/>
            </a:bodyPr>
            <a:lstStyle/>
            <a:p>
              <a:r>
                <a:rPr lang="zh-CN" altLang="en-US" sz="1200" dirty="0">
                  <a:solidFill>
                    <a:schemeClr val="bg1">
                      <a:lumMod val="75000"/>
                    </a:schemeClr>
                  </a:solidFill>
                </a:rPr>
                <a:t>再</a:t>
              </a:r>
            </a:p>
          </p:txBody>
        </p:sp>
        <p:sp>
          <p:nvSpPr>
            <p:cNvPr id="220" name="矩形 219"/>
            <p:cNvSpPr/>
            <p:nvPr/>
          </p:nvSpPr>
          <p:spPr>
            <a:xfrm>
              <a:off x="8804251" y="5663444"/>
              <a:ext cx="338554" cy="276999"/>
            </a:xfrm>
            <a:prstGeom prst="rect">
              <a:avLst/>
            </a:prstGeom>
          </p:spPr>
          <p:txBody>
            <a:bodyPr wrap="none">
              <a:spAutoFit/>
            </a:bodyPr>
            <a:lstStyle/>
            <a:p>
              <a:r>
                <a:rPr lang="zh-CN" altLang="en-US" sz="1200" dirty="0">
                  <a:solidFill>
                    <a:schemeClr val="bg1">
                      <a:lumMod val="75000"/>
                    </a:schemeClr>
                  </a:solidFill>
                </a:rPr>
                <a:t>捡</a:t>
              </a:r>
            </a:p>
          </p:txBody>
        </p:sp>
        <p:sp>
          <p:nvSpPr>
            <p:cNvPr id="221" name="矩形 220"/>
            <p:cNvSpPr/>
            <p:nvPr/>
          </p:nvSpPr>
          <p:spPr>
            <a:xfrm>
              <a:off x="9078051" y="5663444"/>
              <a:ext cx="338554" cy="276999"/>
            </a:xfrm>
            <a:prstGeom prst="rect">
              <a:avLst/>
            </a:prstGeom>
          </p:spPr>
          <p:txBody>
            <a:bodyPr wrap="none">
              <a:spAutoFit/>
            </a:bodyPr>
            <a:lstStyle/>
            <a:p>
              <a:r>
                <a:rPr lang="zh-CN" altLang="en-US" sz="1200" dirty="0">
                  <a:solidFill>
                    <a:schemeClr val="bg1">
                      <a:lumMod val="75000"/>
                    </a:schemeClr>
                  </a:solidFill>
                </a:rPr>
                <a:t>肥</a:t>
              </a:r>
            </a:p>
          </p:txBody>
        </p:sp>
        <p:sp>
          <p:nvSpPr>
            <p:cNvPr id="222" name="矩形 221"/>
            <p:cNvSpPr/>
            <p:nvPr/>
          </p:nvSpPr>
          <p:spPr>
            <a:xfrm>
              <a:off x="9351851" y="5663444"/>
              <a:ext cx="338554" cy="276999"/>
            </a:xfrm>
            <a:prstGeom prst="rect">
              <a:avLst/>
            </a:prstGeom>
          </p:spPr>
          <p:txBody>
            <a:bodyPr wrap="none">
              <a:spAutoFit/>
            </a:bodyPr>
            <a:lstStyle/>
            <a:p>
              <a:r>
                <a:rPr lang="zh-CN" altLang="en-US" sz="1200" dirty="0">
                  <a:solidFill>
                    <a:schemeClr val="bg1">
                      <a:lumMod val="75000"/>
                    </a:schemeClr>
                  </a:solidFill>
                </a:rPr>
                <a:t>皂</a:t>
              </a:r>
            </a:p>
          </p:txBody>
        </p:sp>
      </p:grpSp>
      <p:sp>
        <p:nvSpPr>
          <p:cNvPr id="223" name="圆角矩形 222"/>
          <p:cNvSpPr/>
          <p:nvPr/>
        </p:nvSpPr>
        <p:spPr>
          <a:xfrm>
            <a:off x="2278686" y="4582172"/>
            <a:ext cx="1753850" cy="444539"/>
          </a:xfrm>
          <a:prstGeom prst="roundRect">
            <a:avLst>
              <a:gd name="adj" fmla="val 3942"/>
            </a:avLst>
          </a:prstGeom>
          <a:noFill/>
          <a:ln>
            <a:solidFill>
              <a:schemeClr val="bg2">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4" name="圆角矩形 223"/>
          <p:cNvSpPr/>
          <p:nvPr/>
        </p:nvSpPr>
        <p:spPr>
          <a:xfrm>
            <a:off x="2278686" y="3666969"/>
            <a:ext cx="1753850" cy="444539"/>
          </a:xfrm>
          <a:prstGeom prst="roundRect">
            <a:avLst>
              <a:gd name="adj" fmla="val 3942"/>
            </a:avLst>
          </a:prstGeom>
          <a:noFill/>
          <a:ln>
            <a:solidFill>
              <a:schemeClr val="bg2">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 name="曲线连接符 16"/>
          <p:cNvCxnSpPr>
            <a:stCxn id="223" idx="3"/>
            <a:endCxn id="224" idx="3"/>
          </p:cNvCxnSpPr>
          <p:nvPr/>
        </p:nvCxnSpPr>
        <p:spPr>
          <a:xfrm flipV="1">
            <a:off x="4032536" y="3889239"/>
            <a:ext cx="12700" cy="915203"/>
          </a:xfrm>
          <a:prstGeom prst="curvedConnector3">
            <a:avLst>
              <a:gd name="adj1" fmla="val 1800000"/>
            </a:avLst>
          </a:prstGeom>
          <a:ln>
            <a:tailEnd type="triangle"/>
          </a:ln>
        </p:spPr>
        <p:style>
          <a:lnRef idx="1">
            <a:schemeClr val="accent3"/>
          </a:lnRef>
          <a:fillRef idx="0">
            <a:schemeClr val="accent3"/>
          </a:fillRef>
          <a:effectRef idx="0">
            <a:schemeClr val="accent3"/>
          </a:effectRef>
          <a:fontRef idx="minor">
            <a:schemeClr val="tx1"/>
          </a:fontRef>
        </p:style>
      </p:cxnSp>
      <p:sp>
        <p:nvSpPr>
          <p:cNvPr id="225" name="椭圆 224"/>
          <p:cNvSpPr/>
          <p:nvPr/>
        </p:nvSpPr>
        <p:spPr>
          <a:xfrm>
            <a:off x="4277652" y="4389394"/>
            <a:ext cx="231429" cy="23142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smtClean="0"/>
              <a:t>+</a:t>
            </a:r>
            <a:endParaRPr lang="zh-CN" altLang="en-US" sz="1200" b="1" dirty="0"/>
          </a:p>
        </p:txBody>
      </p:sp>
      <p:sp>
        <p:nvSpPr>
          <p:cNvPr id="226" name="文本框 225"/>
          <p:cNvSpPr txBox="1"/>
          <p:nvPr/>
        </p:nvSpPr>
        <p:spPr>
          <a:xfrm>
            <a:off x="4177245" y="4655611"/>
            <a:ext cx="909223" cy="276999"/>
          </a:xfrm>
          <a:prstGeom prst="rect">
            <a:avLst/>
          </a:prstGeom>
          <a:noFill/>
        </p:spPr>
        <p:txBody>
          <a:bodyPr wrap="none" rtlCol="0">
            <a:spAutoFit/>
          </a:bodyPr>
          <a:lstStyle/>
          <a:p>
            <a:r>
              <a:rPr lang="en-US" altLang="zh-CN" sz="1200" dirty="0" smtClean="0"/>
              <a:t>residuals</a:t>
            </a:r>
            <a:r>
              <a:rPr lang="en-US" altLang="zh-CN" sz="1200" baseline="30000" dirty="0" smtClean="0"/>
              <a:t>(L)</a:t>
            </a:r>
            <a:r>
              <a:rPr lang="en-US" altLang="zh-CN" sz="1200" dirty="0" smtClean="0"/>
              <a:t> </a:t>
            </a:r>
          </a:p>
        </p:txBody>
      </p:sp>
      <p:sp>
        <p:nvSpPr>
          <p:cNvPr id="243" name="圆角矩形 242"/>
          <p:cNvSpPr/>
          <p:nvPr/>
        </p:nvSpPr>
        <p:spPr>
          <a:xfrm>
            <a:off x="5307145" y="5606615"/>
            <a:ext cx="1200365" cy="425080"/>
          </a:xfrm>
          <a:prstGeom prst="roundRect">
            <a:avLst>
              <a:gd name="adj" fmla="val 5797"/>
            </a:avLst>
          </a:prstGeom>
          <a:no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4" name="文本框 243"/>
          <p:cNvSpPr txBox="1"/>
          <p:nvPr/>
        </p:nvSpPr>
        <p:spPr>
          <a:xfrm>
            <a:off x="5243813" y="5681411"/>
            <a:ext cx="1343638" cy="276999"/>
          </a:xfrm>
          <a:prstGeom prst="rect">
            <a:avLst/>
          </a:prstGeom>
          <a:noFill/>
        </p:spPr>
        <p:txBody>
          <a:bodyPr wrap="none" rtlCol="0">
            <a:spAutoFit/>
          </a:bodyPr>
          <a:lstStyle/>
          <a:p>
            <a:r>
              <a:rPr lang="en-US" altLang="zh-CN" sz="1200" b="1" dirty="0" smtClean="0">
                <a:solidFill>
                  <a:schemeClr val="accent2"/>
                </a:solidFill>
              </a:rPr>
              <a:t>Multi-layer CNN</a:t>
            </a:r>
            <a:endParaRPr lang="zh-CN" altLang="en-US" sz="1200" b="1" dirty="0">
              <a:solidFill>
                <a:schemeClr val="accent2"/>
              </a:solidFill>
            </a:endParaRPr>
          </a:p>
        </p:txBody>
      </p:sp>
      <p:sp>
        <p:nvSpPr>
          <p:cNvPr id="257" name="矩形 256"/>
          <p:cNvSpPr/>
          <p:nvPr/>
        </p:nvSpPr>
        <p:spPr>
          <a:xfrm>
            <a:off x="5250524" y="6173862"/>
            <a:ext cx="452368" cy="276999"/>
          </a:xfrm>
          <a:prstGeom prst="rect">
            <a:avLst/>
          </a:prstGeom>
        </p:spPr>
        <p:txBody>
          <a:bodyPr wrap="none">
            <a:spAutoFit/>
          </a:bodyPr>
          <a:lstStyle/>
          <a:p>
            <a:r>
              <a:rPr lang="en-US" altLang="zh-CN" sz="1200" dirty="0" smtClean="0"/>
              <a:t>&lt;s&gt;</a:t>
            </a:r>
            <a:endParaRPr lang="zh-CN" altLang="en-US" sz="1200" dirty="0"/>
          </a:p>
        </p:txBody>
      </p:sp>
      <p:sp>
        <p:nvSpPr>
          <p:cNvPr id="262" name="椭圆 261"/>
          <p:cNvSpPr/>
          <p:nvPr/>
        </p:nvSpPr>
        <p:spPr>
          <a:xfrm>
            <a:off x="5240391" y="3115027"/>
            <a:ext cx="139956" cy="139956"/>
          </a:xfrm>
          <a:prstGeom prst="ellipse">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5" name="直接箭头连接符 24"/>
          <p:cNvCxnSpPr>
            <a:endCxn id="262" idx="3"/>
          </p:cNvCxnSpPr>
          <p:nvPr/>
        </p:nvCxnSpPr>
        <p:spPr>
          <a:xfrm flipV="1">
            <a:off x="2526901" y="3234487"/>
            <a:ext cx="2733986" cy="468190"/>
          </a:xfrm>
          <a:prstGeom prst="straightConnector1">
            <a:avLst/>
          </a:prstGeom>
          <a:ln>
            <a:prstDash val="dash"/>
            <a:tailEnd type="triangle"/>
          </a:ln>
        </p:spPr>
        <p:style>
          <a:lnRef idx="1">
            <a:schemeClr val="accent4"/>
          </a:lnRef>
          <a:fillRef idx="0">
            <a:schemeClr val="accent4"/>
          </a:fillRef>
          <a:effectRef idx="0">
            <a:schemeClr val="accent4"/>
          </a:effectRef>
          <a:fontRef idx="minor">
            <a:schemeClr val="tx1"/>
          </a:fontRef>
        </p:style>
      </p:cxnSp>
      <p:cxnSp>
        <p:nvCxnSpPr>
          <p:cNvPr id="263" name="直接箭头连接符 262"/>
          <p:cNvCxnSpPr>
            <a:stCxn id="195" idx="0"/>
            <a:endCxn id="262" idx="3"/>
          </p:cNvCxnSpPr>
          <p:nvPr/>
        </p:nvCxnSpPr>
        <p:spPr>
          <a:xfrm flipV="1">
            <a:off x="2855194" y="3234487"/>
            <a:ext cx="2405693" cy="477715"/>
          </a:xfrm>
          <a:prstGeom prst="straightConnector1">
            <a:avLst/>
          </a:prstGeom>
          <a:ln>
            <a:prstDash val="dash"/>
            <a:tailEnd type="triangle"/>
          </a:ln>
        </p:spPr>
        <p:style>
          <a:lnRef idx="1">
            <a:schemeClr val="accent4"/>
          </a:lnRef>
          <a:fillRef idx="0">
            <a:schemeClr val="accent4"/>
          </a:fillRef>
          <a:effectRef idx="0">
            <a:schemeClr val="accent4"/>
          </a:effectRef>
          <a:fontRef idx="minor">
            <a:schemeClr val="tx1"/>
          </a:fontRef>
        </p:style>
      </p:cxnSp>
      <p:cxnSp>
        <p:nvCxnSpPr>
          <p:cNvPr id="264" name="直接箭头连接符 263"/>
          <p:cNvCxnSpPr>
            <a:stCxn id="189" idx="0"/>
            <a:endCxn id="262" idx="3"/>
          </p:cNvCxnSpPr>
          <p:nvPr/>
        </p:nvCxnSpPr>
        <p:spPr>
          <a:xfrm flipV="1">
            <a:off x="3187992" y="3234487"/>
            <a:ext cx="2072895" cy="477717"/>
          </a:xfrm>
          <a:prstGeom prst="straightConnector1">
            <a:avLst/>
          </a:prstGeom>
          <a:ln>
            <a:prstDash val="dash"/>
            <a:tailEnd type="triangle"/>
          </a:ln>
        </p:spPr>
        <p:style>
          <a:lnRef idx="1">
            <a:schemeClr val="accent4"/>
          </a:lnRef>
          <a:fillRef idx="0">
            <a:schemeClr val="accent4"/>
          </a:fillRef>
          <a:effectRef idx="0">
            <a:schemeClr val="accent4"/>
          </a:effectRef>
          <a:fontRef idx="minor">
            <a:schemeClr val="tx1"/>
          </a:fontRef>
        </p:style>
      </p:cxnSp>
      <p:cxnSp>
        <p:nvCxnSpPr>
          <p:cNvPr id="265" name="直接箭头连接符 264"/>
          <p:cNvCxnSpPr>
            <a:stCxn id="192" idx="0"/>
            <a:endCxn id="262" idx="3"/>
          </p:cNvCxnSpPr>
          <p:nvPr/>
        </p:nvCxnSpPr>
        <p:spPr>
          <a:xfrm flipV="1">
            <a:off x="3511515" y="3234487"/>
            <a:ext cx="1749372" cy="477716"/>
          </a:xfrm>
          <a:prstGeom prst="straightConnector1">
            <a:avLst/>
          </a:prstGeom>
          <a:ln>
            <a:prstDash val="dash"/>
            <a:tailEnd type="triangle"/>
          </a:ln>
        </p:spPr>
        <p:style>
          <a:lnRef idx="1">
            <a:schemeClr val="accent4"/>
          </a:lnRef>
          <a:fillRef idx="0">
            <a:schemeClr val="accent4"/>
          </a:fillRef>
          <a:effectRef idx="0">
            <a:schemeClr val="accent4"/>
          </a:effectRef>
          <a:fontRef idx="minor">
            <a:schemeClr val="tx1"/>
          </a:fontRef>
        </p:style>
      </p:cxnSp>
      <p:cxnSp>
        <p:nvCxnSpPr>
          <p:cNvPr id="266" name="直接箭头连接符 265"/>
          <p:cNvCxnSpPr>
            <a:stCxn id="203" idx="0"/>
            <a:endCxn id="262" idx="3"/>
          </p:cNvCxnSpPr>
          <p:nvPr/>
        </p:nvCxnSpPr>
        <p:spPr>
          <a:xfrm flipV="1">
            <a:off x="3835038" y="3234487"/>
            <a:ext cx="1425849" cy="478262"/>
          </a:xfrm>
          <a:prstGeom prst="straightConnector1">
            <a:avLst/>
          </a:prstGeom>
          <a:ln>
            <a:prstDash val="dash"/>
            <a:tailEnd type="triangle"/>
          </a:ln>
        </p:spPr>
        <p:style>
          <a:lnRef idx="1">
            <a:schemeClr val="accent4"/>
          </a:lnRef>
          <a:fillRef idx="0">
            <a:schemeClr val="accent4"/>
          </a:fillRef>
          <a:effectRef idx="0">
            <a:schemeClr val="accent4"/>
          </a:effectRef>
          <a:fontRef idx="minor">
            <a:schemeClr val="tx1"/>
          </a:fontRef>
        </p:style>
      </p:cxnSp>
      <p:cxnSp>
        <p:nvCxnSpPr>
          <p:cNvPr id="45" name="直接箭头连接符 44"/>
          <p:cNvCxnSpPr>
            <a:stCxn id="262" idx="0"/>
          </p:cNvCxnSpPr>
          <p:nvPr/>
        </p:nvCxnSpPr>
        <p:spPr>
          <a:xfrm flipV="1">
            <a:off x="5310369" y="2886075"/>
            <a:ext cx="0" cy="2289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8" name="椭圆 267"/>
          <p:cNvSpPr/>
          <p:nvPr/>
        </p:nvSpPr>
        <p:spPr>
          <a:xfrm>
            <a:off x="4606796" y="2746119"/>
            <a:ext cx="139956" cy="139956"/>
          </a:xfrm>
          <a:prstGeom prst="ellipse">
            <a:avLst/>
          </a:prstGeom>
          <a:solidFill>
            <a:schemeClr val="accent4">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9" name="椭圆 268"/>
          <p:cNvSpPr/>
          <p:nvPr/>
        </p:nvSpPr>
        <p:spPr>
          <a:xfrm>
            <a:off x="4819768" y="2746119"/>
            <a:ext cx="139956" cy="139956"/>
          </a:xfrm>
          <a:prstGeom prst="ellipse">
            <a:avLst/>
          </a:prstGeom>
          <a:solidFill>
            <a:schemeClr val="accent4">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0" name="椭圆 269"/>
          <p:cNvSpPr/>
          <p:nvPr/>
        </p:nvSpPr>
        <p:spPr>
          <a:xfrm>
            <a:off x="5032740" y="2746119"/>
            <a:ext cx="139956" cy="139956"/>
          </a:xfrm>
          <a:prstGeom prst="ellipse">
            <a:avLst/>
          </a:prstGeom>
          <a:solidFill>
            <a:schemeClr val="accent4">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1" name="椭圆 270"/>
          <p:cNvSpPr/>
          <p:nvPr/>
        </p:nvSpPr>
        <p:spPr>
          <a:xfrm>
            <a:off x="5245712" y="2746119"/>
            <a:ext cx="139956" cy="139956"/>
          </a:xfrm>
          <a:prstGeom prst="ellipse">
            <a:avLst/>
          </a:prstGeom>
          <a:solidFill>
            <a:schemeClr val="accent4">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2" name="椭圆 271"/>
          <p:cNvSpPr/>
          <p:nvPr/>
        </p:nvSpPr>
        <p:spPr>
          <a:xfrm>
            <a:off x="5458684" y="2746119"/>
            <a:ext cx="139956" cy="139956"/>
          </a:xfrm>
          <a:prstGeom prst="ellipse">
            <a:avLst/>
          </a:prstGeom>
          <a:solidFill>
            <a:schemeClr val="accent4">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3" name="椭圆 272"/>
          <p:cNvSpPr/>
          <p:nvPr/>
        </p:nvSpPr>
        <p:spPr>
          <a:xfrm>
            <a:off x="5671656" y="2746119"/>
            <a:ext cx="139956" cy="139956"/>
          </a:xfrm>
          <a:prstGeom prst="ellipse">
            <a:avLst/>
          </a:prstGeom>
          <a:solidFill>
            <a:schemeClr val="accent4">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4" name="椭圆 273"/>
          <p:cNvSpPr/>
          <p:nvPr/>
        </p:nvSpPr>
        <p:spPr>
          <a:xfrm>
            <a:off x="5884628" y="2746119"/>
            <a:ext cx="139956" cy="139956"/>
          </a:xfrm>
          <a:prstGeom prst="ellipse">
            <a:avLst/>
          </a:prstGeom>
          <a:solidFill>
            <a:schemeClr val="accent4">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5" name="椭圆 274"/>
          <p:cNvSpPr/>
          <p:nvPr/>
        </p:nvSpPr>
        <p:spPr>
          <a:xfrm>
            <a:off x="3089507" y="2152835"/>
            <a:ext cx="139956" cy="139956"/>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6" name="椭圆 275"/>
          <p:cNvSpPr/>
          <p:nvPr/>
        </p:nvSpPr>
        <p:spPr>
          <a:xfrm>
            <a:off x="3302479" y="2152835"/>
            <a:ext cx="139956" cy="139956"/>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7" name="椭圆 276"/>
          <p:cNvSpPr/>
          <p:nvPr/>
        </p:nvSpPr>
        <p:spPr>
          <a:xfrm>
            <a:off x="3515451" y="2152835"/>
            <a:ext cx="139956" cy="139956"/>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8" name="椭圆 277"/>
          <p:cNvSpPr/>
          <p:nvPr/>
        </p:nvSpPr>
        <p:spPr>
          <a:xfrm>
            <a:off x="3728423" y="2152835"/>
            <a:ext cx="139956" cy="139956"/>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9" name="椭圆 278"/>
          <p:cNvSpPr/>
          <p:nvPr/>
        </p:nvSpPr>
        <p:spPr>
          <a:xfrm>
            <a:off x="3941395" y="2152835"/>
            <a:ext cx="139956" cy="139956"/>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0" name="椭圆 279"/>
          <p:cNvSpPr/>
          <p:nvPr/>
        </p:nvSpPr>
        <p:spPr>
          <a:xfrm>
            <a:off x="4154367" y="2152835"/>
            <a:ext cx="139956" cy="139956"/>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1" name="椭圆 280"/>
          <p:cNvSpPr/>
          <p:nvPr/>
        </p:nvSpPr>
        <p:spPr>
          <a:xfrm>
            <a:off x="4367339" y="2152835"/>
            <a:ext cx="139956" cy="139956"/>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8" name="直接箭头连接符 47"/>
          <p:cNvCxnSpPr>
            <a:endCxn id="282" idx="2"/>
          </p:cNvCxnSpPr>
          <p:nvPr/>
        </p:nvCxnSpPr>
        <p:spPr>
          <a:xfrm flipH="1" flipV="1">
            <a:off x="3790005" y="2320200"/>
            <a:ext cx="1520364" cy="356325"/>
          </a:xfrm>
          <a:prstGeom prst="straightConnector1">
            <a:avLst/>
          </a:prstGeom>
          <a:ln>
            <a:prstDash val="dash"/>
            <a:tailEnd type="triangle"/>
          </a:ln>
        </p:spPr>
        <p:style>
          <a:lnRef idx="1">
            <a:schemeClr val="dk1"/>
          </a:lnRef>
          <a:fillRef idx="0">
            <a:schemeClr val="dk1"/>
          </a:fillRef>
          <a:effectRef idx="0">
            <a:schemeClr val="dk1"/>
          </a:effectRef>
          <a:fontRef idx="minor">
            <a:schemeClr val="tx1"/>
          </a:fontRef>
        </p:style>
      </p:cxnSp>
      <p:sp>
        <p:nvSpPr>
          <p:cNvPr id="284" name="圆角矩形 283"/>
          <p:cNvSpPr/>
          <p:nvPr/>
        </p:nvSpPr>
        <p:spPr>
          <a:xfrm>
            <a:off x="2468910" y="5239164"/>
            <a:ext cx="2021188" cy="881454"/>
          </a:xfrm>
          <a:prstGeom prst="roundRect">
            <a:avLst>
              <a:gd name="adj" fmla="val 3942"/>
            </a:avLst>
          </a:prstGeom>
          <a:noFill/>
          <a:ln>
            <a:solidFill>
              <a:schemeClr val="bg2">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8" name="矩形 307"/>
          <p:cNvSpPr/>
          <p:nvPr/>
        </p:nvSpPr>
        <p:spPr>
          <a:xfrm>
            <a:off x="5380975" y="2873128"/>
            <a:ext cx="264816" cy="276999"/>
          </a:xfrm>
          <a:prstGeom prst="rect">
            <a:avLst/>
          </a:prstGeom>
        </p:spPr>
        <p:txBody>
          <a:bodyPr wrap="none">
            <a:spAutoFit/>
          </a:bodyPr>
          <a:lstStyle/>
          <a:p>
            <a:r>
              <a:rPr lang="en-US" altLang="zh-CN" sz="1200" b="1" dirty="0" smtClean="0"/>
              <a:t>a</a:t>
            </a:r>
            <a:endParaRPr lang="zh-CN" altLang="en-US" sz="1200" b="1" dirty="0"/>
          </a:p>
        </p:txBody>
      </p:sp>
      <p:sp>
        <p:nvSpPr>
          <p:cNvPr id="309" name="圆角矩形 308"/>
          <p:cNvSpPr/>
          <p:nvPr/>
        </p:nvSpPr>
        <p:spPr>
          <a:xfrm>
            <a:off x="1714500" y="1844433"/>
            <a:ext cx="4592894" cy="2505520"/>
          </a:xfrm>
          <a:prstGeom prst="roundRect">
            <a:avLst>
              <a:gd name="adj" fmla="val 5797"/>
            </a:avLst>
          </a:prstGeom>
          <a:no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0" name="圆角矩形 309"/>
          <p:cNvSpPr/>
          <p:nvPr/>
        </p:nvSpPr>
        <p:spPr>
          <a:xfrm>
            <a:off x="6653317" y="1940687"/>
            <a:ext cx="135598" cy="1114710"/>
          </a:xfrm>
          <a:prstGeom prst="roundRect">
            <a:avLst>
              <a:gd name="adj" fmla="val 47702"/>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1" name="矩形 310"/>
          <p:cNvSpPr/>
          <p:nvPr/>
        </p:nvSpPr>
        <p:spPr>
          <a:xfrm>
            <a:off x="6793494" y="2478997"/>
            <a:ext cx="370614" cy="276999"/>
          </a:xfrm>
          <a:prstGeom prst="rect">
            <a:avLst/>
          </a:prstGeom>
        </p:spPr>
        <p:txBody>
          <a:bodyPr wrap="none">
            <a:spAutoFit/>
          </a:bodyPr>
          <a:lstStyle/>
          <a:p>
            <a:r>
              <a:rPr lang="en-US" altLang="zh-CN" sz="1200" b="1" dirty="0" smtClean="0"/>
              <a:t>|V|</a:t>
            </a:r>
            <a:endParaRPr lang="zh-CN" altLang="en-US" sz="1200" b="1" dirty="0"/>
          </a:p>
        </p:txBody>
      </p:sp>
      <p:cxnSp>
        <p:nvCxnSpPr>
          <p:cNvPr id="312" name="直接箭头连接符 311"/>
          <p:cNvCxnSpPr/>
          <p:nvPr/>
        </p:nvCxnSpPr>
        <p:spPr>
          <a:xfrm>
            <a:off x="4604398" y="2220620"/>
            <a:ext cx="207612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4" name="肘形连接符 313"/>
          <p:cNvCxnSpPr>
            <a:endCxn id="310" idx="1"/>
          </p:cNvCxnSpPr>
          <p:nvPr/>
        </p:nvCxnSpPr>
        <p:spPr>
          <a:xfrm flipV="1">
            <a:off x="6341693" y="2498042"/>
            <a:ext cx="311624" cy="2909343"/>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317" name="文本框 316"/>
          <p:cNvSpPr txBox="1"/>
          <p:nvPr/>
        </p:nvSpPr>
        <p:spPr>
          <a:xfrm>
            <a:off x="1736167" y="1907540"/>
            <a:ext cx="1173719" cy="276999"/>
          </a:xfrm>
          <a:prstGeom prst="rect">
            <a:avLst/>
          </a:prstGeom>
          <a:noFill/>
        </p:spPr>
        <p:txBody>
          <a:bodyPr wrap="none" rtlCol="0">
            <a:spAutoFit/>
          </a:bodyPr>
          <a:lstStyle/>
          <a:p>
            <a:r>
              <a:rPr lang="en-US" altLang="zh-CN" sz="1200" b="1" dirty="0" smtClean="0">
                <a:solidFill>
                  <a:schemeClr val="accent2"/>
                </a:solidFill>
              </a:rPr>
              <a:t>Soft Attention</a:t>
            </a:r>
            <a:endParaRPr lang="zh-CN" altLang="en-US" sz="1200" b="1" dirty="0">
              <a:solidFill>
                <a:schemeClr val="accent2"/>
              </a:solidFill>
            </a:endParaRPr>
          </a:p>
        </p:txBody>
      </p:sp>
      <p:cxnSp>
        <p:nvCxnSpPr>
          <p:cNvPr id="335" name="曲线连接符 334"/>
          <p:cNvCxnSpPr>
            <a:stCxn id="198" idx="2"/>
            <a:endCxn id="189" idx="2"/>
          </p:cNvCxnSpPr>
          <p:nvPr/>
        </p:nvCxnSpPr>
        <p:spPr>
          <a:xfrm rot="5400000" flipH="1" flipV="1">
            <a:off x="2859428" y="3723935"/>
            <a:ext cx="192" cy="656935"/>
          </a:xfrm>
          <a:prstGeom prst="curvedConnector3">
            <a:avLst>
              <a:gd name="adj1" fmla="val -69453125"/>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6" name="曲线连接符 355"/>
          <p:cNvCxnSpPr>
            <a:stCxn id="198" idx="2"/>
            <a:endCxn id="195" idx="2"/>
          </p:cNvCxnSpPr>
          <p:nvPr/>
        </p:nvCxnSpPr>
        <p:spPr>
          <a:xfrm rot="5400000" flipH="1" flipV="1">
            <a:off x="2693028" y="3890333"/>
            <a:ext cx="194" cy="324137"/>
          </a:xfrm>
          <a:prstGeom prst="curvedConnector3">
            <a:avLst>
              <a:gd name="adj1" fmla="val -34368557"/>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0" name="曲线连接符 359"/>
          <p:cNvCxnSpPr>
            <a:stCxn id="198" idx="2"/>
            <a:endCxn id="192" idx="2"/>
          </p:cNvCxnSpPr>
          <p:nvPr/>
        </p:nvCxnSpPr>
        <p:spPr>
          <a:xfrm rot="5400000" flipH="1" flipV="1">
            <a:off x="3021189" y="3562174"/>
            <a:ext cx="193" cy="980458"/>
          </a:xfrm>
          <a:prstGeom prst="curvedConnector3">
            <a:avLst>
              <a:gd name="adj1" fmla="val -98705699"/>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5" name="曲线连接符 364"/>
          <p:cNvCxnSpPr>
            <a:stCxn id="198" idx="2"/>
            <a:endCxn id="203" idx="2"/>
          </p:cNvCxnSpPr>
          <p:nvPr/>
        </p:nvCxnSpPr>
        <p:spPr>
          <a:xfrm rot="16200000" flipH="1">
            <a:off x="3182871" y="3400684"/>
            <a:ext cx="353" cy="1303981"/>
          </a:xfrm>
          <a:prstGeom prst="curvedConnector3">
            <a:avLst>
              <a:gd name="adj1" fmla="val 75652408"/>
            </a:avLst>
          </a:prstGeom>
          <a:ln>
            <a:tailEnd type="triangle"/>
          </a:ln>
        </p:spPr>
        <p:style>
          <a:lnRef idx="1">
            <a:schemeClr val="accent1"/>
          </a:lnRef>
          <a:fillRef idx="0">
            <a:schemeClr val="accent1"/>
          </a:fillRef>
          <a:effectRef idx="0">
            <a:schemeClr val="accent1"/>
          </a:effectRef>
          <a:fontRef idx="minor">
            <a:schemeClr val="tx1"/>
          </a:fontRef>
        </p:style>
      </p:cxnSp>
      <p:sp>
        <p:nvSpPr>
          <p:cNvPr id="373" name="文本框 372"/>
          <p:cNvSpPr txBox="1"/>
          <p:nvPr/>
        </p:nvSpPr>
        <p:spPr>
          <a:xfrm>
            <a:off x="1841059" y="4107691"/>
            <a:ext cx="1148071" cy="276999"/>
          </a:xfrm>
          <a:prstGeom prst="rect">
            <a:avLst/>
          </a:prstGeom>
          <a:noFill/>
        </p:spPr>
        <p:txBody>
          <a:bodyPr wrap="none" rtlCol="0">
            <a:spAutoFit/>
          </a:bodyPr>
          <a:lstStyle/>
          <a:p>
            <a:r>
              <a:rPr lang="en-US" altLang="zh-CN" sz="1200" b="1" dirty="0" smtClean="0">
                <a:solidFill>
                  <a:schemeClr val="accent2"/>
                </a:solidFill>
              </a:rPr>
              <a:t>Self Attention</a:t>
            </a:r>
            <a:endParaRPr lang="zh-CN" altLang="en-US" sz="1200" b="1" dirty="0">
              <a:solidFill>
                <a:schemeClr val="accent2"/>
              </a:solidFill>
            </a:endParaRPr>
          </a:p>
        </p:txBody>
      </p:sp>
      <p:sp>
        <p:nvSpPr>
          <p:cNvPr id="380" name="椭圆 379"/>
          <p:cNvSpPr/>
          <p:nvPr/>
        </p:nvSpPr>
        <p:spPr>
          <a:xfrm>
            <a:off x="6655715" y="2733172"/>
            <a:ext cx="139956" cy="139956"/>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81" name="肘形连接符 380"/>
          <p:cNvCxnSpPr>
            <a:stCxn id="380" idx="6"/>
            <a:endCxn id="211" idx="0"/>
          </p:cNvCxnSpPr>
          <p:nvPr/>
        </p:nvCxnSpPr>
        <p:spPr>
          <a:xfrm flipH="1">
            <a:off x="6576003" y="2803150"/>
            <a:ext cx="219668" cy="3358326"/>
          </a:xfrm>
          <a:prstGeom prst="bentConnector4">
            <a:avLst>
              <a:gd name="adj1" fmla="val -65041"/>
              <a:gd name="adj2" fmla="val 51042"/>
            </a:avLst>
          </a:prstGeom>
          <a:ln>
            <a:solidFill>
              <a:schemeClr val="accent2"/>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26" name="曲线连接符 425"/>
          <p:cNvCxnSpPr>
            <a:endCxn id="427" idx="4"/>
          </p:cNvCxnSpPr>
          <p:nvPr/>
        </p:nvCxnSpPr>
        <p:spPr>
          <a:xfrm rot="10800000">
            <a:off x="2106536" y="3818827"/>
            <a:ext cx="362374" cy="1861065"/>
          </a:xfrm>
          <a:prstGeom prst="curvedConnector2">
            <a:avLst/>
          </a:prstGeom>
          <a:ln>
            <a:tailEnd type="triangle"/>
          </a:ln>
        </p:spPr>
        <p:style>
          <a:lnRef idx="1">
            <a:schemeClr val="accent3"/>
          </a:lnRef>
          <a:fillRef idx="0">
            <a:schemeClr val="accent3"/>
          </a:fillRef>
          <a:effectRef idx="0">
            <a:schemeClr val="accent3"/>
          </a:effectRef>
          <a:fontRef idx="minor">
            <a:schemeClr val="tx1"/>
          </a:fontRef>
        </p:style>
      </p:cxnSp>
      <p:sp>
        <p:nvSpPr>
          <p:cNvPr id="427" name="椭圆 426"/>
          <p:cNvSpPr/>
          <p:nvPr/>
        </p:nvSpPr>
        <p:spPr>
          <a:xfrm>
            <a:off x="1990821" y="3587397"/>
            <a:ext cx="231429" cy="23142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smtClean="0"/>
              <a:t>+</a:t>
            </a:r>
            <a:endParaRPr lang="zh-CN" altLang="en-US" sz="1200" b="1" dirty="0"/>
          </a:p>
        </p:txBody>
      </p:sp>
      <p:cxnSp>
        <p:nvCxnSpPr>
          <p:cNvPr id="428" name="曲线连接符 427"/>
          <p:cNvCxnSpPr>
            <a:endCxn id="427" idx="7"/>
          </p:cNvCxnSpPr>
          <p:nvPr/>
        </p:nvCxnSpPr>
        <p:spPr>
          <a:xfrm rot="16200000" flipV="1">
            <a:off x="2649145" y="3160502"/>
            <a:ext cx="45680" cy="967253"/>
          </a:xfrm>
          <a:prstGeom prst="curvedConnector3">
            <a:avLst>
              <a:gd name="adj1" fmla="val 278439"/>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429" name="曲线连接符 428"/>
          <p:cNvCxnSpPr>
            <a:stCxn id="427" idx="0"/>
          </p:cNvCxnSpPr>
          <p:nvPr/>
        </p:nvCxnSpPr>
        <p:spPr>
          <a:xfrm rot="5400000" flipH="1" flipV="1">
            <a:off x="2140121" y="3239218"/>
            <a:ext cx="314594" cy="381764"/>
          </a:xfrm>
          <a:prstGeom prst="curvedConnector2">
            <a:avLst/>
          </a:prstGeom>
          <a:ln>
            <a:tailEnd type="triangle"/>
          </a:ln>
        </p:spPr>
        <p:style>
          <a:lnRef idx="1">
            <a:schemeClr val="accent3"/>
          </a:lnRef>
          <a:fillRef idx="0">
            <a:schemeClr val="accent3"/>
          </a:fillRef>
          <a:effectRef idx="0">
            <a:schemeClr val="accent3"/>
          </a:effectRef>
          <a:fontRef idx="minor">
            <a:schemeClr val="tx1"/>
          </a:fontRef>
        </p:style>
      </p:cxnSp>
      <p:grpSp>
        <p:nvGrpSpPr>
          <p:cNvPr id="430" name="组合 429"/>
          <p:cNvGrpSpPr/>
          <p:nvPr/>
        </p:nvGrpSpPr>
        <p:grpSpPr>
          <a:xfrm>
            <a:off x="2455929" y="3055397"/>
            <a:ext cx="151987" cy="340103"/>
            <a:chOff x="1129102" y="3974531"/>
            <a:chExt cx="151987" cy="340103"/>
          </a:xfrm>
          <a:solidFill>
            <a:schemeClr val="accent1">
              <a:lumMod val="20000"/>
              <a:lumOff val="80000"/>
            </a:schemeClr>
          </a:solidFill>
        </p:grpSpPr>
        <p:sp>
          <p:nvSpPr>
            <p:cNvPr id="431" name="圆角矩形 430"/>
            <p:cNvSpPr/>
            <p:nvPr/>
          </p:nvSpPr>
          <p:spPr>
            <a:xfrm>
              <a:off x="1129102" y="3974531"/>
              <a:ext cx="151987" cy="340103"/>
            </a:xfrm>
            <a:prstGeom prst="roundRect">
              <a:avLst>
                <a:gd name="adj" fmla="val 47702"/>
              </a:avLst>
            </a:prstGeom>
            <a:solidFill>
              <a:srgbClr val="FF999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2" name="椭圆 431"/>
            <p:cNvSpPr/>
            <p:nvPr/>
          </p:nvSpPr>
          <p:spPr>
            <a:xfrm>
              <a:off x="1132239" y="4086004"/>
              <a:ext cx="139956" cy="139956"/>
            </a:xfrm>
            <a:prstGeom prst="ellipse">
              <a:avLst/>
            </a:prstGeom>
            <a:solidFill>
              <a:srgbClr val="ECDE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33" name="组合 432"/>
          <p:cNvGrpSpPr/>
          <p:nvPr/>
        </p:nvGrpSpPr>
        <p:grpSpPr>
          <a:xfrm>
            <a:off x="2770306" y="3055397"/>
            <a:ext cx="151987" cy="340103"/>
            <a:chOff x="1129102" y="3974531"/>
            <a:chExt cx="151987" cy="340103"/>
          </a:xfrm>
          <a:solidFill>
            <a:schemeClr val="accent1">
              <a:lumMod val="20000"/>
              <a:lumOff val="80000"/>
            </a:schemeClr>
          </a:solidFill>
        </p:grpSpPr>
        <p:sp>
          <p:nvSpPr>
            <p:cNvPr id="434" name="圆角矩形 433"/>
            <p:cNvSpPr/>
            <p:nvPr/>
          </p:nvSpPr>
          <p:spPr>
            <a:xfrm>
              <a:off x="1129102" y="3974531"/>
              <a:ext cx="151987" cy="340103"/>
            </a:xfrm>
            <a:prstGeom prst="roundRect">
              <a:avLst>
                <a:gd name="adj" fmla="val 47702"/>
              </a:avLst>
            </a:prstGeom>
            <a:solidFill>
              <a:srgbClr val="FF999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5" name="椭圆 434"/>
            <p:cNvSpPr/>
            <p:nvPr/>
          </p:nvSpPr>
          <p:spPr>
            <a:xfrm>
              <a:off x="1132239" y="4086004"/>
              <a:ext cx="139956" cy="139956"/>
            </a:xfrm>
            <a:prstGeom prst="ellipse">
              <a:avLst/>
            </a:prstGeom>
            <a:solidFill>
              <a:srgbClr val="ECDE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36" name="组合 435"/>
          <p:cNvGrpSpPr/>
          <p:nvPr/>
        </p:nvGrpSpPr>
        <p:grpSpPr>
          <a:xfrm>
            <a:off x="3084683" y="3055397"/>
            <a:ext cx="151987" cy="340103"/>
            <a:chOff x="1129102" y="3974531"/>
            <a:chExt cx="151987" cy="340103"/>
          </a:xfrm>
          <a:solidFill>
            <a:schemeClr val="accent1">
              <a:lumMod val="20000"/>
              <a:lumOff val="80000"/>
            </a:schemeClr>
          </a:solidFill>
        </p:grpSpPr>
        <p:sp>
          <p:nvSpPr>
            <p:cNvPr id="437" name="圆角矩形 436"/>
            <p:cNvSpPr/>
            <p:nvPr/>
          </p:nvSpPr>
          <p:spPr>
            <a:xfrm>
              <a:off x="1129102" y="3974531"/>
              <a:ext cx="151987" cy="340103"/>
            </a:xfrm>
            <a:prstGeom prst="roundRect">
              <a:avLst>
                <a:gd name="adj" fmla="val 47702"/>
              </a:avLst>
            </a:prstGeom>
            <a:solidFill>
              <a:srgbClr val="FF999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8" name="椭圆 437"/>
            <p:cNvSpPr/>
            <p:nvPr/>
          </p:nvSpPr>
          <p:spPr>
            <a:xfrm>
              <a:off x="1132239" y="4086004"/>
              <a:ext cx="139956" cy="139956"/>
            </a:xfrm>
            <a:prstGeom prst="ellipse">
              <a:avLst/>
            </a:prstGeom>
            <a:solidFill>
              <a:srgbClr val="ECDE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39" name="组合 438"/>
          <p:cNvGrpSpPr/>
          <p:nvPr/>
        </p:nvGrpSpPr>
        <p:grpSpPr>
          <a:xfrm>
            <a:off x="3399060" y="3055397"/>
            <a:ext cx="151987" cy="340103"/>
            <a:chOff x="1129102" y="3974531"/>
            <a:chExt cx="151987" cy="340103"/>
          </a:xfrm>
          <a:solidFill>
            <a:schemeClr val="accent1">
              <a:lumMod val="20000"/>
              <a:lumOff val="80000"/>
            </a:schemeClr>
          </a:solidFill>
        </p:grpSpPr>
        <p:sp>
          <p:nvSpPr>
            <p:cNvPr id="440" name="圆角矩形 439"/>
            <p:cNvSpPr/>
            <p:nvPr/>
          </p:nvSpPr>
          <p:spPr>
            <a:xfrm>
              <a:off x="1129102" y="3974531"/>
              <a:ext cx="151987" cy="340103"/>
            </a:xfrm>
            <a:prstGeom prst="roundRect">
              <a:avLst>
                <a:gd name="adj" fmla="val 47702"/>
              </a:avLst>
            </a:prstGeom>
            <a:solidFill>
              <a:srgbClr val="FF999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1" name="椭圆 440"/>
            <p:cNvSpPr/>
            <p:nvPr/>
          </p:nvSpPr>
          <p:spPr>
            <a:xfrm>
              <a:off x="1132239" y="4086004"/>
              <a:ext cx="139956" cy="139956"/>
            </a:xfrm>
            <a:prstGeom prst="ellipse">
              <a:avLst/>
            </a:prstGeom>
            <a:solidFill>
              <a:srgbClr val="ECDE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42" name="组合 441"/>
          <p:cNvGrpSpPr/>
          <p:nvPr/>
        </p:nvGrpSpPr>
        <p:grpSpPr>
          <a:xfrm>
            <a:off x="3713437" y="3055397"/>
            <a:ext cx="151987" cy="340103"/>
            <a:chOff x="1129102" y="3974531"/>
            <a:chExt cx="151987" cy="340103"/>
          </a:xfrm>
          <a:solidFill>
            <a:schemeClr val="accent1">
              <a:lumMod val="20000"/>
              <a:lumOff val="80000"/>
            </a:schemeClr>
          </a:solidFill>
        </p:grpSpPr>
        <p:sp>
          <p:nvSpPr>
            <p:cNvPr id="443" name="圆角矩形 442"/>
            <p:cNvSpPr/>
            <p:nvPr/>
          </p:nvSpPr>
          <p:spPr>
            <a:xfrm>
              <a:off x="1129102" y="3974531"/>
              <a:ext cx="151987" cy="340103"/>
            </a:xfrm>
            <a:prstGeom prst="roundRect">
              <a:avLst>
                <a:gd name="adj" fmla="val 47702"/>
              </a:avLst>
            </a:prstGeom>
            <a:solidFill>
              <a:srgbClr val="FF999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4" name="椭圆 443"/>
            <p:cNvSpPr/>
            <p:nvPr/>
          </p:nvSpPr>
          <p:spPr>
            <a:xfrm>
              <a:off x="1132239" y="4086004"/>
              <a:ext cx="139956" cy="139956"/>
            </a:xfrm>
            <a:prstGeom prst="ellipse">
              <a:avLst/>
            </a:prstGeom>
            <a:solidFill>
              <a:srgbClr val="ECDE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445" name="直接箭头连接符 444"/>
          <p:cNvCxnSpPr>
            <a:stCxn id="431" idx="0"/>
          </p:cNvCxnSpPr>
          <p:nvPr/>
        </p:nvCxnSpPr>
        <p:spPr>
          <a:xfrm flipV="1">
            <a:off x="2531923" y="2320200"/>
            <a:ext cx="1258082" cy="735197"/>
          </a:xfrm>
          <a:prstGeom prst="straightConnector1">
            <a:avLst/>
          </a:prstGeom>
          <a:ln>
            <a:prstDash val="dash"/>
            <a:tailEnd type="triangle"/>
          </a:ln>
        </p:spPr>
        <p:style>
          <a:lnRef idx="1">
            <a:schemeClr val="dk1"/>
          </a:lnRef>
          <a:fillRef idx="0">
            <a:schemeClr val="dk1"/>
          </a:fillRef>
          <a:effectRef idx="0">
            <a:schemeClr val="dk1"/>
          </a:effectRef>
          <a:fontRef idx="minor">
            <a:schemeClr val="tx1"/>
          </a:fontRef>
        </p:style>
      </p:cxnSp>
      <p:cxnSp>
        <p:nvCxnSpPr>
          <p:cNvPr id="446" name="直接箭头连接符 445"/>
          <p:cNvCxnSpPr>
            <a:stCxn id="434" idx="0"/>
          </p:cNvCxnSpPr>
          <p:nvPr/>
        </p:nvCxnSpPr>
        <p:spPr>
          <a:xfrm flipV="1">
            <a:off x="2846300" y="2320200"/>
            <a:ext cx="943705" cy="735197"/>
          </a:xfrm>
          <a:prstGeom prst="straightConnector1">
            <a:avLst/>
          </a:prstGeom>
          <a:ln>
            <a:prstDash val="dash"/>
            <a:tailEnd type="triangle"/>
          </a:ln>
        </p:spPr>
        <p:style>
          <a:lnRef idx="1">
            <a:schemeClr val="dk1"/>
          </a:lnRef>
          <a:fillRef idx="0">
            <a:schemeClr val="dk1"/>
          </a:fillRef>
          <a:effectRef idx="0">
            <a:schemeClr val="dk1"/>
          </a:effectRef>
          <a:fontRef idx="minor">
            <a:schemeClr val="tx1"/>
          </a:fontRef>
        </p:style>
      </p:cxnSp>
      <p:cxnSp>
        <p:nvCxnSpPr>
          <p:cNvPr id="447" name="直接箭头连接符 446"/>
          <p:cNvCxnSpPr>
            <a:stCxn id="437" idx="0"/>
          </p:cNvCxnSpPr>
          <p:nvPr/>
        </p:nvCxnSpPr>
        <p:spPr>
          <a:xfrm flipV="1">
            <a:off x="3160677" y="2320200"/>
            <a:ext cx="629328" cy="735197"/>
          </a:xfrm>
          <a:prstGeom prst="straightConnector1">
            <a:avLst/>
          </a:prstGeom>
          <a:ln>
            <a:prstDash val="dash"/>
            <a:tailEnd type="triangle"/>
          </a:ln>
        </p:spPr>
        <p:style>
          <a:lnRef idx="1">
            <a:schemeClr val="dk1"/>
          </a:lnRef>
          <a:fillRef idx="0">
            <a:schemeClr val="dk1"/>
          </a:fillRef>
          <a:effectRef idx="0">
            <a:schemeClr val="dk1"/>
          </a:effectRef>
          <a:fontRef idx="minor">
            <a:schemeClr val="tx1"/>
          </a:fontRef>
        </p:style>
      </p:cxnSp>
      <p:cxnSp>
        <p:nvCxnSpPr>
          <p:cNvPr id="448" name="直接箭头连接符 447"/>
          <p:cNvCxnSpPr/>
          <p:nvPr/>
        </p:nvCxnSpPr>
        <p:spPr>
          <a:xfrm flipV="1">
            <a:off x="3475054" y="2320200"/>
            <a:ext cx="314951" cy="735198"/>
          </a:xfrm>
          <a:prstGeom prst="straightConnector1">
            <a:avLst/>
          </a:prstGeom>
          <a:ln>
            <a:prstDash val="dash"/>
            <a:tailEnd type="triangle"/>
          </a:ln>
        </p:spPr>
        <p:style>
          <a:lnRef idx="1">
            <a:schemeClr val="dk1"/>
          </a:lnRef>
          <a:fillRef idx="0">
            <a:schemeClr val="dk1"/>
          </a:fillRef>
          <a:effectRef idx="0">
            <a:schemeClr val="dk1"/>
          </a:effectRef>
          <a:fontRef idx="minor">
            <a:schemeClr val="tx1"/>
          </a:fontRef>
        </p:style>
      </p:cxnSp>
      <p:cxnSp>
        <p:nvCxnSpPr>
          <p:cNvPr id="449" name="直接箭头连接符 448"/>
          <p:cNvCxnSpPr>
            <a:stCxn id="443" idx="0"/>
          </p:cNvCxnSpPr>
          <p:nvPr/>
        </p:nvCxnSpPr>
        <p:spPr>
          <a:xfrm flipV="1">
            <a:off x="3789431" y="2320200"/>
            <a:ext cx="574" cy="735197"/>
          </a:xfrm>
          <a:prstGeom prst="straightConnector1">
            <a:avLst/>
          </a:prstGeom>
          <a:ln>
            <a:prstDash val="dash"/>
            <a:tailEnd type="triangle"/>
          </a:ln>
        </p:spPr>
        <p:style>
          <a:lnRef idx="1">
            <a:schemeClr val="dk1"/>
          </a:lnRef>
          <a:fillRef idx="0">
            <a:schemeClr val="dk1"/>
          </a:fillRef>
          <a:effectRef idx="0">
            <a:schemeClr val="dk1"/>
          </a:effectRef>
          <a:fontRef idx="minor">
            <a:schemeClr val="tx1"/>
          </a:fontRef>
        </p:style>
      </p:cxnSp>
      <p:sp>
        <p:nvSpPr>
          <p:cNvPr id="459" name="矩形 458"/>
          <p:cNvSpPr/>
          <p:nvPr/>
        </p:nvSpPr>
        <p:spPr>
          <a:xfrm>
            <a:off x="5428747" y="6457026"/>
            <a:ext cx="1326004" cy="276999"/>
          </a:xfrm>
          <a:prstGeom prst="rect">
            <a:avLst/>
          </a:prstGeom>
        </p:spPr>
        <p:txBody>
          <a:bodyPr wrap="none">
            <a:spAutoFit/>
          </a:bodyPr>
          <a:lstStyle/>
          <a:p>
            <a:r>
              <a:rPr lang="en-US" altLang="zh-CN" sz="1200" dirty="0" smtClean="0"/>
              <a:t>input embedding</a:t>
            </a:r>
            <a:endParaRPr lang="zh-CN" altLang="en-US" sz="1200" dirty="0"/>
          </a:p>
        </p:txBody>
      </p:sp>
      <p:grpSp>
        <p:nvGrpSpPr>
          <p:cNvPr id="283" name="组合 282"/>
          <p:cNvGrpSpPr/>
          <p:nvPr/>
        </p:nvGrpSpPr>
        <p:grpSpPr>
          <a:xfrm>
            <a:off x="5936673" y="5226191"/>
            <a:ext cx="151987" cy="340103"/>
            <a:chOff x="1129102" y="3974531"/>
            <a:chExt cx="151987" cy="340103"/>
          </a:xfrm>
          <a:solidFill>
            <a:schemeClr val="accent1">
              <a:lumMod val="20000"/>
              <a:lumOff val="80000"/>
            </a:schemeClr>
          </a:solidFill>
        </p:grpSpPr>
        <p:sp>
          <p:nvSpPr>
            <p:cNvPr id="285" name="圆角矩形 284"/>
            <p:cNvSpPr/>
            <p:nvPr/>
          </p:nvSpPr>
          <p:spPr>
            <a:xfrm>
              <a:off x="1129102" y="3974531"/>
              <a:ext cx="151987" cy="340103"/>
            </a:xfrm>
            <a:prstGeom prst="roundRect">
              <a:avLst>
                <a:gd name="adj" fmla="val 47702"/>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6" name="椭圆 285"/>
            <p:cNvSpPr/>
            <p:nvPr/>
          </p:nvSpPr>
          <p:spPr>
            <a:xfrm>
              <a:off x="1132239" y="4086004"/>
              <a:ext cx="139956" cy="139956"/>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88" name="组合 287"/>
          <p:cNvGrpSpPr/>
          <p:nvPr/>
        </p:nvGrpSpPr>
        <p:grpSpPr>
          <a:xfrm>
            <a:off x="6196317" y="5225934"/>
            <a:ext cx="151987" cy="340103"/>
            <a:chOff x="1129102" y="3974531"/>
            <a:chExt cx="151987" cy="340103"/>
          </a:xfrm>
          <a:solidFill>
            <a:schemeClr val="accent1">
              <a:lumMod val="20000"/>
              <a:lumOff val="80000"/>
            </a:schemeClr>
          </a:solidFill>
        </p:grpSpPr>
        <p:sp>
          <p:nvSpPr>
            <p:cNvPr id="289" name="圆角矩形 288"/>
            <p:cNvSpPr/>
            <p:nvPr/>
          </p:nvSpPr>
          <p:spPr>
            <a:xfrm>
              <a:off x="1129102" y="3974531"/>
              <a:ext cx="151987" cy="340103"/>
            </a:xfrm>
            <a:prstGeom prst="roundRect">
              <a:avLst>
                <a:gd name="adj" fmla="val 47702"/>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0" name="椭圆 289"/>
            <p:cNvSpPr/>
            <p:nvPr/>
          </p:nvSpPr>
          <p:spPr>
            <a:xfrm>
              <a:off x="1132239" y="4086004"/>
              <a:ext cx="139956" cy="139956"/>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91" name="组合 290"/>
          <p:cNvGrpSpPr/>
          <p:nvPr/>
        </p:nvGrpSpPr>
        <p:grpSpPr>
          <a:xfrm>
            <a:off x="5668016" y="5225934"/>
            <a:ext cx="151987" cy="340103"/>
            <a:chOff x="1129102" y="3974531"/>
            <a:chExt cx="151987" cy="340103"/>
          </a:xfrm>
          <a:solidFill>
            <a:schemeClr val="accent1">
              <a:lumMod val="20000"/>
              <a:lumOff val="80000"/>
            </a:schemeClr>
          </a:solidFill>
        </p:grpSpPr>
        <p:sp>
          <p:nvSpPr>
            <p:cNvPr id="292" name="圆角矩形 291"/>
            <p:cNvSpPr/>
            <p:nvPr/>
          </p:nvSpPr>
          <p:spPr>
            <a:xfrm>
              <a:off x="1129102" y="3974531"/>
              <a:ext cx="151987" cy="340103"/>
            </a:xfrm>
            <a:prstGeom prst="roundRect">
              <a:avLst>
                <a:gd name="adj" fmla="val 47702"/>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3" name="椭圆 292"/>
            <p:cNvSpPr/>
            <p:nvPr/>
          </p:nvSpPr>
          <p:spPr>
            <a:xfrm>
              <a:off x="1132239" y="4086004"/>
              <a:ext cx="139956" cy="139956"/>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294" name="直接箭头连接符 293"/>
          <p:cNvCxnSpPr>
            <a:stCxn id="297" idx="0"/>
          </p:cNvCxnSpPr>
          <p:nvPr/>
        </p:nvCxnSpPr>
        <p:spPr>
          <a:xfrm flipH="1" flipV="1">
            <a:off x="5310369" y="3254983"/>
            <a:ext cx="966429" cy="1180671"/>
          </a:xfrm>
          <a:prstGeom prst="straightConnector1">
            <a:avLst/>
          </a:prstGeom>
          <a:ln>
            <a:prstDash val="dash"/>
            <a:tailEnd type="triangle"/>
          </a:ln>
        </p:spPr>
        <p:style>
          <a:lnRef idx="1">
            <a:schemeClr val="accent4"/>
          </a:lnRef>
          <a:fillRef idx="0">
            <a:schemeClr val="accent4"/>
          </a:fillRef>
          <a:effectRef idx="0">
            <a:schemeClr val="accent4"/>
          </a:effectRef>
          <a:fontRef idx="minor">
            <a:schemeClr val="tx1"/>
          </a:fontRef>
        </p:style>
      </p:cxnSp>
      <p:cxnSp>
        <p:nvCxnSpPr>
          <p:cNvPr id="295" name="曲线连接符 294"/>
          <p:cNvCxnSpPr/>
          <p:nvPr/>
        </p:nvCxnSpPr>
        <p:spPr>
          <a:xfrm rot="5400000" flipH="1" flipV="1">
            <a:off x="6199028" y="5148167"/>
            <a:ext cx="129781" cy="4488"/>
          </a:xfrm>
          <a:prstGeom prst="curvedConnector3">
            <a:avLst>
              <a:gd name="adj1" fmla="val 50000"/>
            </a:avLst>
          </a:prstGeom>
          <a:ln>
            <a:tailEnd type="triangle"/>
          </a:ln>
        </p:spPr>
        <p:style>
          <a:lnRef idx="1">
            <a:schemeClr val="accent3"/>
          </a:lnRef>
          <a:fillRef idx="0">
            <a:schemeClr val="accent3"/>
          </a:fillRef>
          <a:effectRef idx="0">
            <a:schemeClr val="accent3"/>
          </a:effectRef>
          <a:fontRef idx="minor">
            <a:schemeClr val="tx1"/>
          </a:fontRef>
        </p:style>
      </p:cxnSp>
      <p:grpSp>
        <p:nvGrpSpPr>
          <p:cNvPr id="296" name="组合 295"/>
          <p:cNvGrpSpPr/>
          <p:nvPr/>
        </p:nvGrpSpPr>
        <p:grpSpPr>
          <a:xfrm>
            <a:off x="6200804" y="4435654"/>
            <a:ext cx="151987" cy="340103"/>
            <a:chOff x="1129102" y="3974531"/>
            <a:chExt cx="151987" cy="340103"/>
          </a:xfrm>
          <a:solidFill>
            <a:schemeClr val="bg2">
              <a:lumMod val="90000"/>
            </a:schemeClr>
          </a:solidFill>
        </p:grpSpPr>
        <p:sp>
          <p:nvSpPr>
            <p:cNvPr id="297" name="圆角矩形 296"/>
            <p:cNvSpPr/>
            <p:nvPr/>
          </p:nvSpPr>
          <p:spPr>
            <a:xfrm>
              <a:off x="1129102" y="3974531"/>
              <a:ext cx="151987" cy="340103"/>
            </a:xfrm>
            <a:prstGeom prst="roundRect">
              <a:avLst>
                <a:gd name="adj" fmla="val 47702"/>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8" name="椭圆 297"/>
            <p:cNvSpPr/>
            <p:nvPr/>
          </p:nvSpPr>
          <p:spPr>
            <a:xfrm>
              <a:off x="1132239" y="4086004"/>
              <a:ext cx="139956" cy="139956"/>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99" name="椭圆 298"/>
          <p:cNvSpPr/>
          <p:nvPr/>
        </p:nvSpPr>
        <p:spPr>
          <a:xfrm>
            <a:off x="6161084" y="4864724"/>
            <a:ext cx="231429" cy="23142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smtClean="0"/>
              <a:t>+</a:t>
            </a:r>
            <a:endParaRPr lang="zh-CN" altLang="en-US" sz="1200" b="1" dirty="0"/>
          </a:p>
        </p:txBody>
      </p:sp>
      <p:cxnSp>
        <p:nvCxnSpPr>
          <p:cNvPr id="300" name="曲线连接符 299"/>
          <p:cNvCxnSpPr>
            <a:stCxn id="299" idx="6"/>
            <a:endCxn id="298" idx="6"/>
          </p:cNvCxnSpPr>
          <p:nvPr/>
        </p:nvCxnSpPr>
        <p:spPr>
          <a:xfrm flipH="1" flipV="1">
            <a:off x="6343897" y="4617105"/>
            <a:ext cx="48616" cy="363334"/>
          </a:xfrm>
          <a:prstGeom prst="curvedConnector3">
            <a:avLst>
              <a:gd name="adj1" fmla="val -215515"/>
            </a:avLst>
          </a:prstGeom>
          <a:ln>
            <a:tailEnd type="triangle"/>
          </a:ln>
        </p:spPr>
        <p:style>
          <a:lnRef idx="1">
            <a:schemeClr val="accent3"/>
          </a:lnRef>
          <a:fillRef idx="0">
            <a:schemeClr val="accent3"/>
          </a:fillRef>
          <a:effectRef idx="0">
            <a:schemeClr val="accent3"/>
          </a:effectRef>
          <a:fontRef idx="minor">
            <a:schemeClr val="tx1"/>
          </a:fontRef>
        </p:style>
      </p:cxnSp>
      <p:sp>
        <p:nvSpPr>
          <p:cNvPr id="301" name="文本框 300"/>
          <p:cNvSpPr txBox="1"/>
          <p:nvPr/>
        </p:nvSpPr>
        <p:spPr>
          <a:xfrm>
            <a:off x="6258458" y="4999952"/>
            <a:ext cx="545342" cy="276999"/>
          </a:xfrm>
          <a:prstGeom prst="rect">
            <a:avLst/>
          </a:prstGeom>
          <a:noFill/>
        </p:spPr>
        <p:txBody>
          <a:bodyPr wrap="none" rtlCol="0">
            <a:spAutoFit/>
          </a:bodyPr>
          <a:lstStyle/>
          <a:p>
            <a:r>
              <a:rPr lang="en-US" altLang="zh-CN" sz="1200" dirty="0" smtClean="0"/>
              <a:t>linear</a:t>
            </a:r>
          </a:p>
        </p:txBody>
      </p:sp>
      <p:sp>
        <p:nvSpPr>
          <p:cNvPr id="302" name="圆角矩形 301"/>
          <p:cNvSpPr/>
          <p:nvPr/>
        </p:nvSpPr>
        <p:spPr>
          <a:xfrm>
            <a:off x="6184240" y="6130143"/>
            <a:ext cx="212973" cy="330243"/>
          </a:xfrm>
          <a:prstGeom prst="roundRect">
            <a:avLst>
              <a:gd name="adj" fmla="val 3942"/>
            </a:avLst>
          </a:prstGeom>
          <a:noFill/>
          <a:ln>
            <a:solidFill>
              <a:schemeClr val="bg2">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03" name="组合 302"/>
          <p:cNvGrpSpPr/>
          <p:nvPr/>
        </p:nvGrpSpPr>
        <p:grpSpPr>
          <a:xfrm>
            <a:off x="5374611" y="5225933"/>
            <a:ext cx="151987" cy="340103"/>
            <a:chOff x="1129102" y="3974531"/>
            <a:chExt cx="151987" cy="340103"/>
          </a:xfrm>
          <a:solidFill>
            <a:schemeClr val="accent1">
              <a:lumMod val="20000"/>
              <a:lumOff val="80000"/>
            </a:schemeClr>
          </a:solidFill>
        </p:grpSpPr>
        <p:sp>
          <p:nvSpPr>
            <p:cNvPr id="304" name="圆角矩形 303"/>
            <p:cNvSpPr/>
            <p:nvPr/>
          </p:nvSpPr>
          <p:spPr>
            <a:xfrm>
              <a:off x="1129102" y="3974531"/>
              <a:ext cx="151987" cy="340103"/>
            </a:xfrm>
            <a:prstGeom prst="roundRect">
              <a:avLst>
                <a:gd name="adj" fmla="val 47702"/>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5" name="椭圆 304"/>
            <p:cNvSpPr/>
            <p:nvPr/>
          </p:nvSpPr>
          <p:spPr>
            <a:xfrm>
              <a:off x="1132239" y="4086004"/>
              <a:ext cx="139956" cy="139956"/>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306" name="曲线连接符 305"/>
          <p:cNvCxnSpPr/>
          <p:nvPr/>
        </p:nvCxnSpPr>
        <p:spPr>
          <a:xfrm rot="10800000">
            <a:off x="6171707" y="4970008"/>
            <a:ext cx="23162" cy="1314826"/>
          </a:xfrm>
          <a:prstGeom prst="curvedConnector3">
            <a:avLst>
              <a:gd name="adj1" fmla="val 444288"/>
            </a:avLst>
          </a:prstGeom>
          <a:ln>
            <a:tailEnd type="triangle"/>
          </a:ln>
        </p:spPr>
        <p:style>
          <a:lnRef idx="1">
            <a:schemeClr val="accent3"/>
          </a:lnRef>
          <a:fillRef idx="0">
            <a:schemeClr val="accent3"/>
          </a:fillRef>
          <a:effectRef idx="0">
            <a:schemeClr val="accent3"/>
          </a:effectRef>
          <a:fontRef idx="minor">
            <a:schemeClr val="tx1"/>
          </a:fontRef>
        </p:style>
      </p:cxnSp>
      <p:sp>
        <p:nvSpPr>
          <p:cNvPr id="31" name="灯片编号占位符 30"/>
          <p:cNvSpPr>
            <a:spLocks noGrp="1"/>
          </p:cNvSpPr>
          <p:nvPr>
            <p:ph type="sldNum" sz="quarter" idx="12"/>
          </p:nvPr>
        </p:nvSpPr>
        <p:spPr/>
        <p:txBody>
          <a:bodyPr/>
          <a:lstStyle/>
          <a:p>
            <a:fld id="{C91F423C-F180-4845-B359-EE34BC02D0F6}" type="slidenum">
              <a:rPr lang="zh-CN" altLang="en-US" smtClean="0"/>
              <a:t>21</a:t>
            </a:fld>
            <a:endParaRPr lang="zh-CN" altLang="en-US"/>
          </a:p>
        </p:txBody>
      </p:sp>
    </p:spTree>
    <p:extLst>
      <p:ext uri="{BB962C8B-B14F-4D97-AF65-F5344CB8AC3E}">
        <p14:creationId xmlns:p14="http://schemas.microsoft.com/office/powerpoint/2010/main" val="81488405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 name="圆角矩形 281"/>
          <p:cNvSpPr/>
          <p:nvPr/>
        </p:nvSpPr>
        <p:spPr>
          <a:xfrm>
            <a:off x="2985137" y="2121040"/>
            <a:ext cx="1609736" cy="199160"/>
          </a:xfrm>
          <a:prstGeom prst="roundRect">
            <a:avLst>
              <a:gd name="adj" fmla="val 47702"/>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lstStyle/>
          <a:p>
            <a:r>
              <a:rPr lang="zh-CN" altLang="en-US" dirty="0" smtClean="0"/>
              <a:t>单路</a:t>
            </a:r>
            <a:r>
              <a:rPr lang="zh-CN" altLang="en-US" dirty="0"/>
              <a:t>输入模型</a:t>
            </a:r>
          </a:p>
        </p:txBody>
      </p:sp>
      <p:sp>
        <p:nvSpPr>
          <p:cNvPr id="6" name="文本框 5"/>
          <p:cNvSpPr txBox="1"/>
          <p:nvPr/>
        </p:nvSpPr>
        <p:spPr>
          <a:xfrm>
            <a:off x="838200" y="1359447"/>
            <a:ext cx="3172663" cy="338554"/>
          </a:xfrm>
          <a:prstGeom prst="rect">
            <a:avLst/>
          </a:prstGeom>
          <a:noFill/>
        </p:spPr>
        <p:txBody>
          <a:bodyPr wrap="none" rtlCol="0">
            <a:spAutoFit/>
          </a:bodyPr>
          <a:lstStyle/>
          <a:p>
            <a:r>
              <a:rPr lang="en-US" altLang="zh-CN" sz="1600" dirty="0" smtClean="0"/>
              <a:t>Sequence to sequence framework</a:t>
            </a:r>
            <a:endParaRPr lang="zh-CN" altLang="en-US" sz="1600" dirty="0"/>
          </a:p>
        </p:txBody>
      </p:sp>
      <p:sp>
        <p:nvSpPr>
          <p:cNvPr id="104" name="文本框 103"/>
          <p:cNvSpPr txBox="1"/>
          <p:nvPr/>
        </p:nvSpPr>
        <p:spPr>
          <a:xfrm>
            <a:off x="908104" y="5528269"/>
            <a:ext cx="1023037" cy="261610"/>
          </a:xfrm>
          <a:prstGeom prst="rect">
            <a:avLst/>
          </a:prstGeom>
          <a:noFill/>
        </p:spPr>
        <p:txBody>
          <a:bodyPr wrap="none" rtlCol="0">
            <a:spAutoFit/>
          </a:bodyPr>
          <a:lstStyle/>
          <a:p>
            <a:r>
              <a:rPr lang="en-US" altLang="zh-CN" sz="1100" dirty="0" smtClean="0"/>
              <a:t>Embedding </a:t>
            </a:r>
            <a:r>
              <a:rPr lang="en-US" altLang="zh-CN" sz="1100" baseline="30000" dirty="0" smtClean="0"/>
              <a:t>(1)</a:t>
            </a:r>
            <a:endParaRPr lang="zh-CN" altLang="en-US" sz="1100" baseline="30000" dirty="0"/>
          </a:p>
        </p:txBody>
      </p:sp>
      <p:sp>
        <p:nvSpPr>
          <p:cNvPr id="135" name="文本框 134"/>
          <p:cNvSpPr txBox="1"/>
          <p:nvPr/>
        </p:nvSpPr>
        <p:spPr>
          <a:xfrm>
            <a:off x="3136464" y="6161477"/>
            <a:ext cx="338554" cy="276999"/>
          </a:xfrm>
          <a:prstGeom prst="rect">
            <a:avLst/>
          </a:prstGeom>
          <a:noFill/>
        </p:spPr>
        <p:txBody>
          <a:bodyPr wrap="none" rtlCol="0">
            <a:spAutoFit/>
          </a:bodyPr>
          <a:lstStyle/>
          <a:p>
            <a:r>
              <a:rPr lang="zh-CN" altLang="en-US" sz="1200" dirty="0" smtClean="0"/>
              <a:t>浴</a:t>
            </a:r>
            <a:endParaRPr lang="zh-CN" altLang="en-US" sz="1200" dirty="0"/>
          </a:p>
        </p:txBody>
      </p:sp>
      <p:grpSp>
        <p:nvGrpSpPr>
          <p:cNvPr id="3" name="组合 2"/>
          <p:cNvGrpSpPr/>
          <p:nvPr/>
        </p:nvGrpSpPr>
        <p:grpSpPr>
          <a:xfrm>
            <a:off x="2601881" y="5246560"/>
            <a:ext cx="1916792" cy="1187115"/>
            <a:chOff x="325406" y="4589335"/>
            <a:chExt cx="1916792" cy="1187115"/>
          </a:xfrm>
        </p:grpSpPr>
        <p:grpSp>
          <p:nvGrpSpPr>
            <p:cNvPr id="73" name="组合 72"/>
            <p:cNvGrpSpPr/>
            <p:nvPr/>
          </p:nvGrpSpPr>
          <p:grpSpPr>
            <a:xfrm>
              <a:off x="950497" y="4594972"/>
              <a:ext cx="168442" cy="852454"/>
              <a:chOff x="950497" y="4528297"/>
              <a:chExt cx="168442" cy="852454"/>
            </a:xfrm>
          </p:grpSpPr>
          <p:sp>
            <p:nvSpPr>
              <p:cNvPr id="92" name="圆角矩形 91"/>
              <p:cNvSpPr/>
              <p:nvPr/>
            </p:nvSpPr>
            <p:spPr>
              <a:xfrm>
                <a:off x="950497" y="4528297"/>
                <a:ext cx="168442" cy="852454"/>
              </a:xfrm>
              <a:prstGeom prst="roundRect">
                <a:avLst>
                  <a:gd name="adj" fmla="val 47702"/>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椭圆 92"/>
              <p:cNvSpPr/>
              <p:nvPr/>
            </p:nvSpPr>
            <p:spPr>
              <a:xfrm>
                <a:off x="962528" y="4648613"/>
                <a:ext cx="139956" cy="139956"/>
              </a:xfrm>
              <a:prstGeom prst="ellips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椭圆 100"/>
              <p:cNvSpPr/>
              <p:nvPr/>
            </p:nvSpPr>
            <p:spPr>
              <a:xfrm>
                <a:off x="968340" y="4890975"/>
                <a:ext cx="139956" cy="139956"/>
              </a:xfrm>
              <a:prstGeom prst="ellips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椭圆 101"/>
              <p:cNvSpPr/>
              <p:nvPr/>
            </p:nvSpPr>
            <p:spPr>
              <a:xfrm>
                <a:off x="962529" y="5129847"/>
                <a:ext cx="139956" cy="139956"/>
              </a:xfrm>
              <a:prstGeom prst="ellips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5" name="组合 104"/>
            <p:cNvGrpSpPr/>
            <p:nvPr/>
          </p:nvGrpSpPr>
          <p:grpSpPr>
            <a:xfrm>
              <a:off x="1269058" y="4593093"/>
              <a:ext cx="168442" cy="852454"/>
              <a:chOff x="950497" y="4528297"/>
              <a:chExt cx="168442" cy="852454"/>
            </a:xfrm>
          </p:grpSpPr>
          <p:sp>
            <p:nvSpPr>
              <p:cNvPr id="106" name="圆角矩形 105"/>
              <p:cNvSpPr/>
              <p:nvPr/>
            </p:nvSpPr>
            <p:spPr>
              <a:xfrm>
                <a:off x="950497" y="4528297"/>
                <a:ext cx="168442" cy="852454"/>
              </a:xfrm>
              <a:prstGeom prst="roundRect">
                <a:avLst>
                  <a:gd name="adj" fmla="val 47702"/>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 name="椭圆 110"/>
              <p:cNvSpPr/>
              <p:nvPr/>
            </p:nvSpPr>
            <p:spPr>
              <a:xfrm>
                <a:off x="962528" y="4648613"/>
                <a:ext cx="139956" cy="139956"/>
              </a:xfrm>
              <a:prstGeom prst="ellips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6" name="椭圆 115"/>
              <p:cNvSpPr/>
              <p:nvPr/>
            </p:nvSpPr>
            <p:spPr>
              <a:xfrm>
                <a:off x="968340" y="4890975"/>
                <a:ext cx="139956" cy="139956"/>
              </a:xfrm>
              <a:prstGeom prst="ellips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3" name="椭圆 122"/>
              <p:cNvSpPr/>
              <p:nvPr/>
            </p:nvSpPr>
            <p:spPr>
              <a:xfrm>
                <a:off x="962529" y="5129847"/>
                <a:ext cx="139956" cy="139956"/>
              </a:xfrm>
              <a:prstGeom prst="ellips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4" name="组合 123"/>
            <p:cNvGrpSpPr/>
            <p:nvPr/>
          </p:nvGrpSpPr>
          <p:grpSpPr>
            <a:xfrm>
              <a:off x="325406" y="4589335"/>
              <a:ext cx="1430655" cy="854333"/>
              <a:chOff x="-311716" y="4526418"/>
              <a:chExt cx="1430655" cy="854333"/>
            </a:xfrm>
          </p:grpSpPr>
          <p:sp>
            <p:nvSpPr>
              <p:cNvPr id="125" name="圆角矩形 124"/>
              <p:cNvSpPr/>
              <p:nvPr/>
            </p:nvSpPr>
            <p:spPr>
              <a:xfrm>
                <a:off x="950497" y="4528297"/>
                <a:ext cx="168442" cy="852454"/>
              </a:xfrm>
              <a:prstGeom prst="roundRect">
                <a:avLst>
                  <a:gd name="adj" fmla="val 47702"/>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7" name="椭圆 126"/>
              <p:cNvSpPr/>
              <p:nvPr/>
            </p:nvSpPr>
            <p:spPr>
              <a:xfrm>
                <a:off x="962528" y="4648613"/>
                <a:ext cx="139956" cy="139956"/>
              </a:xfrm>
              <a:prstGeom prst="ellips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 name="椭圆 127"/>
              <p:cNvSpPr/>
              <p:nvPr/>
            </p:nvSpPr>
            <p:spPr>
              <a:xfrm>
                <a:off x="968340" y="4890975"/>
                <a:ext cx="139956" cy="139956"/>
              </a:xfrm>
              <a:prstGeom prst="ellips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9" name="椭圆 128"/>
              <p:cNvSpPr/>
              <p:nvPr/>
            </p:nvSpPr>
            <p:spPr>
              <a:xfrm>
                <a:off x="962529" y="5129847"/>
                <a:ext cx="139956" cy="139956"/>
              </a:xfrm>
              <a:prstGeom prst="ellips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3" name="圆角矩形 162"/>
              <p:cNvSpPr/>
              <p:nvPr/>
            </p:nvSpPr>
            <p:spPr>
              <a:xfrm>
                <a:off x="-235" y="4526418"/>
                <a:ext cx="168442" cy="852454"/>
              </a:xfrm>
              <a:prstGeom prst="roundRect">
                <a:avLst>
                  <a:gd name="adj" fmla="val 47702"/>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4" name="圆角矩形 163"/>
              <p:cNvSpPr/>
              <p:nvPr/>
            </p:nvSpPr>
            <p:spPr>
              <a:xfrm>
                <a:off x="-311716" y="4526418"/>
                <a:ext cx="168442" cy="852454"/>
              </a:xfrm>
              <a:prstGeom prst="roundRect">
                <a:avLst>
                  <a:gd name="adj" fmla="val 47702"/>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30" name="组合 129"/>
            <p:cNvGrpSpPr/>
            <p:nvPr/>
          </p:nvGrpSpPr>
          <p:grpSpPr>
            <a:xfrm>
              <a:off x="1906180" y="4589335"/>
              <a:ext cx="168442" cy="852454"/>
              <a:chOff x="950497" y="4528297"/>
              <a:chExt cx="168442" cy="852454"/>
            </a:xfrm>
          </p:grpSpPr>
          <p:sp>
            <p:nvSpPr>
              <p:cNvPr id="131" name="圆角矩形 130"/>
              <p:cNvSpPr/>
              <p:nvPr/>
            </p:nvSpPr>
            <p:spPr>
              <a:xfrm>
                <a:off x="950497" y="4528297"/>
                <a:ext cx="168442" cy="852454"/>
              </a:xfrm>
              <a:prstGeom prst="roundRect">
                <a:avLst>
                  <a:gd name="adj" fmla="val 47702"/>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2" name="椭圆 131"/>
              <p:cNvSpPr/>
              <p:nvPr/>
            </p:nvSpPr>
            <p:spPr>
              <a:xfrm>
                <a:off x="962528" y="4648613"/>
                <a:ext cx="139956" cy="139956"/>
              </a:xfrm>
              <a:prstGeom prst="ellips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3" name="椭圆 132"/>
              <p:cNvSpPr/>
              <p:nvPr/>
            </p:nvSpPr>
            <p:spPr>
              <a:xfrm>
                <a:off x="968340" y="4890975"/>
                <a:ext cx="139956" cy="139956"/>
              </a:xfrm>
              <a:prstGeom prst="ellips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4" name="椭圆 133"/>
              <p:cNvSpPr/>
              <p:nvPr/>
            </p:nvSpPr>
            <p:spPr>
              <a:xfrm>
                <a:off x="962529" y="5129847"/>
                <a:ext cx="139956" cy="139956"/>
              </a:xfrm>
              <a:prstGeom prst="ellips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6" name="矩形 135"/>
            <p:cNvSpPr/>
            <p:nvPr/>
          </p:nvSpPr>
          <p:spPr>
            <a:xfrm>
              <a:off x="1170492" y="5494535"/>
              <a:ext cx="415498" cy="276999"/>
            </a:xfrm>
            <a:prstGeom prst="rect">
              <a:avLst/>
            </a:prstGeom>
          </p:spPr>
          <p:txBody>
            <a:bodyPr wrap="square">
              <a:spAutoFit/>
            </a:bodyPr>
            <a:lstStyle/>
            <a:p>
              <a:r>
                <a:rPr lang="zh-CN" altLang="en-US" sz="1200" dirty="0"/>
                <a:t>室</a:t>
              </a:r>
            </a:p>
          </p:txBody>
        </p:sp>
        <p:sp>
          <p:nvSpPr>
            <p:cNvPr id="137" name="矩形 136"/>
            <p:cNvSpPr/>
            <p:nvPr/>
          </p:nvSpPr>
          <p:spPr>
            <a:xfrm>
              <a:off x="1509046" y="5499451"/>
              <a:ext cx="415498" cy="276999"/>
            </a:xfrm>
            <a:prstGeom prst="rect">
              <a:avLst/>
            </a:prstGeom>
          </p:spPr>
          <p:txBody>
            <a:bodyPr wrap="square">
              <a:spAutoFit/>
            </a:bodyPr>
            <a:lstStyle/>
            <a:p>
              <a:r>
                <a:rPr lang="zh-CN" altLang="en-US" sz="1200" dirty="0" smtClean="0"/>
                <a:t>物</a:t>
              </a:r>
              <a:endParaRPr lang="zh-CN" altLang="en-US" sz="1200" dirty="0"/>
            </a:p>
          </p:txBody>
        </p:sp>
        <p:sp>
          <p:nvSpPr>
            <p:cNvPr id="138" name="矩形 137"/>
            <p:cNvSpPr/>
            <p:nvPr/>
          </p:nvSpPr>
          <p:spPr>
            <a:xfrm>
              <a:off x="1826700" y="5499451"/>
              <a:ext cx="415498" cy="276999"/>
            </a:xfrm>
            <a:prstGeom prst="rect">
              <a:avLst/>
            </a:prstGeom>
          </p:spPr>
          <p:txBody>
            <a:bodyPr wrap="square">
              <a:spAutoFit/>
            </a:bodyPr>
            <a:lstStyle/>
            <a:p>
              <a:r>
                <a:rPr lang="zh-CN" altLang="en-US" sz="1200" dirty="0" smtClean="0"/>
                <a:t>品</a:t>
              </a:r>
              <a:endParaRPr lang="zh-CN" altLang="en-US" sz="1200" dirty="0"/>
            </a:p>
          </p:txBody>
        </p:sp>
      </p:grpSp>
      <p:grpSp>
        <p:nvGrpSpPr>
          <p:cNvPr id="7" name="组合 6"/>
          <p:cNvGrpSpPr/>
          <p:nvPr/>
        </p:nvGrpSpPr>
        <p:grpSpPr>
          <a:xfrm>
            <a:off x="3415102" y="4631756"/>
            <a:ext cx="151987" cy="340103"/>
            <a:chOff x="1129102" y="3974531"/>
            <a:chExt cx="151987" cy="340103"/>
          </a:xfrm>
        </p:grpSpPr>
        <p:sp>
          <p:nvSpPr>
            <p:cNvPr id="155" name="圆角矩形 154"/>
            <p:cNvSpPr/>
            <p:nvPr/>
          </p:nvSpPr>
          <p:spPr>
            <a:xfrm>
              <a:off x="1129102" y="3974531"/>
              <a:ext cx="151987" cy="340103"/>
            </a:xfrm>
            <a:prstGeom prst="roundRect">
              <a:avLst>
                <a:gd name="adj" fmla="val 47702"/>
              </a:avLst>
            </a:prstGeom>
            <a:solidFill>
              <a:srgbClr val="ECDEE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椭圆 156"/>
            <p:cNvSpPr/>
            <p:nvPr/>
          </p:nvSpPr>
          <p:spPr>
            <a:xfrm>
              <a:off x="1132239" y="4086004"/>
              <a:ext cx="139956" cy="139956"/>
            </a:xfrm>
            <a:prstGeom prst="ellipse">
              <a:avLst/>
            </a:prstGeom>
            <a:solidFill>
              <a:srgbClr val="F59FE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58" name="组合 157"/>
          <p:cNvGrpSpPr/>
          <p:nvPr/>
        </p:nvGrpSpPr>
        <p:grpSpPr>
          <a:xfrm>
            <a:off x="3738625" y="4631755"/>
            <a:ext cx="151987" cy="340103"/>
            <a:chOff x="1129102" y="3974531"/>
            <a:chExt cx="151987" cy="340103"/>
          </a:xfrm>
        </p:grpSpPr>
        <p:sp>
          <p:nvSpPr>
            <p:cNvPr id="159" name="圆角矩形 158"/>
            <p:cNvSpPr/>
            <p:nvPr/>
          </p:nvSpPr>
          <p:spPr>
            <a:xfrm>
              <a:off x="1129102" y="3974531"/>
              <a:ext cx="151987" cy="340103"/>
            </a:xfrm>
            <a:prstGeom prst="roundRect">
              <a:avLst>
                <a:gd name="adj" fmla="val 47702"/>
              </a:avLst>
            </a:prstGeom>
            <a:solidFill>
              <a:srgbClr val="ECDEE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椭圆 159"/>
            <p:cNvSpPr/>
            <p:nvPr/>
          </p:nvSpPr>
          <p:spPr>
            <a:xfrm>
              <a:off x="1132239" y="4086004"/>
              <a:ext cx="139956" cy="139956"/>
            </a:xfrm>
            <a:prstGeom prst="ellipse">
              <a:avLst/>
            </a:prstGeom>
            <a:solidFill>
              <a:srgbClr val="F59FE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61" name="文本框 160"/>
          <p:cNvSpPr txBox="1"/>
          <p:nvPr/>
        </p:nvSpPr>
        <p:spPr>
          <a:xfrm>
            <a:off x="2785969" y="6161477"/>
            <a:ext cx="478016" cy="276999"/>
          </a:xfrm>
          <a:prstGeom prst="rect">
            <a:avLst/>
          </a:prstGeom>
          <a:noFill/>
        </p:spPr>
        <p:txBody>
          <a:bodyPr wrap="none" rtlCol="0">
            <a:spAutoFit/>
          </a:bodyPr>
          <a:lstStyle/>
          <a:p>
            <a:r>
              <a:rPr lang="en-US" altLang="zh-CN" sz="1200" dirty="0" smtClean="0"/>
              <a:t>&lt;p&gt;</a:t>
            </a:r>
            <a:endParaRPr lang="zh-CN" altLang="en-US" sz="1200" dirty="0"/>
          </a:p>
        </p:txBody>
      </p:sp>
      <p:sp>
        <p:nvSpPr>
          <p:cNvPr id="162" name="文本框 161"/>
          <p:cNvSpPr txBox="1"/>
          <p:nvPr/>
        </p:nvSpPr>
        <p:spPr>
          <a:xfrm>
            <a:off x="2425949" y="6161477"/>
            <a:ext cx="478016" cy="276999"/>
          </a:xfrm>
          <a:prstGeom prst="rect">
            <a:avLst/>
          </a:prstGeom>
          <a:noFill/>
        </p:spPr>
        <p:txBody>
          <a:bodyPr wrap="none" rtlCol="0">
            <a:spAutoFit/>
          </a:bodyPr>
          <a:lstStyle/>
          <a:p>
            <a:r>
              <a:rPr lang="en-US" altLang="zh-CN" sz="1200" dirty="0" smtClean="0"/>
              <a:t>&lt;p&gt;</a:t>
            </a:r>
            <a:endParaRPr lang="zh-CN" altLang="en-US" sz="1200" dirty="0"/>
          </a:p>
        </p:txBody>
      </p:sp>
      <p:sp>
        <p:nvSpPr>
          <p:cNvPr id="139" name="等腰三角形 138"/>
          <p:cNvSpPr/>
          <p:nvPr/>
        </p:nvSpPr>
        <p:spPr>
          <a:xfrm>
            <a:off x="3561988" y="4981576"/>
            <a:ext cx="789109" cy="228856"/>
          </a:xfrm>
          <a:prstGeom prst="triangle">
            <a:avLst>
              <a:gd name="adj" fmla="val 33361"/>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4" name="等腰三角形 3"/>
          <p:cNvSpPr/>
          <p:nvPr/>
        </p:nvSpPr>
        <p:spPr>
          <a:xfrm>
            <a:off x="3226971" y="4981576"/>
            <a:ext cx="789109" cy="228856"/>
          </a:xfrm>
          <a:prstGeom prst="triangle">
            <a:avLst>
              <a:gd name="adj" fmla="val 33361"/>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172" name="等腰三角形 171"/>
          <p:cNvSpPr/>
          <p:nvPr/>
        </p:nvSpPr>
        <p:spPr>
          <a:xfrm>
            <a:off x="2903707" y="4981576"/>
            <a:ext cx="789109" cy="228856"/>
          </a:xfrm>
          <a:prstGeom prst="triangle">
            <a:avLst>
              <a:gd name="adj" fmla="val 33361"/>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171" name="等腰三角形 170"/>
          <p:cNvSpPr/>
          <p:nvPr/>
        </p:nvSpPr>
        <p:spPr>
          <a:xfrm>
            <a:off x="2578458" y="4981576"/>
            <a:ext cx="789109" cy="228856"/>
          </a:xfrm>
          <a:prstGeom prst="triangle">
            <a:avLst>
              <a:gd name="adj" fmla="val 33361"/>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grpSp>
        <p:nvGrpSpPr>
          <p:cNvPr id="173" name="组合 172"/>
          <p:cNvGrpSpPr/>
          <p:nvPr/>
        </p:nvGrpSpPr>
        <p:grpSpPr>
          <a:xfrm>
            <a:off x="3082304" y="4631754"/>
            <a:ext cx="151987" cy="340103"/>
            <a:chOff x="1129102" y="3974531"/>
            <a:chExt cx="151987" cy="340103"/>
          </a:xfrm>
        </p:grpSpPr>
        <p:sp>
          <p:nvSpPr>
            <p:cNvPr id="174" name="圆角矩形 173"/>
            <p:cNvSpPr/>
            <p:nvPr/>
          </p:nvSpPr>
          <p:spPr>
            <a:xfrm>
              <a:off x="1129102" y="3974531"/>
              <a:ext cx="151987" cy="340103"/>
            </a:xfrm>
            <a:prstGeom prst="roundRect">
              <a:avLst>
                <a:gd name="adj" fmla="val 47702"/>
              </a:avLst>
            </a:prstGeom>
            <a:solidFill>
              <a:srgbClr val="ECDEE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5" name="椭圆 174"/>
            <p:cNvSpPr/>
            <p:nvPr/>
          </p:nvSpPr>
          <p:spPr>
            <a:xfrm>
              <a:off x="1132239" y="4086004"/>
              <a:ext cx="139956" cy="139956"/>
            </a:xfrm>
            <a:prstGeom prst="ellipse">
              <a:avLst/>
            </a:prstGeom>
            <a:solidFill>
              <a:srgbClr val="F59FE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76" name="组合 175"/>
          <p:cNvGrpSpPr/>
          <p:nvPr/>
        </p:nvGrpSpPr>
        <p:grpSpPr>
          <a:xfrm>
            <a:off x="2758167" y="4631948"/>
            <a:ext cx="151987" cy="340103"/>
            <a:chOff x="1129102" y="3974531"/>
            <a:chExt cx="151987" cy="340103"/>
          </a:xfrm>
        </p:grpSpPr>
        <p:sp>
          <p:nvSpPr>
            <p:cNvPr id="177" name="圆角矩形 176"/>
            <p:cNvSpPr/>
            <p:nvPr/>
          </p:nvSpPr>
          <p:spPr>
            <a:xfrm>
              <a:off x="1129102" y="3974531"/>
              <a:ext cx="151987" cy="340103"/>
            </a:xfrm>
            <a:prstGeom prst="roundRect">
              <a:avLst>
                <a:gd name="adj" fmla="val 47702"/>
              </a:avLst>
            </a:prstGeom>
            <a:solidFill>
              <a:srgbClr val="ECDEE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8" name="椭圆 177"/>
            <p:cNvSpPr/>
            <p:nvPr/>
          </p:nvSpPr>
          <p:spPr>
            <a:xfrm>
              <a:off x="1132239" y="4086004"/>
              <a:ext cx="139956" cy="139956"/>
            </a:xfrm>
            <a:prstGeom prst="ellipse">
              <a:avLst/>
            </a:prstGeom>
            <a:solidFill>
              <a:srgbClr val="F59FE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79" name="文本框 178"/>
          <p:cNvSpPr txBox="1"/>
          <p:nvPr/>
        </p:nvSpPr>
        <p:spPr>
          <a:xfrm>
            <a:off x="835878" y="5028303"/>
            <a:ext cx="1106393" cy="276999"/>
          </a:xfrm>
          <a:prstGeom prst="rect">
            <a:avLst/>
          </a:prstGeom>
          <a:noFill/>
        </p:spPr>
        <p:txBody>
          <a:bodyPr wrap="none" rtlCol="0">
            <a:spAutoFit/>
          </a:bodyPr>
          <a:lstStyle/>
          <a:p>
            <a:r>
              <a:rPr lang="en-US" altLang="zh-CN" sz="1200" dirty="0" smtClean="0"/>
              <a:t>Conv</a:t>
            </a:r>
            <a:r>
              <a:rPr lang="en-US" altLang="zh-CN" sz="1200" baseline="30000" dirty="0" smtClean="0"/>
              <a:t>(1)</a:t>
            </a:r>
            <a:r>
              <a:rPr lang="en-US" altLang="zh-CN" sz="1200" dirty="0" smtClean="0"/>
              <a:t> + GLU</a:t>
            </a:r>
          </a:p>
        </p:txBody>
      </p:sp>
      <p:sp>
        <p:nvSpPr>
          <p:cNvPr id="181" name="圆角矩形 180"/>
          <p:cNvSpPr/>
          <p:nvPr/>
        </p:nvSpPr>
        <p:spPr>
          <a:xfrm>
            <a:off x="2450908" y="4631948"/>
            <a:ext cx="151987" cy="340103"/>
          </a:xfrm>
          <a:prstGeom prst="roundRect">
            <a:avLst>
              <a:gd name="adj" fmla="val 47702"/>
            </a:avLst>
          </a:prstGeom>
          <a:solidFill>
            <a:srgbClr val="ECDEE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 name="组合 8"/>
          <p:cNvGrpSpPr/>
          <p:nvPr/>
        </p:nvGrpSpPr>
        <p:grpSpPr>
          <a:xfrm>
            <a:off x="2445182" y="4391626"/>
            <a:ext cx="1416709" cy="228856"/>
            <a:chOff x="2445182" y="4391626"/>
            <a:chExt cx="1416709" cy="228856"/>
          </a:xfrm>
        </p:grpSpPr>
        <p:sp>
          <p:nvSpPr>
            <p:cNvPr id="185" name="等腰三角形 184"/>
            <p:cNvSpPr/>
            <p:nvPr/>
          </p:nvSpPr>
          <p:spPr>
            <a:xfrm>
              <a:off x="3072782" y="4391626"/>
              <a:ext cx="789109" cy="228856"/>
            </a:xfrm>
            <a:prstGeom prst="triangle">
              <a:avLst>
                <a:gd name="adj" fmla="val 33361"/>
              </a:avLst>
            </a:prstGeom>
            <a:solidFill>
              <a:srgbClr val="ECDEE8"/>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184" name="等腰三角形 183"/>
            <p:cNvSpPr/>
            <p:nvPr/>
          </p:nvSpPr>
          <p:spPr>
            <a:xfrm>
              <a:off x="2758982" y="4391626"/>
              <a:ext cx="789109" cy="228856"/>
            </a:xfrm>
            <a:prstGeom prst="triangle">
              <a:avLst>
                <a:gd name="adj" fmla="val 33361"/>
              </a:avLst>
            </a:prstGeom>
            <a:solidFill>
              <a:srgbClr val="ECDEE8"/>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183" name="等腰三角形 182"/>
            <p:cNvSpPr/>
            <p:nvPr/>
          </p:nvSpPr>
          <p:spPr>
            <a:xfrm>
              <a:off x="2445182" y="4391626"/>
              <a:ext cx="789109" cy="228856"/>
            </a:xfrm>
            <a:prstGeom prst="triangle">
              <a:avLst>
                <a:gd name="adj" fmla="val 33361"/>
              </a:avLst>
            </a:prstGeom>
            <a:solidFill>
              <a:srgbClr val="ECDEE8"/>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grpSp>
      <p:sp>
        <p:nvSpPr>
          <p:cNvPr id="186" name="文本框 185"/>
          <p:cNvSpPr txBox="1"/>
          <p:nvPr/>
        </p:nvSpPr>
        <p:spPr>
          <a:xfrm>
            <a:off x="915603" y="4679826"/>
            <a:ext cx="1023037" cy="261610"/>
          </a:xfrm>
          <a:prstGeom prst="rect">
            <a:avLst/>
          </a:prstGeom>
          <a:noFill/>
        </p:spPr>
        <p:txBody>
          <a:bodyPr wrap="none" rtlCol="0">
            <a:spAutoFit/>
          </a:bodyPr>
          <a:lstStyle/>
          <a:p>
            <a:r>
              <a:rPr lang="en-US" altLang="zh-CN" sz="1100" dirty="0" smtClean="0"/>
              <a:t>Embedding </a:t>
            </a:r>
            <a:r>
              <a:rPr lang="en-US" altLang="zh-CN" sz="1100" baseline="30000" dirty="0" smtClean="0"/>
              <a:t>(2)</a:t>
            </a:r>
            <a:endParaRPr lang="zh-CN" altLang="en-US" sz="1100" baseline="30000" dirty="0"/>
          </a:p>
        </p:txBody>
      </p:sp>
      <p:sp>
        <p:nvSpPr>
          <p:cNvPr id="187" name="文本框 186"/>
          <p:cNvSpPr txBox="1"/>
          <p:nvPr/>
        </p:nvSpPr>
        <p:spPr>
          <a:xfrm>
            <a:off x="864157" y="4343419"/>
            <a:ext cx="1106393" cy="276999"/>
          </a:xfrm>
          <a:prstGeom prst="rect">
            <a:avLst/>
          </a:prstGeom>
          <a:noFill/>
        </p:spPr>
        <p:txBody>
          <a:bodyPr wrap="none" rtlCol="0">
            <a:spAutoFit/>
          </a:bodyPr>
          <a:lstStyle/>
          <a:p>
            <a:r>
              <a:rPr lang="en-US" altLang="zh-CN" sz="1200" dirty="0" smtClean="0"/>
              <a:t>Conv</a:t>
            </a:r>
            <a:r>
              <a:rPr lang="en-US" altLang="zh-CN" sz="1200" baseline="30000" dirty="0" smtClean="0"/>
              <a:t>(2)</a:t>
            </a:r>
            <a:r>
              <a:rPr lang="en-US" altLang="zh-CN" sz="1200" dirty="0" smtClean="0"/>
              <a:t> + GLU</a:t>
            </a:r>
          </a:p>
        </p:txBody>
      </p:sp>
      <p:sp>
        <p:nvSpPr>
          <p:cNvPr id="8" name="文本框 7"/>
          <p:cNvSpPr txBox="1"/>
          <p:nvPr/>
        </p:nvSpPr>
        <p:spPr>
          <a:xfrm>
            <a:off x="2999444" y="4048512"/>
            <a:ext cx="372218" cy="369332"/>
          </a:xfrm>
          <a:prstGeom prst="rect">
            <a:avLst/>
          </a:prstGeom>
          <a:noFill/>
        </p:spPr>
        <p:txBody>
          <a:bodyPr wrap="none" rtlCol="0">
            <a:spAutoFit/>
          </a:bodyPr>
          <a:lstStyle/>
          <a:p>
            <a:r>
              <a:rPr lang="en-US" altLang="zh-CN" b="1" dirty="0" smtClean="0"/>
              <a:t>…</a:t>
            </a:r>
            <a:endParaRPr lang="zh-CN" altLang="en-US" b="1" dirty="0"/>
          </a:p>
        </p:txBody>
      </p:sp>
      <p:sp>
        <p:nvSpPr>
          <p:cNvPr id="201" name="文本框 200"/>
          <p:cNvSpPr txBox="1"/>
          <p:nvPr/>
        </p:nvSpPr>
        <p:spPr>
          <a:xfrm>
            <a:off x="896759" y="6290259"/>
            <a:ext cx="1343638" cy="276999"/>
          </a:xfrm>
          <a:prstGeom prst="rect">
            <a:avLst/>
          </a:prstGeom>
          <a:noFill/>
        </p:spPr>
        <p:txBody>
          <a:bodyPr wrap="none" rtlCol="0">
            <a:spAutoFit/>
          </a:bodyPr>
          <a:lstStyle/>
          <a:p>
            <a:r>
              <a:rPr lang="en-US" altLang="zh-CN" sz="1200" b="1" dirty="0" smtClean="0">
                <a:solidFill>
                  <a:schemeClr val="accent2"/>
                </a:solidFill>
              </a:rPr>
              <a:t>Multi-layer CNN</a:t>
            </a:r>
            <a:endParaRPr lang="zh-CN" altLang="en-US" sz="1200" b="1" dirty="0">
              <a:solidFill>
                <a:schemeClr val="accent2"/>
              </a:solidFill>
            </a:endParaRPr>
          </a:p>
        </p:txBody>
      </p:sp>
      <p:grpSp>
        <p:nvGrpSpPr>
          <p:cNvPr id="5" name="组合 4"/>
          <p:cNvGrpSpPr/>
          <p:nvPr/>
        </p:nvGrpSpPr>
        <p:grpSpPr>
          <a:xfrm>
            <a:off x="2455063" y="3712202"/>
            <a:ext cx="1455968" cy="340650"/>
            <a:chOff x="2455063" y="3712202"/>
            <a:chExt cx="1455968" cy="340650"/>
          </a:xfrm>
        </p:grpSpPr>
        <p:grpSp>
          <p:nvGrpSpPr>
            <p:cNvPr id="188" name="组合 187"/>
            <p:cNvGrpSpPr/>
            <p:nvPr/>
          </p:nvGrpSpPr>
          <p:grpSpPr>
            <a:xfrm>
              <a:off x="3111998" y="3712204"/>
              <a:ext cx="151987" cy="340103"/>
              <a:chOff x="1129102" y="3974531"/>
              <a:chExt cx="151987" cy="340103"/>
            </a:xfrm>
            <a:solidFill>
              <a:schemeClr val="accent1">
                <a:lumMod val="20000"/>
                <a:lumOff val="80000"/>
              </a:schemeClr>
            </a:solidFill>
          </p:grpSpPr>
          <p:sp>
            <p:nvSpPr>
              <p:cNvPr id="189" name="圆角矩形 188"/>
              <p:cNvSpPr/>
              <p:nvPr/>
            </p:nvSpPr>
            <p:spPr>
              <a:xfrm>
                <a:off x="1129102" y="3974531"/>
                <a:ext cx="151987" cy="340103"/>
              </a:xfrm>
              <a:prstGeom prst="roundRect">
                <a:avLst>
                  <a:gd name="adj" fmla="val 47702"/>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0" name="椭圆 189"/>
              <p:cNvSpPr/>
              <p:nvPr/>
            </p:nvSpPr>
            <p:spPr>
              <a:xfrm>
                <a:off x="1132239" y="4086004"/>
                <a:ext cx="139956" cy="139956"/>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91" name="组合 190"/>
            <p:cNvGrpSpPr/>
            <p:nvPr/>
          </p:nvGrpSpPr>
          <p:grpSpPr>
            <a:xfrm>
              <a:off x="3435521" y="3712203"/>
              <a:ext cx="151987" cy="340103"/>
              <a:chOff x="1129102" y="3974531"/>
              <a:chExt cx="151987" cy="340103"/>
            </a:xfrm>
            <a:solidFill>
              <a:schemeClr val="accent1">
                <a:lumMod val="20000"/>
                <a:lumOff val="80000"/>
              </a:schemeClr>
            </a:solidFill>
          </p:grpSpPr>
          <p:sp>
            <p:nvSpPr>
              <p:cNvPr id="192" name="圆角矩形 191"/>
              <p:cNvSpPr/>
              <p:nvPr/>
            </p:nvSpPr>
            <p:spPr>
              <a:xfrm>
                <a:off x="1129102" y="3974531"/>
                <a:ext cx="151987" cy="340103"/>
              </a:xfrm>
              <a:prstGeom prst="roundRect">
                <a:avLst>
                  <a:gd name="adj" fmla="val 47702"/>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3" name="椭圆 192"/>
              <p:cNvSpPr/>
              <p:nvPr/>
            </p:nvSpPr>
            <p:spPr>
              <a:xfrm>
                <a:off x="1132239" y="4086004"/>
                <a:ext cx="139956" cy="139956"/>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94" name="组合 193"/>
            <p:cNvGrpSpPr/>
            <p:nvPr/>
          </p:nvGrpSpPr>
          <p:grpSpPr>
            <a:xfrm>
              <a:off x="2779200" y="3712202"/>
              <a:ext cx="151987" cy="340103"/>
              <a:chOff x="1129102" y="3974531"/>
              <a:chExt cx="151987" cy="340103"/>
            </a:xfrm>
            <a:solidFill>
              <a:schemeClr val="accent1">
                <a:lumMod val="20000"/>
                <a:lumOff val="80000"/>
              </a:schemeClr>
            </a:solidFill>
          </p:grpSpPr>
          <p:sp>
            <p:nvSpPr>
              <p:cNvPr id="195" name="圆角矩形 194"/>
              <p:cNvSpPr/>
              <p:nvPr/>
            </p:nvSpPr>
            <p:spPr>
              <a:xfrm>
                <a:off x="1129102" y="3974531"/>
                <a:ext cx="151987" cy="340103"/>
              </a:xfrm>
              <a:prstGeom prst="roundRect">
                <a:avLst>
                  <a:gd name="adj" fmla="val 47702"/>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6" name="椭圆 195"/>
              <p:cNvSpPr/>
              <p:nvPr/>
            </p:nvSpPr>
            <p:spPr>
              <a:xfrm>
                <a:off x="1132239" y="4086004"/>
                <a:ext cx="139956" cy="139956"/>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97" name="组合 196"/>
            <p:cNvGrpSpPr/>
            <p:nvPr/>
          </p:nvGrpSpPr>
          <p:grpSpPr>
            <a:xfrm>
              <a:off x="2455063" y="3712396"/>
              <a:ext cx="151987" cy="340103"/>
              <a:chOff x="1129102" y="3974531"/>
              <a:chExt cx="151987" cy="340103"/>
            </a:xfrm>
            <a:solidFill>
              <a:schemeClr val="accent1">
                <a:lumMod val="20000"/>
                <a:lumOff val="80000"/>
              </a:schemeClr>
            </a:solidFill>
          </p:grpSpPr>
          <p:sp>
            <p:nvSpPr>
              <p:cNvPr id="198" name="圆角矩形 197"/>
              <p:cNvSpPr/>
              <p:nvPr/>
            </p:nvSpPr>
            <p:spPr>
              <a:xfrm>
                <a:off x="1129102" y="3974531"/>
                <a:ext cx="151987" cy="340103"/>
              </a:xfrm>
              <a:prstGeom prst="roundRect">
                <a:avLst>
                  <a:gd name="adj" fmla="val 47702"/>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9" name="椭圆 198"/>
              <p:cNvSpPr/>
              <p:nvPr/>
            </p:nvSpPr>
            <p:spPr>
              <a:xfrm>
                <a:off x="1132239" y="4086004"/>
                <a:ext cx="139956" cy="139956"/>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02" name="组合 201"/>
            <p:cNvGrpSpPr/>
            <p:nvPr/>
          </p:nvGrpSpPr>
          <p:grpSpPr>
            <a:xfrm>
              <a:off x="3759044" y="3712749"/>
              <a:ext cx="151987" cy="340103"/>
              <a:chOff x="1129102" y="3974531"/>
              <a:chExt cx="151987" cy="340103"/>
            </a:xfrm>
            <a:solidFill>
              <a:schemeClr val="accent1">
                <a:lumMod val="20000"/>
                <a:lumOff val="80000"/>
              </a:schemeClr>
            </a:solidFill>
          </p:grpSpPr>
          <p:sp>
            <p:nvSpPr>
              <p:cNvPr id="203" name="圆角矩形 202"/>
              <p:cNvSpPr/>
              <p:nvPr/>
            </p:nvSpPr>
            <p:spPr>
              <a:xfrm>
                <a:off x="1129102" y="3974531"/>
                <a:ext cx="151987" cy="340103"/>
              </a:xfrm>
              <a:prstGeom prst="roundRect">
                <a:avLst>
                  <a:gd name="adj" fmla="val 47702"/>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4" name="椭圆 203"/>
              <p:cNvSpPr/>
              <p:nvPr/>
            </p:nvSpPr>
            <p:spPr>
              <a:xfrm>
                <a:off x="1132239" y="4086004"/>
                <a:ext cx="139956" cy="139956"/>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3" name="组合 12"/>
          <p:cNvGrpSpPr/>
          <p:nvPr/>
        </p:nvGrpSpPr>
        <p:grpSpPr>
          <a:xfrm>
            <a:off x="5585326" y="6161476"/>
            <a:ext cx="4171754" cy="276999"/>
            <a:chOff x="5518651" y="5663444"/>
            <a:chExt cx="4171754" cy="276999"/>
          </a:xfrm>
        </p:grpSpPr>
        <p:sp>
          <p:nvSpPr>
            <p:cNvPr id="208" name="矩形 207"/>
            <p:cNvSpPr/>
            <p:nvPr/>
          </p:nvSpPr>
          <p:spPr>
            <a:xfrm>
              <a:off x="5518651" y="5663444"/>
              <a:ext cx="338554" cy="276999"/>
            </a:xfrm>
            <a:prstGeom prst="rect">
              <a:avLst/>
            </a:prstGeom>
          </p:spPr>
          <p:txBody>
            <a:bodyPr wrap="none">
              <a:spAutoFit/>
            </a:bodyPr>
            <a:lstStyle/>
            <a:p>
              <a:r>
                <a:rPr lang="zh-CN" altLang="en-US" sz="1200" dirty="0"/>
                <a:t>浴</a:t>
              </a:r>
            </a:p>
          </p:txBody>
        </p:sp>
        <p:sp>
          <p:nvSpPr>
            <p:cNvPr id="209" name="矩形 208"/>
            <p:cNvSpPr/>
            <p:nvPr/>
          </p:nvSpPr>
          <p:spPr>
            <a:xfrm>
              <a:off x="5792451" y="5663444"/>
              <a:ext cx="338554" cy="276999"/>
            </a:xfrm>
            <a:prstGeom prst="rect">
              <a:avLst/>
            </a:prstGeom>
          </p:spPr>
          <p:txBody>
            <a:bodyPr wrap="none">
              <a:spAutoFit/>
            </a:bodyPr>
            <a:lstStyle/>
            <a:p>
              <a:r>
                <a:rPr lang="zh-CN" altLang="en-US" sz="1200" dirty="0"/>
                <a:t>室</a:t>
              </a:r>
            </a:p>
          </p:txBody>
        </p:sp>
        <p:sp>
          <p:nvSpPr>
            <p:cNvPr id="210" name="矩形 209"/>
            <p:cNvSpPr/>
            <p:nvPr/>
          </p:nvSpPr>
          <p:spPr>
            <a:xfrm>
              <a:off x="6066251" y="5663444"/>
              <a:ext cx="338554" cy="276999"/>
            </a:xfrm>
            <a:prstGeom prst="rect">
              <a:avLst/>
            </a:prstGeom>
          </p:spPr>
          <p:txBody>
            <a:bodyPr wrap="none">
              <a:spAutoFit/>
            </a:bodyPr>
            <a:lstStyle/>
            <a:p>
              <a:r>
                <a:rPr lang="zh-CN" altLang="en-US" sz="1200" dirty="0"/>
                <a:t>挂</a:t>
              </a:r>
            </a:p>
          </p:txBody>
        </p:sp>
        <p:sp>
          <p:nvSpPr>
            <p:cNvPr id="211" name="矩形 210"/>
            <p:cNvSpPr/>
            <p:nvPr/>
          </p:nvSpPr>
          <p:spPr>
            <a:xfrm>
              <a:off x="6340051" y="5663444"/>
              <a:ext cx="338554" cy="276999"/>
            </a:xfrm>
            <a:prstGeom prst="rect">
              <a:avLst/>
            </a:prstGeom>
          </p:spPr>
          <p:txBody>
            <a:bodyPr wrap="none">
              <a:spAutoFit/>
            </a:bodyPr>
            <a:lstStyle/>
            <a:p>
              <a:r>
                <a:rPr lang="zh-CN" altLang="en-US" sz="1200" dirty="0">
                  <a:solidFill>
                    <a:schemeClr val="accent2"/>
                  </a:solidFill>
                </a:rPr>
                <a:t>件</a:t>
              </a:r>
            </a:p>
          </p:txBody>
        </p:sp>
        <p:sp>
          <p:nvSpPr>
            <p:cNvPr id="212" name="矩形 211"/>
            <p:cNvSpPr/>
            <p:nvPr/>
          </p:nvSpPr>
          <p:spPr>
            <a:xfrm>
              <a:off x="6613851" y="5663444"/>
              <a:ext cx="338554" cy="276999"/>
            </a:xfrm>
            <a:prstGeom prst="rect">
              <a:avLst/>
            </a:prstGeom>
          </p:spPr>
          <p:txBody>
            <a:bodyPr wrap="none">
              <a:spAutoFit/>
            </a:bodyPr>
            <a:lstStyle/>
            <a:p>
              <a:r>
                <a:rPr lang="zh-CN" altLang="en-US" sz="1200" dirty="0">
                  <a:solidFill>
                    <a:schemeClr val="bg1">
                      <a:lumMod val="75000"/>
                    </a:schemeClr>
                  </a:solidFill>
                </a:rPr>
                <a:t>有</a:t>
              </a:r>
            </a:p>
          </p:txBody>
        </p:sp>
        <p:sp>
          <p:nvSpPr>
            <p:cNvPr id="213" name="矩形 212"/>
            <p:cNvSpPr/>
            <p:nvPr/>
          </p:nvSpPr>
          <p:spPr>
            <a:xfrm>
              <a:off x="6887651" y="5663444"/>
              <a:ext cx="338554" cy="276999"/>
            </a:xfrm>
            <a:prstGeom prst="rect">
              <a:avLst/>
            </a:prstGeom>
          </p:spPr>
          <p:txBody>
            <a:bodyPr wrap="none">
              <a:spAutoFit/>
            </a:bodyPr>
            <a:lstStyle/>
            <a:p>
              <a:r>
                <a:rPr lang="zh-CN" altLang="en-US" sz="1200" dirty="0">
                  <a:solidFill>
                    <a:schemeClr val="bg1">
                      <a:lumMod val="75000"/>
                    </a:schemeClr>
                  </a:solidFill>
                </a:rPr>
                <a:t>一</a:t>
              </a:r>
            </a:p>
          </p:txBody>
        </p:sp>
        <p:sp>
          <p:nvSpPr>
            <p:cNvPr id="214" name="矩形 213"/>
            <p:cNvSpPr/>
            <p:nvPr/>
          </p:nvSpPr>
          <p:spPr>
            <a:xfrm>
              <a:off x="7161451" y="5663444"/>
              <a:ext cx="338554" cy="276999"/>
            </a:xfrm>
            <a:prstGeom prst="rect">
              <a:avLst/>
            </a:prstGeom>
          </p:spPr>
          <p:txBody>
            <a:bodyPr wrap="none">
              <a:spAutoFit/>
            </a:bodyPr>
            <a:lstStyle/>
            <a:p>
              <a:r>
                <a:rPr lang="zh-CN" altLang="en-US" sz="1200" dirty="0">
                  <a:solidFill>
                    <a:schemeClr val="bg1">
                      <a:lumMod val="75000"/>
                    </a:schemeClr>
                  </a:solidFill>
                </a:rPr>
                <a:t>套</a:t>
              </a:r>
            </a:p>
          </p:txBody>
        </p:sp>
        <p:sp>
          <p:nvSpPr>
            <p:cNvPr id="215" name="矩形 214"/>
            <p:cNvSpPr/>
            <p:nvPr/>
          </p:nvSpPr>
          <p:spPr>
            <a:xfrm>
              <a:off x="7435251" y="5663444"/>
              <a:ext cx="218330" cy="276999"/>
            </a:xfrm>
            <a:prstGeom prst="rect">
              <a:avLst/>
            </a:prstGeom>
          </p:spPr>
          <p:txBody>
            <a:bodyPr wrap="none">
              <a:spAutoFit/>
            </a:bodyPr>
            <a:lstStyle/>
            <a:p>
              <a:r>
                <a:rPr lang="en-US" altLang="zh-CN" sz="1200" dirty="0" smtClean="0">
                  <a:solidFill>
                    <a:schemeClr val="bg1">
                      <a:lumMod val="75000"/>
                    </a:schemeClr>
                  </a:solidFill>
                </a:rPr>
                <a:t>,</a:t>
              </a:r>
              <a:endParaRPr lang="zh-CN" altLang="en-US" sz="1200" dirty="0">
                <a:solidFill>
                  <a:schemeClr val="bg1">
                    <a:lumMod val="75000"/>
                  </a:schemeClr>
                </a:solidFill>
              </a:endParaRPr>
            </a:p>
          </p:txBody>
        </p:sp>
        <p:sp>
          <p:nvSpPr>
            <p:cNvPr id="216" name="矩形 215"/>
            <p:cNvSpPr/>
            <p:nvPr/>
          </p:nvSpPr>
          <p:spPr>
            <a:xfrm>
              <a:off x="7709051" y="5663444"/>
              <a:ext cx="338554" cy="276999"/>
            </a:xfrm>
            <a:prstGeom prst="rect">
              <a:avLst/>
            </a:prstGeom>
          </p:spPr>
          <p:txBody>
            <a:bodyPr wrap="none">
              <a:spAutoFit/>
            </a:bodyPr>
            <a:lstStyle/>
            <a:p>
              <a:r>
                <a:rPr lang="zh-CN" altLang="en-US" sz="1200" dirty="0">
                  <a:solidFill>
                    <a:schemeClr val="bg1">
                      <a:lumMod val="75000"/>
                    </a:schemeClr>
                  </a:solidFill>
                </a:rPr>
                <a:t>洗</a:t>
              </a:r>
            </a:p>
          </p:txBody>
        </p:sp>
        <p:sp>
          <p:nvSpPr>
            <p:cNvPr id="217" name="矩形 216"/>
            <p:cNvSpPr/>
            <p:nvPr/>
          </p:nvSpPr>
          <p:spPr>
            <a:xfrm>
              <a:off x="7982851" y="5663444"/>
              <a:ext cx="338554" cy="276999"/>
            </a:xfrm>
            <a:prstGeom prst="rect">
              <a:avLst/>
            </a:prstGeom>
          </p:spPr>
          <p:txBody>
            <a:bodyPr wrap="none">
              <a:spAutoFit/>
            </a:bodyPr>
            <a:lstStyle/>
            <a:p>
              <a:r>
                <a:rPr lang="zh-CN" altLang="en-US" sz="1200" dirty="0">
                  <a:solidFill>
                    <a:schemeClr val="bg1">
                      <a:lumMod val="75000"/>
                    </a:schemeClr>
                  </a:solidFill>
                </a:rPr>
                <a:t>澡</a:t>
              </a:r>
            </a:p>
          </p:txBody>
        </p:sp>
        <p:sp>
          <p:nvSpPr>
            <p:cNvPr id="218" name="矩形 217"/>
            <p:cNvSpPr/>
            <p:nvPr/>
          </p:nvSpPr>
          <p:spPr>
            <a:xfrm>
              <a:off x="8256651" y="5663444"/>
              <a:ext cx="338554" cy="276999"/>
            </a:xfrm>
            <a:prstGeom prst="rect">
              <a:avLst/>
            </a:prstGeom>
          </p:spPr>
          <p:txBody>
            <a:bodyPr wrap="none">
              <a:spAutoFit/>
            </a:bodyPr>
            <a:lstStyle/>
            <a:p>
              <a:r>
                <a:rPr lang="zh-CN" altLang="en-US" sz="1200" dirty="0">
                  <a:solidFill>
                    <a:schemeClr val="bg1">
                      <a:lumMod val="75000"/>
                    </a:schemeClr>
                  </a:solidFill>
                </a:rPr>
                <a:t>不</a:t>
              </a:r>
            </a:p>
          </p:txBody>
        </p:sp>
        <p:sp>
          <p:nvSpPr>
            <p:cNvPr id="219" name="矩形 218"/>
            <p:cNvSpPr/>
            <p:nvPr/>
          </p:nvSpPr>
          <p:spPr>
            <a:xfrm>
              <a:off x="8530451" y="5663444"/>
              <a:ext cx="338554" cy="276999"/>
            </a:xfrm>
            <a:prstGeom prst="rect">
              <a:avLst/>
            </a:prstGeom>
          </p:spPr>
          <p:txBody>
            <a:bodyPr wrap="none">
              <a:spAutoFit/>
            </a:bodyPr>
            <a:lstStyle/>
            <a:p>
              <a:r>
                <a:rPr lang="zh-CN" altLang="en-US" sz="1200" dirty="0">
                  <a:solidFill>
                    <a:schemeClr val="bg1">
                      <a:lumMod val="75000"/>
                    </a:schemeClr>
                  </a:solidFill>
                </a:rPr>
                <a:t>再</a:t>
              </a:r>
            </a:p>
          </p:txBody>
        </p:sp>
        <p:sp>
          <p:nvSpPr>
            <p:cNvPr id="220" name="矩形 219"/>
            <p:cNvSpPr/>
            <p:nvPr/>
          </p:nvSpPr>
          <p:spPr>
            <a:xfrm>
              <a:off x="8804251" y="5663444"/>
              <a:ext cx="338554" cy="276999"/>
            </a:xfrm>
            <a:prstGeom prst="rect">
              <a:avLst/>
            </a:prstGeom>
          </p:spPr>
          <p:txBody>
            <a:bodyPr wrap="none">
              <a:spAutoFit/>
            </a:bodyPr>
            <a:lstStyle/>
            <a:p>
              <a:r>
                <a:rPr lang="zh-CN" altLang="en-US" sz="1200" dirty="0">
                  <a:solidFill>
                    <a:schemeClr val="bg1">
                      <a:lumMod val="75000"/>
                    </a:schemeClr>
                  </a:solidFill>
                </a:rPr>
                <a:t>捡</a:t>
              </a:r>
            </a:p>
          </p:txBody>
        </p:sp>
        <p:sp>
          <p:nvSpPr>
            <p:cNvPr id="221" name="矩形 220"/>
            <p:cNvSpPr/>
            <p:nvPr/>
          </p:nvSpPr>
          <p:spPr>
            <a:xfrm>
              <a:off x="9078051" y="5663444"/>
              <a:ext cx="338554" cy="276999"/>
            </a:xfrm>
            <a:prstGeom prst="rect">
              <a:avLst/>
            </a:prstGeom>
          </p:spPr>
          <p:txBody>
            <a:bodyPr wrap="none">
              <a:spAutoFit/>
            </a:bodyPr>
            <a:lstStyle/>
            <a:p>
              <a:r>
                <a:rPr lang="zh-CN" altLang="en-US" sz="1200" dirty="0">
                  <a:solidFill>
                    <a:schemeClr val="bg1">
                      <a:lumMod val="75000"/>
                    </a:schemeClr>
                  </a:solidFill>
                </a:rPr>
                <a:t>肥</a:t>
              </a:r>
            </a:p>
          </p:txBody>
        </p:sp>
        <p:sp>
          <p:nvSpPr>
            <p:cNvPr id="222" name="矩形 221"/>
            <p:cNvSpPr/>
            <p:nvPr/>
          </p:nvSpPr>
          <p:spPr>
            <a:xfrm>
              <a:off x="9351851" y="5663444"/>
              <a:ext cx="338554" cy="276999"/>
            </a:xfrm>
            <a:prstGeom prst="rect">
              <a:avLst/>
            </a:prstGeom>
          </p:spPr>
          <p:txBody>
            <a:bodyPr wrap="none">
              <a:spAutoFit/>
            </a:bodyPr>
            <a:lstStyle/>
            <a:p>
              <a:r>
                <a:rPr lang="zh-CN" altLang="en-US" sz="1200" dirty="0">
                  <a:solidFill>
                    <a:schemeClr val="bg1">
                      <a:lumMod val="75000"/>
                    </a:schemeClr>
                  </a:solidFill>
                </a:rPr>
                <a:t>皂</a:t>
              </a:r>
            </a:p>
          </p:txBody>
        </p:sp>
      </p:grpSp>
      <p:sp>
        <p:nvSpPr>
          <p:cNvPr id="223" name="圆角矩形 222"/>
          <p:cNvSpPr/>
          <p:nvPr/>
        </p:nvSpPr>
        <p:spPr>
          <a:xfrm>
            <a:off x="2278686" y="4582172"/>
            <a:ext cx="1753850" cy="444539"/>
          </a:xfrm>
          <a:prstGeom prst="roundRect">
            <a:avLst>
              <a:gd name="adj" fmla="val 3942"/>
            </a:avLst>
          </a:prstGeom>
          <a:noFill/>
          <a:ln>
            <a:solidFill>
              <a:schemeClr val="bg2">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4" name="圆角矩形 223"/>
          <p:cNvSpPr/>
          <p:nvPr/>
        </p:nvSpPr>
        <p:spPr>
          <a:xfrm>
            <a:off x="2278686" y="3666969"/>
            <a:ext cx="1753850" cy="444539"/>
          </a:xfrm>
          <a:prstGeom prst="roundRect">
            <a:avLst>
              <a:gd name="adj" fmla="val 3942"/>
            </a:avLst>
          </a:prstGeom>
          <a:noFill/>
          <a:ln>
            <a:solidFill>
              <a:schemeClr val="bg2">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 name="曲线连接符 16"/>
          <p:cNvCxnSpPr>
            <a:stCxn id="223" idx="3"/>
            <a:endCxn id="224" idx="3"/>
          </p:cNvCxnSpPr>
          <p:nvPr/>
        </p:nvCxnSpPr>
        <p:spPr>
          <a:xfrm flipV="1">
            <a:off x="4032536" y="3889239"/>
            <a:ext cx="12700" cy="915203"/>
          </a:xfrm>
          <a:prstGeom prst="curvedConnector3">
            <a:avLst>
              <a:gd name="adj1" fmla="val 1800000"/>
            </a:avLst>
          </a:prstGeom>
          <a:ln>
            <a:tailEnd type="triangle"/>
          </a:ln>
        </p:spPr>
        <p:style>
          <a:lnRef idx="1">
            <a:schemeClr val="accent3"/>
          </a:lnRef>
          <a:fillRef idx="0">
            <a:schemeClr val="accent3"/>
          </a:fillRef>
          <a:effectRef idx="0">
            <a:schemeClr val="accent3"/>
          </a:effectRef>
          <a:fontRef idx="minor">
            <a:schemeClr val="tx1"/>
          </a:fontRef>
        </p:style>
      </p:cxnSp>
      <p:sp>
        <p:nvSpPr>
          <p:cNvPr id="225" name="椭圆 224"/>
          <p:cNvSpPr/>
          <p:nvPr/>
        </p:nvSpPr>
        <p:spPr>
          <a:xfrm>
            <a:off x="4277652" y="4389394"/>
            <a:ext cx="231429" cy="23142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smtClean="0"/>
              <a:t>+</a:t>
            </a:r>
            <a:endParaRPr lang="zh-CN" altLang="en-US" sz="1200" b="1" dirty="0"/>
          </a:p>
        </p:txBody>
      </p:sp>
      <p:sp>
        <p:nvSpPr>
          <p:cNvPr id="226" name="文本框 225"/>
          <p:cNvSpPr txBox="1"/>
          <p:nvPr/>
        </p:nvSpPr>
        <p:spPr>
          <a:xfrm>
            <a:off x="4177245" y="4655611"/>
            <a:ext cx="909223" cy="276999"/>
          </a:xfrm>
          <a:prstGeom prst="rect">
            <a:avLst/>
          </a:prstGeom>
          <a:noFill/>
        </p:spPr>
        <p:txBody>
          <a:bodyPr wrap="none" rtlCol="0">
            <a:spAutoFit/>
          </a:bodyPr>
          <a:lstStyle/>
          <a:p>
            <a:r>
              <a:rPr lang="en-US" altLang="zh-CN" sz="1200" dirty="0" smtClean="0"/>
              <a:t>residuals</a:t>
            </a:r>
            <a:r>
              <a:rPr lang="en-US" altLang="zh-CN" sz="1200" baseline="30000" dirty="0" smtClean="0"/>
              <a:t>(L)</a:t>
            </a:r>
            <a:r>
              <a:rPr lang="en-US" altLang="zh-CN" sz="1200" dirty="0" smtClean="0"/>
              <a:t> </a:t>
            </a:r>
          </a:p>
        </p:txBody>
      </p:sp>
      <p:sp>
        <p:nvSpPr>
          <p:cNvPr id="244" name="文本框 243"/>
          <p:cNvSpPr txBox="1"/>
          <p:nvPr/>
        </p:nvSpPr>
        <p:spPr>
          <a:xfrm>
            <a:off x="5243813" y="5681411"/>
            <a:ext cx="1343638" cy="276999"/>
          </a:xfrm>
          <a:prstGeom prst="rect">
            <a:avLst/>
          </a:prstGeom>
          <a:noFill/>
        </p:spPr>
        <p:txBody>
          <a:bodyPr wrap="none" rtlCol="0">
            <a:spAutoFit/>
          </a:bodyPr>
          <a:lstStyle/>
          <a:p>
            <a:r>
              <a:rPr lang="en-US" altLang="zh-CN" sz="1200" b="1" dirty="0" smtClean="0">
                <a:solidFill>
                  <a:schemeClr val="accent2"/>
                </a:solidFill>
              </a:rPr>
              <a:t>Multi-layer CNN</a:t>
            </a:r>
            <a:endParaRPr lang="zh-CN" altLang="en-US" sz="1200" b="1" dirty="0">
              <a:solidFill>
                <a:schemeClr val="accent2"/>
              </a:solidFill>
            </a:endParaRPr>
          </a:p>
        </p:txBody>
      </p:sp>
      <p:grpSp>
        <p:nvGrpSpPr>
          <p:cNvPr id="245" name="组合 244"/>
          <p:cNvGrpSpPr/>
          <p:nvPr/>
        </p:nvGrpSpPr>
        <p:grpSpPr>
          <a:xfrm>
            <a:off x="5936673" y="5226191"/>
            <a:ext cx="151987" cy="340103"/>
            <a:chOff x="1129102" y="3974531"/>
            <a:chExt cx="151987" cy="340103"/>
          </a:xfrm>
          <a:solidFill>
            <a:schemeClr val="accent1">
              <a:lumMod val="20000"/>
              <a:lumOff val="80000"/>
            </a:schemeClr>
          </a:solidFill>
        </p:grpSpPr>
        <p:sp>
          <p:nvSpPr>
            <p:cNvPr id="246" name="圆角矩形 245"/>
            <p:cNvSpPr/>
            <p:nvPr/>
          </p:nvSpPr>
          <p:spPr>
            <a:xfrm>
              <a:off x="1129102" y="3974531"/>
              <a:ext cx="151987" cy="340103"/>
            </a:xfrm>
            <a:prstGeom prst="roundRect">
              <a:avLst>
                <a:gd name="adj" fmla="val 47702"/>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7" name="椭圆 246"/>
            <p:cNvSpPr/>
            <p:nvPr/>
          </p:nvSpPr>
          <p:spPr>
            <a:xfrm>
              <a:off x="1132239" y="4086004"/>
              <a:ext cx="139956" cy="139956"/>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48" name="组合 247"/>
          <p:cNvGrpSpPr/>
          <p:nvPr/>
        </p:nvGrpSpPr>
        <p:grpSpPr>
          <a:xfrm>
            <a:off x="6196317" y="5225934"/>
            <a:ext cx="151987" cy="340103"/>
            <a:chOff x="1129102" y="3974531"/>
            <a:chExt cx="151987" cy="340103"/>
          </a:xfrm>
          <a:solidFill>
            <a:schemeClr val="accent1">
              <a:lumMod val="20000"/>
              <a:lumOff val="80000"/>
            </a:schemeClr>
          </a:solidFill>
        </p:grpSpPr>
        <p:sp>
          <p:nvSpPr>
            <p:cNvPr id="249" name="圆角矩形 248"/>
            <p:cNvSpPr/>
            <p:nvPr/>
          </p:nvSpPr>
          <p:spPr>
            <a:xfrm>
              <a:off x="1129102" y="3974531"/>
              <a:ext cx="151987" cy="340103"/>
            </a:xfrm>
            <a:prstGeom prst="roundRect">
              <a:avLst>
                <a:gd name="adj" fmla="val 47702"/>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0" name="椭圆 249"/>
            <p:cNvSpPr/>
            <p:nvPr/>
          </p:nvSpPr>
          <p:spPr>
            <a:xfrm>
              <a:off x="1132239" y="4086004"/>
              <a:ext cx="139956" cy="139956"/>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57" name="矩形 256"/>
          <p:cNvSpPr/>
          <p:nvPr/>
        </p:nvSpPr>
        <p:spPr>
          <a:xfrm>
            <a:off x="5250524" y="6173862"/>
            <a:ext cx="452368" cy="276999"/>
          </a:xfrm>
          <a:prstGeom prst="rect">
            <a:avLst/>
          </a:prstGeom>
        </p:spPr>
        <p:txBody>
          <a:bodyPr wrap="none">
            <a:spAutoFit/>
          </a:bodyPr>
          <a:lstStyle/>
          <a:p>
            <a:r>
              <a:rPr lang="en-US" altLang="zh-CN" sz="1200" dirty="0" smtClean="0"/>
              <a:t>&lt;s&gt;</a:t>
            </a:r>
            <a:endParaRPr lang="zh-CN" altLang="en-US" sz="1200" dirty="0"/>
          </a:p>
        </p:txBody>
      </p:sp>
      <p:grpSp>
        <p:nvGrpSpPr>
          <p:cNvPr id="258" name="组合 257"/>
          <p:cNvGrpSpPr/>
          <p:nvPr/>
        </p:nvGrpSpPr>
        <p:grpSpPr>
          <a:xfrm>
            <a:off x="5668016" y="5225934"/>
            <a:ext cx="151987" cy="340103"/>
            <a:chOff x="1129102" y="3974531"/>
            <a:chExt cx="151987" cy="340103"/>
          </a:xfrm>
          <a:solidFill>
            <a:schemeClr val="accent1">
              <a:lumMod val="20000"/>
              <a:lumOff val="80000"/>
            </a:schemeClr>
          </a:solidFill>
        </p:grpSpPr>
        <p:sp>
          <p:nvSpPr>
            <p:cNvPr id="259" name="圆角矩形 258"/>
            <p:cNvSpPr/>
            <p:nvPr/>
          </p:nvSpPr>
          <p:spPr>
            <a:xfrm>
              <a:off x="1129102" y="3974531"/>
              <a:ext cx="151987" cy="340103"/>
            </a:xfrm>
            <a:prstGeom prst="roundRect">
              <a:avLst>
                <a:gd name="adj" fmla="val 47702"/>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0" name="椭圆 259"/>
            <p:cNvSpPr/>
            <p:nvPr/>
          </p:nvSpPr>
          <p:spPr>
            <a:xfrm>
              <a:off x="1132239" y="4086004"/>
              <a:ext cx="139956" cy="139956"/>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62" name="椭圆 261"/>
          <p:cNvSpPr/>
          <p:nvPr/>
        </p:nvSpPr>
        <p:spPr>
          <a:xfrm>
            <a:off x="5240391" y="3115027"/>
            <a:ext cx="139956" cy="139956"/>
          </a:xfrm>
          <a:prstGeom prst="ellipse">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5" name="直接箭头连接符 24"/>
          <p:cNvCxnSpPr>
            <a:endCxn id="262" idx="3"/>
          </p:cNvCxnSpPr>
          <p:nvPr/>
        </p:nvCxnSpPr>
        <p:spPr>
          <a:xfrm flipV="1">
            <a:off x="2526901" y="3234487"/>
            <a:ext cx="2733986" cy="468190"/>
          </a:xfrm>
          <a:prstGeom prst="straightConnector1">
            <a:avLst/>
          </a:prstGeom>
          <a:ln>
            <a:prstDash val="dash"/>
            <a:tailEnd type="triangle"/>
          </a:ln>
        </p:spPr>
        <p:style>
          <a:lnRef idx="1">
            <a:schemeClr val="accent4"/>
          </a:lnRef>
          <a:fillRef idx="0">
            <a:schemeClr val="accent4"/>
          </a:fillRef>
          <a:effectRef idx="0">
            <a:schemeClr val="accent4"/>
          </a:effectRef>
          <a:fontRef idx="minor">
            <a:schemeClr val="tx1"/>
          </a:fontRef>
        </p:style>
      </p:cxnSp>
      <p:cxnSp>
        <p:nvCxnSpPr>
          <p:cNvPr id="263" name="直接箭头连接符 262"/>
          <p:cNvCxnSpPr>
            <a:stCxn id="195" idx="0"/>
            <a:endCxn id="262" idx="3"/>
          </p:cNvCxnSpPr>
          <p:nvPr/>
        </p:nvCxnSpPr>
        <p:spPr>
          <a:xfrm flipV="1">
            <a:off x="2855194" y="3234487"/>
            <a:ext cx="2405693" cy="477715"/>
          </a:xfrm>
          <a:prstGeom prst="straightConnector1">
            <a:avLst/>
          </a:prstGeom>
          <a:ln>
            <a:prstDash val="dash"/>
            <a:tailEnd type="triangle"/>
          </a:ln>
        </p:spPr>
        <p:style>
          <a:lnRef idx="1">
            <a:schemeClr val="accent4"/>
          </a:lnRef>
          <a:fillRef idx="0">
            <a:schemeClr val="accent4"/>
          </a:fillRef>
          <a:effectRef idx="0">
            <a:schemeClr val="accent4"/>
          </a:effectRef>
          <a:fontRef idx="minor">
            <a:schemeClr val="tx1"/>
          </a:fontRef>
        </p:style>
      </p:cxnSp>
      <p:cxnSp>
        <p:nvCxnSpPr>
          <p:cNvPr id="264" name="直接箭头连接符 263"/>
          <p:cNvCxnSpPr>
            <a:stCxn id="189" idx="0"/>
            <a:endCxn id="262" idx="3"/>
          </p:cNvCxnSpPr>
          <p:nvPr/>
        </p:nvCxnSpPr>
        <p:spPr>
          <a:xfrm flipV="1">
            <a:off x="3187992" y="3234487"/>
            <a:ext cx="2072895" cy="477717"/>
          </a:xfrm>
          <a:prstGeom prst="straightConnector1">
            <a:avLst/>
          </a:prstGeom>
          <a:ln>
            <a:prstDash val="dash"/>
            <a:tailEnd type="triangle"/>
          </a:ln>
        </p:spPr>
        <p:style>
          <a:lnRef idx="1">
            <a:schemeClr val="accent4"/>
          </a:lnRef>
          <a:fillRef idx="0">
            <a:schemeClr val="accent4"/>
          </a:fillRef>
          <a:effectRef idx="0">
            <a:schemeClr val="accent4"/>
          </a:effectRef>
          <a:fontRef idx="minor">
            <a:schemeClr val="tx1"/>
          </a:fontRef>
        </p:style>
      </p:cxnSp>
      <p:cxnSp>
        <p:nvCxnSpPr>
          <p:cNvPr id="265" name="直接箭头连接符 264"/>
          <p:cNvCxnSpPr>
            <a:stCxn id="192" idx="0"/>
            <a:endCxn id="262" idx="3"/>
          </p:cNvCxnSpPr>
          <p:nvPr/>
        </p:nvCxnSpPr>
        <p:spPr>
          <a:xfrm flipV="1">
            <a:off x="3511515" y="3234487"/>
            <a:ext cx="1749372" cy="477716"/>
          </a:xfrm>
          <a:prstGeom prst="straightConnector1">
            <a:avLst/>
          </a:prstGeom>
          <a:ln>
            <a:prstDash val="dash"/>
            <a:tailEnd type="triangle"/>
          </a:ln>
        </p:spPr>
        <p:style>
          <a:lnRef idx="1">
            <a:schemeClr val="accent4"/>
          </a:lnRef>
          <a:fillRef idx="0">
            <a:schemeClr val="accent4"/>
          </a:fillRef>
          <a:effectRef idx="0">
            <a:schemeClr val="accent4"/>
          </a:effectRef>
          <a:fontRef idx="minor">
            <a:schemeClr val="tx1"/>
          </a:fontRef>
        </p:style>
      </p:cxnSp>
      <p:cxnSp>
        <p:nvCxnSpPr>
          <p:cNvPr id="266" name="直接箭头连接符 265"/>
          <p:cNvCxnSpPr>
            <a:stCxn id="203" idx="0"/>
            <a:endCxn id="262" idx="3"/>
          </p:cNvCxnSpPr>
          <p:nvPr/>
        </p:nvCxnSpPr>
        <p:spPr>
          <a:xfrm flipV="1">
            <a:off x="3835038" y="3234487"/>
            <a:ext cx="1425849" cy="478262"/>
          </a:xfrm>
          <a:prstGeom prst="straightConnector1">
            <a:avLst/>
          </a:prstGeom>
          <a:ln>
            <a:prstDash val="dash"/>
            <a:tailEnd type="triangle"/>
          </a:ln>
        </p:spPr>
        <p:style>
          <a:lnRef idx="1">
            <a:schemeClr val="accent4"/>
          </a:lnRef>
          <a:fillRef idx="0">
            <a:schemeClr val="accent4"/>
          </a:fillRef>
          <a:effectRef idx="0">
            <a:schemeClr val="accent4"/>
          </a:effectRef>
          <a:fontRef idx="minor">
            <a:schemeClr val="tx1"/>
          </a:fontRef>
        </p:style>
      </p:cxnSp>
      <p:cxnSp>
        <p:nvCxnSpPr>
          <p:cNvPr id="267" name="直接箭头连接符 266"/>
          <p:cNvCxnSpPr>
            <a:stCxn id="391" idx="0"/>
            <a:endCxn id="262" idx="4"/>
          </p:cNvCxnSpPr>
          <p:nvPr/>
        </p:nvCxnSpPr>
        <p:spPr>
          <a:xfrm flipH="1" flipV="1">
            <a:off x="5310369" y="3254983"/>
            <a:ext cx="966429" cy="1180671"/>
          </a:xfrm>
          <a:prstGeom prst="straightConnector1">
            <a:avLst/>
          </a:prstGeom>
          <a:ln>
            <a:prstDash val="dash"/>
            <a:tailEnd type="triangle"/>
          </a:ln>
        </p:spPr>
        <p:style>
          <a:lnRef idx="1">
            <a:schemeClr val="accent4"/>
          </a:lnRef>
          <a:fillRef idx="0">
            <a:schemeClr val="accent4"/>
          </a:fillRef>
          <a:effectRef idx="0">
            <a:schemeClr val="accent4"/>
          </a:effectRef>
          <a:fontRef idx="minor">
            <a:schemeClr val="tx1"/>
          </a:fontRef>
        </p:style>
      </p:cxnSp>
      <p:cxnSp>
        <p:nvCxnSpPr>
          <p:cNvPr id="45" name="直接箭头连接符 44"/>
          <p:cNvCxnSpPr>
            <a:stCxn id="262" idx="0"/>
          </p:cNvCxnSpPr>
          <p:nvPr/>
        </p:nvCxnSpPr>
        <p:spPr>
          <a:xfrm flipV="1">
            <a:off x="5310369" y="2886075"/>
            <a:ext cx="0" cy="2289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8" name="椭圆 267"/>
          <p:cNvSpPr/>
          <p:nvPr/>
        </p:nvSpPr>
        <p:spPr>
          <a:xfrm>
            <a:off x="4606796" y="2746119"/>
            <a:ext cx="139956" cy="139956"/>
          </a:xfrm>
          <a:prstGeom prst="ellipse">
            <a:avLst/>
          </a:prstGeom>
          <a:solidFill>
            <a:schemeClr val="accent4">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9" name="椭圆 268"/>
          <p:cNvSpPr/>
          <p:nvPr/>
        </p:nvSpPr>
        <p:spPr>
          <a:xfrm>
            <a:off x="4819768" y="2746119"/>
            <a:ext cx="139956" cy="139956"/>
          </a:xfrm>
          <a:prstGeom prst="ellipse">
            <a:avLst/>
          </a:prstGeom>
          <a:solidFill>
            <a:schemeClr val="accent4">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0" name="椭圆 269"/>
          <p:cNvSpPr/>
          <p:nvPr/>
        </p:nvSpPr>
        <p:spPr>
          <a:xfrm>
            <a:off x="5032740" y="2746119"/>
            <a:ext cx="139956" cy="139956"/>
          </a:xfrm>
          <a:prstGeom prst="ellipse">
            <a:avLst/>
          </a:prstGeom>
          <a:solidFill>
            <a:schemeClr val="accent4">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1" name="椭圆 270"/>
          <p:cNvSpPr/>
          <p:nvPr/>
        </p:nvSpPr>
        <p:spPr>
          <a:xfrm>
            <a:off x="5245712" y="2746119"/>
            <a:ext cx="139956" cy="139956"/>
          </a:xfrm>
          <a:prstGeom prst="ellipse">
            <a:avLst/>
          </a:prstGeom>
          <a:solidFill>
            <a:schemeClr val="accent4">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2" name="椭圆 271"/>
          <p:cNvSpPr/>
          <p:nvPr/>
        </p:nvSpPr>
        <p:spPr>
          <a:xfrm>
            <a:off x="5458684" y="2746119"/>
            <a:ext cx="139956" cy="139956"/>
          </a:xfrm>
          <a:prstGeom prst="ellipse">
            <a:avLst/>
          </a:prstGeom>
          <a:solidFill>
            <a:schemeClr val="accent4">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3" name="椭圆 272"/>
          <p:cNvSpPr/>
          <p:nvPr/>
        </p:nvSpPr>
        <p:spPr>
          <a:xfrm>
            <a:off x="5671656" y="2746119"/>
            <a:ext cx="139956" cy="139956"/>
          </a:xfrm>
          <a:prstGeom prst="ellipse">
            <a:avLst/>
          </a:prstGeom>
          <a:solidFill>
            <a:schemeClr val="accent4">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4" name="椭圆 273"/>
          <p:cNvSpPr/>
          <p:nvPr/>
        </p:nvSpPr>
        <p:spPr>
          <a:xfrm>
            <a:off x="5884628" y="2746119"/>
            <a:ext cx="139956" cy="139956"/>
          </a:xfrm>
          <a:prstGeom prst="ellipse">
            <a:avLst/>
          </a:prstGeom>
          <a:solidFill>
            <a:schemeClr val="accent4">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5" name="椭圆 274"/>
          <p:cNvSpPr/>
          <p:nvPr/>
        </p:nvSpPr>
        <p:spPr>
          <a:xfrm>
            <a:off x="3089507" y="2152835"/>
            <a:ext cx="139956" cy="139956"/>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6" name="椭圆 275"/>
          <p:cNvSpPr/>
          <p:nvPr/>
        </p:nvSpPr>
        <p:spPr>
          <a:xfrm>
            <a:off x="3302479" y="2152835"/>
            <a:ext cx="139956" cy="139956"/>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7" name="椭圆 276"/>
          <p:cNvSpPr/>
          <p:nvPr/>
        </p:nvSpPr>
        <p:spPr>
          <a:xfrm>
            <a:off x="3515451" y="2152835"/>
            <a:ext cx="139956" cy="139956"/>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8" name="椭圆 277"/>
          <p:cNvSpPr/>
          <p:nvPr/>
        </p:nvSpPr>
        <p:spPr>
          <a:xfrm>
            <a:off x="3728423" y="2152835"/>
            <a:ext cx="139956" cy="139956"/>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9" name="椭圆 278"/>
          <p:cNvSpPr/>
          <p:nvPr/>
        </p:nvSpPr>
        <p:spPr>
          <a:xfrm>
            <a:off x="3941395" y="2152835"/>
            <a:ext cx="139956" cy="139956"/>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0" name="椭圆 279"/>
          <p:cNvSpPr/>
          <p:nvPr/>
        </p:nvSpPr>
        <p:spPr>
          <a:xfrm>
            <a:off x="4154367" y="2152835"/>
            <a:ext cx="139956" cy="139956"/>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1" name="椭圆 280"/>
          <p:cNvSpPr/>
          <p:nvPr/>
        </p:nvSpPr>
        <p:spPr>
          <a:xfrm>
            <a:off x="4367339" y="2152835"/>
            <a:ext cx="139956" cy="139956"/>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8" name="直接箭头连接符 47"/>
          <p:cNvCxnSpPr>
            <a:endCxn id="282" idx="2"/>
          </p:cNvCxnSpPr>
          <p:nvPr/>
        </p:nvCxnSpPr>
        <p:spPr>
          <a:xfrm flipH="1" flipV="1">
            <a:off x="3790005" y="2320200"/>
            <a:ext cx="1520364" cy="356325"/>
          </a:xfrm>
          <a:prstGeom prst="straightConnector1">
            <a:avLst/>
          </a:prstGeom>
          <a:ln>
            <a:prstDash val="dash"/>
            <a:tailEnd type="triangle"/>
          </a:ln>
        </p:spPr>
        <p:style>
          <a:lnRef idx="1">
            <a:schemeClr val="dk1"/>
          </a:lnRef>
          <a:fillRef idx="0">
            <a:schemeClr val="dk1"/>
          </a:fillRef>
          <a:effectRef idx="0">
            <a:schemeClr val="dk1"/>
          </a:effectRef>
          <a:fontRef idx="minor">
            <a:schemeClr val="tx1"/>
          </a:fontRef>
        </p:style>
      </p:cxnSp>
      <p:sp>
        <p:nvSpPr>
          <p:cNvPr id="284" name="圆角矩形 283"/>
          <p:cNvSpPr/>
          <p:nvPr/>
        </p:nvSpPr>
        <p:spPr>
          <a:xfrm>
            <a:off x="2468910" y="5239164"/>
            <a:ext cx="2021188" cy="881454"/>
          </a:xfrm>
          <a:prstGeom prst="roundRect">
            <a:avLst>
              <a:gd name="adj" fmla="val 3942"/>
            </a:avLst>
          </a:prstGeom>
          <a:noFill/>
          <a:ln>
            <a:solidFill>
              <a:schemeClr val="bg2">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87" name="曲线连接符 286"/>
          <p:cNvCxnSpPr/>
          <p:nvPr/>
        </p:nvCxnSpPr>
        <p:spPr>
          <a:xfrm rot="5400000" flipH="1" flipV="1">
            <a:off x="6199028" y="5148167"/>
            <a:ext cx="129781" cy="4488"/>
          </a:xfrm>
          <a:prstGeom prst="curvedConnector3">
            <a:avLst>
              <a:gd name="adj1" fmla="val 50000"/>
            </a:avLst>
          </a:prstGeom>
          <a:ln>
            <a:tailEnd type="triangle"/>
          </a:ln>
        </p:spPr>
        <p:style>
          <a:lnRef idx="1">
            <a:schemeClr val="accent3"/>
          </a:lnRef>
          <a:fillRef idx="0">
            <a:schemeClr val="accent3"/>
          </a:fillRef>
          <a:effectRef idx="0">
            <a:schemeClr val="accent3"/>
          </a:effectRef>
          <a:fontRef idx="minor">
            <a:schemeClr val="tx1"/>
          </a:fontRef>
        </p:style>
      </p:cxnSp>
      <p:sp>
        <p:nvSpPr>
          <p:cNvPr id="308" name="矩形 307"/>
          <p:cNvSpPr/>
          <p:nvPr/>
        </p:nvSpPr>
        <p:spPr>
          <a:xfrm>
            <a:off x="5380975" y="2873128"/>
            <a:ext cx="264816" cy="276999"/>
          </a:xfrm>
          <a:prstGeom prst="rect">
            <a:avLst/>
          </a:prstGeom>
        </p:spPr>
        <p:txBody>
          <a:bodyPr wrap="none">
            <a:spAutoFit/>
          </a:bodyPr>
          <a:lstStyle/>
          <a:p>
            <a:r>
              <a:rPr lang="en-US" altLang="zh-CN" sz="1200" b="1" dirty="0" smtClean="0"/>
              <a:t>a</a:t>
            </a:r>
            <a:endParaRPr lang="zh-CN" altLang="en-US" sz="1200" b="1" dirty="0"/>
          </a:p>
        </p:txBody>
      </p:sp>
      <p:sp>
        <p:nvSpPr>
          <p:cNvPr id="310" name="圆角矩形 309"/>
          <p:cNvSpPr/>
          <p:nvPr/>
        </p:nvSpPr>
        <p:spPr>
          <a:xfrm>
            <a:off x="6653317" y="1940687"/>
            <a:ext cx="135598" cy="1114710"/>
          </a:xfrm>
          <a:prstGeom prst="roundRect">
            <a:avLst>
              <a:gd name="adj" fmla="val 47702"/>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1" name="矩形 310"/>
          <p:cNvSpPr/>
          <p:nvPr/>
        </p:nvSpPr>
        <p:spPr>
          <a:xfrm>
            <a:off x="6793494" y="2478997"/>
            <a:ext cx="370614" cy="276999"/>
          </a:xfrm>
          <a:prstGeom prst="rect">
            <a:avLst/>
          </a:prstGeom>
        </p:spPr>
        <p:txBody>
          <a:bodyPr wrap="none">
            <a:spAutoFit/>
          </a:bodyPr>
          <a:lstStyle/>
          <a:p>
            <a:r>
              <a:rPr lang="en-US" altLang="zh-CN" sz="1200" b="1" dirty="0" smtClean="0"/>
              <a:t>|V|</a:t>
            </a:r>
            <a:endParaRPr lang="zh-CN" altLang="en-US" sz="1200" b="1" dirty="0"/>
          </a:p>
        </p:txBody>
      </p:sp>
      <p:cxnSp>
        <p:nvCxnSpPr>
          <p:cNvPr id="312" name="直接箭头连接符 311"/>
          <p:cNvCxnSpPr/>
          <p:nvPr/>
        </p:nvCxnSpPr>
        <p:spPr>
          <a:xfrm>
            <a:off x="4604398" y="2220620"/>
            <a:ext cx="207612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4" name="肘形连接符 313"/>
          <p:cNvCxnSpPr>
            <a:stCxn id="253" idx="6"/>
            <a:endCxn id="310" idx="1"/>
          </p:cNvCxnSpPr>
          <p:nvPr/>
        </p:nvCxnSpPr>
        <p:spPr>
          <a:xfrm flipV="1">
            <a:off x="6341693" y="2498042"/>
            <a:ext cx="311624" cy="2909343"/>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317" name="文本框 316"/>
          <p:cNvSpPr txBox="1"/>
          <p:nvPr/>
        </p:nvSpPr>
        <p:spPr>
          <a:xfrm>
            <a:off x="1736167" y="1907540"/>
            <a:ext cx="1173719" cy="276999"/>
          </a:xfrm>
          <a:prstGeom prst="rect">
            <a:avLst/>
          </a:prstGeom>
          <a:noFill/>
        </p:spPr>
        <p:txBody>
          <a:bodyPr wrap="none" rtlCol="0">
            <a:spAutoFit/>
          </a:bodyPr>
          <a:lstStyle/>
          <a:p>
            <a:r>
              <a:rPr lang="en-US" altLang="zh-CN" sz="1200" b="1" dirty="0" smtClean="0">
                <a:solidFill>
                  <a:schemeClr val="accent2"/>
                </a:solidFill>
              </a:rPr>
              <a:t>Soft Attention</a:t>
            </a:r>
            <a:endParaRPr lang="zh-CN" altLang="en-US" sz="1200" b="1" dirty="0">
              <a:solidFill>
                <a:schemeClr val="accent2"/>
              </a:solidFill>
            </a:endParaRPr>
          </a:p>
        </p:txBody>
      </p:sp>
      <p:cxnSp>
        <p:nvCxnSpPr>
          <p:cNvPr id="335" name="曲线连接符 334"/>
          <p:cNvCxnSpPr>
            <a:stCxn id="198" idx="2"/>
            <a:endCxn id="189" idx="2"/>
          </p:cNvCxnSpPr>
          <p:nvPr/>
        </p:nvCxnSpPr>
        <p:spPr>
          <a:xfrm rot="5400000" flipH="1" flipV="1">
            <a:off x="2859428" y="3723935"/>
            <a:ext cx="192" cy="656935"/>
          </a:xfrm>
          <a:prstGeom prst="curvedConnector3">
            <a:avLst>
              <a:gd name="adj1" fmla="val -69453125"/>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6" name="曲线连接符 355"/>
          <p:cNvCxnSpPr>
            <a:stCxn id="198" idx="2"/>
            <a:endCxn id="195" idx="2"/>
          </p:cNvCxnSpPr>
          <p:nvPr/>
        </p:nvCxnSpPr>
        <p:spPr>
          <a:xfrm rot="5400000" flipH="1" flipV="1">
            <a:off x="2693028" y="3890333"/>
            <a:ext cx="194" cy="324137"/>
          </a:xfrm>
          <a:prstGeom prst="curvedConnector3">
            <a:avLst>
              <a:gd name="adj1" fmla="val -34368557"/>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0" name="曲线连接符 359"/>
          <p:cNvCxnSpPr>
            <a:stCxn id="198" idx="2"/>
            <a:endCxn id="192" idx="2"/>
          </p:cNvCxnSpPr>
          <p:nvPr/>
        </p:nvCxnSpPr>
        <p:spPr>
          <a:xfrm rot="5400000" flipH="1" flipV="1">
            <a:off x="3021189" y="3562174"/>
            <a:ext cx="193" cy="980458"/>
          </a:xfrm>
          <a:prstGeom prst="curvedConnector3">
            <a:avLst>
              <a:gd name="adj1" fmla="val -98705699"/>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5" name="曲线连接符 364"/>
          <p:cNvCxnSpPr>
            <a:stCxn id="198" idx="2"/>
            <a:endCxn id="203" idx="2"/>
          </p:cNvCxnSpPr>
          <p:nvPr/>
        </p:nvCxnSpPr>
        <p:spPr>
          <a:xfrm rot="16200000" flipH="1">
            <a:off x="3182871" y="3400684"/>
            <a:ext cx="353" cy="1303981"/>
          </a:xfrm>
          <a:prstGeom prst="curvedConnector3">
            <a:avLst>
              <a:gd name="adj1" fmla="val 75652408"/>
            </a:avLst>
          </a:prstGeom>
          <a:ln>
            <a:tailEnd type="triangle"/>
          </a:ln>
        </p:spPr>
        <p:style>
          <a:lnRef idx="1">
            <a:schemeClr val="accent1"/>
          </a:lnRef>
          <a:fillRef idx="0">
            <a:schemeClr val="accent1"/>
          </a:fillRef>
          <a:effectRef idx="0">
            <a:schemeClr val="accent1"/>
          </a:effectRef>
          <a:fontRef idx="minor">
            <a:schemeClr val="tx1"/>
          </a:fontRef>
        </p:style>
      </p:cxnSp>
      <p:sp>
        <p:nvSpPr>
          <p:cNvPr id="373" name="文本框 372"/>
          <p:cNvSpPr txBox="1"/>
          <p:nvPr/>
        </p:nvSpPr>
        <p:spPr>
          <a:xfrm>
            <a:off x="1841059" y="4107691"/>
            <a:ext cx="1148071" cy="276999"/>
          </a:xfrm>
          <a:prstGeom prst="rect">
            <a:avLst/>
          </a:prstGeom>
          <a:noFill/>
        </p:spPr>
        <p:txBody>
          <a:bodyPr wrap="none" rtlCol="0">
            <a:spAutoFit/>
          </a:bodyPr>
          <a:lstStyle/>
          <a:p>
            <a:r>
              <a:rPr lang="en-US" altLang="zh-CN" sz="1200" b="1" dirty="0" smtClean="0">
                <a:solidFill>
                  <a:schemeClr val="accent2"/>
                </a:solidFill>
              </a:rPr>
              <a:t>Self Attention</a:t>
            </a:r>
            <a:endParaRPr lang="zh-CN" altLang="en-US" sz="1200" b="1" dirty="0">
              <a:solidFill>
                <a:schemeClr val="accent2"/>
              </a:solidFill>
            </a:endParaRPr>
          </a:p>
        </p:txBody>
      </p:sp>
      <p:sp>
        <p:nvSpPr>
          <p:cNvPr id="380" name="椭圆 379"/>
          <p:cNvSpPr/>
          <p:nvPr/>
        </p:nvSpPr>
        <p:spPr>
          <a:xfrm>
            <a:off x="6655715" y="2733172"/>
            <a:ext cx="139956" cy="139956"/>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81" name="肘形连接符 380"/>
          <p:cNvCxnSpPr>
            <a:stCxn id="380" idx="6"/>
            <a:endCxn id="211" idx="0"/>
          </p:cNvCxnSpPr>
          <p:nvPr/>
        </p:nvCxnSpPr>
        <p:spPr>
          <a:xfrm flipH="1">
            <a:off x="6576003" y="2803150"/>
            <a:ext cx="219668" cy="3358326"/>
          </a:xfrm>
          <a:prstGeom prst="bentConnector4">
            <a:avLst>
              <a:gd name="adj1" fmla="val -65041"/>
              <a:gd name="adj2" fmla="val 51042"/>
            </a:avLst>
          </a:prstGeom>
          <a:ln>
            <a:solidFill>
              <a:schemeClr val="accent2"/>
            </a:solidFill>
            <a:prstDash val="dash"/>
            <a:tailEnd type="triangle"/>
          </a:ln>
        </p:spPr>
        <p:style>
          <a:lnRef idx="1">
            <a:schemeClr val="accent1"/>
          </a:lnRef>
          <a:fillRef idx="0">
            <a:schemeClr val="accent1"/>
          </a:fillRef>
          <a:effectRef idx="0">
            <a:schemeClr val="accent1"/>
          </a:effectRef>
          <a:fontRef idx="minor">
            <a:schemeClr val="tx1"/>
          </a:fontRef>
        </p:style>
      </p:cxnSp>
      <p:grpSp>
        <p:nvGrpSpPr>
          <p:cNvPr id="390" name="组合 389"/>
          <p:cNvGrpSpPr/>
          <p:nvPr/>
        </p:nvGrpSpPr>
        <p:grpSpPr>
          <a:xfrm>
            <a:off x="6200804" y="4435654"/>
            <a:ext cx="151987" cy="340103"/>
            <a:chOff x="1129102" y="3974531"/>
            <a:chExt cx="151987" cy="340103"/>
          </a:xfrm>
          <a:solidFill>
            <a:schemeClr val="bg2">
              <a:lumMod val="90000"/>
            </a:schemeClr>
          </a:solidFill>
        </p:grpSpPr>
        <p:sp>
          <p:nvSpPr>
            <p:cNvPr id="391" name="圆角矩形 390"/>
            <p:cNvSpPr/>
            <p:nvPr/>
          </p:nvSpPr>
          <p:spPr>
            <a:xfrm>
              <a:off x="1129102" y="3974531"/>
              <a:ext cx="151987" cy="340103"/>
            </a:xfrm>
            <a:prstGeom prst="roundRect">
              <a:avLst>
                <a:gd name="adj" fmla="val 47702"/>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2" name="椭圆 391"/>
            <p:cNvSpPr/>
            <p:nvPr/>
          </p:nvSpPr>
          <p:spPr>
            <a:xfrm>
              <a:off x="1132239" y="4086004"/>
              <a:ext cx="139956" cy="139956"/>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12" name="椭圆 411"/>
          <p:cNvSpPr/>
          <p:nvPr/>
        </p:nvSpPr>
        <p:spPr>
          <a:xfrm>
            <a:off x="6161084" y="4864724"/>
            <a:ext cx="231429" cy="23142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smtClean="0"/>
              <a:t>+</a:t>
            </a:r>
            <a:endParaRPr lang="zh-CN" altLang="en-US" sz="1200" b="1" dirty="0"/>
          </a:p>
        </p:txBody>
      </p:sp>
      <p:cxnSp>
        <p:nvCxnSpPr>
          <p:cNvPr id="416" name="曲线连接符 415"/>
          <p:cNvCxnSpPr>
            <a:stCxn id="412" idx="6"/>
            <a:endCxn id="392" idx="6"/>
          </p:cNvCxnSpPr>
          <p:nvPr/>
        </p:nvCxnSpPr>
        <p:spPr>
          <a:xfrm flipH="1" flipV="1">
            <a:off x="6343897" y="4617105"/>
            <a:ext cx="48616" cy="363334"/>
          </a:xfrm>
          <a:prstGeom prst="curvedConnector3">
            <a:avLst>
              <a:gd name="adj1" fmla="val -215515"/>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426" name="曲线连接符 425"/>
          <p:cNvCxnSpPr>
            <a:endCxn id="427" idx="4"/>
          </p:cNvCxnSpPr>
          <p:nvPr/>
        </p:nvCxnSpPr>
        <p:spPr>
          <a:xfrm rot="10800000">
            <a:off x="2106536" y="3818827"/>
            <a:ext cx="362374" cy="1861065"/>
          </a:xfrm>
          <a:prstGeom prst="curvedConnector2">
            <a:avLst/>
          </a:prstGeom>
          <a:ln>
            <a:tailEnd type="triangle"/>
          </a:ln>
        </p:spPr>
        <p:style>
          <a:lnRef idx="1">
            <a:schemeClr val="accent3"/>
          </a:lnRef>
          <a:fillRef idx="0">
            <a:schemeClr val="accent3"/>
          </a:fillRef>
          <a:effectRef idx="0">
            <a:schemeClr val="accent3"/>
          </a:effectRef>
          <a:fontRef idx="minor">
            <a:schemeClr val="tx1"/>
          </a:fontRef>
        </p:style>
      </p:cxnSp>
      <p:sp>
        <p:nvSpPr>
          <p:cNvPr id="427" name="椭圆 426"/>
          <p:cNvSpPr/>
          <p:nvPr/>
        </p:nvSpPr>
        <p:spPr>
          <a:xfrm>
            <a:off x="1990821" y="3587397"/>
            <a:ext cx="231429" cy="23142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smtClean="0"/>
              <a:t>+</a:t>
            </a:r>
            <a:endParaRPr lang="zh-CN" altLang="en-US" sz="1200" b="1" dirty="0"/>
          </a:p>
        </p:txBody>
      </p:sp>
      <p:cxnSp>
        <p:nvCxnSpPr>
          <p:cNvPr id="428" name="曲线连接符 427"/>
          <p:cNvCxnSpPr>
            <a:endCxn id="427" idx="7"/>
          </p:cNvCxnSpPr>
          <p:nvPr/>
        </p:nvCxnSpPr>
        <p:spPr>
          <a:xfrm rot="16200000" flipV="1">
            <a:off x="2649145" y="3160502"/>
            <a:ext cx="45680" cy="967253"/>
          </a:xfrm>
          <a:prstGeom prst="curvedConnector3">
            <a:avLst>
              <a:gd name="adj1" fmla="val 278439"/>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429" name="曲线连接符 428"/>
          <p:cNvCxnSpPr>
            <a:stCxn id="427" idx="0"/>
          </p:cNvCxnSpPr>
          <p:nvPr/>
        </p:nvCxnSpPr>
        <p:spPr>
          <a:xfrm rot="5400000" flipH="1" flipV="1">
            <a:off x="2140121" y="3239218"/>
            <a:ext cx="314594" cy="381764"/>
          </a:xfrm>
          <a:prstGeom prst="curvedConnector2">
            <a:avLst/>
          </a:prstGeom>
          <a:ln>
            <a:tailEnd type="triangle"/>
          </a:ln>
        </p:spPr>
        <p:style>
          <a:lnRef idx="1">
            <a:schemeClr val="accent3"/>
          </a:lnRef>
          <a:fillRef idx="0">
            <a:schemeClr val="accent3"/>
          </a:fillRef>
          <a:effectRef idx="0">
            <a:schemeClr val="accent3"/>
          </a:effectRef>
          <a:fontRef idx="minor">
            <a:schemeClr val="tx1"/>
          </a:fontRef>
        </p:style>
      </p:cxnSp>
      <p:grpSp>
        <p:nvGrpSpPr>
          <p:cNvPr id="430" name="组合 429"/>
          <p:cNvGrpSpPr/>
          <p:nvPr/>
        </p:nvGrpSpPr>
        <p:grpSpPr>
          <a:xfrm>
            <a:off x="2455929" y="3055397"/>
            <a:ext cx="151987" cy="340103"/>
            <a:chOff x="1129102" y="3974531"/>
            <a:chExt cx="151987" cy="340103"/>
          </a:xfrm>
          <a:solidFill>
            <a:schemeClr val="accent1">
              <a:lumMod val="20000"/>
              <a:lumOff val="80000"/>
            </a:schemeClr>
          </a:solidFill>
        </p:grpSpPr>
        <p:sp>
          <p:nvSpPr>
            <p:cNvPr id="431" name="圆角矩形 430"/>
            <p:cNvSpPr/>
            <p:nvPr/>
          </p:nvSpPr>
          <p:spPr>
            <a:xfrm>
              <a:off x="1129102" y="3974531"/>
              <a:ext cx="151987" cy="340103"/>
            </a:xfrm>
            <a:prstGeom prst="roundRect">
              <a:avLst>
                <a:gd name="adj" fmla="val 47702"/>
              </a:avLst>
            </a:prstGeom>
            <a:solidFill>
              <a:srgbClr val="FF999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2" name="椭圆 431"/>
            <p:cNvSpPr/>
            <p:nvPr/>
          </p:nvSpPr>
          <p:spPr>
            <a:xfrm>
              <a:off x="1132239" y="4086004"/>
              <a:ext cx="139956" cy="139956"/>
            </a:xfrm>
            <a:prstGeom prst="ellipse">
              <a:avLst/>
            </a:prstGeom>
            <a:solidFill>
              <a:srgbClr val="ECDE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33" name="组合 432"/>
          <p:cNvGrpSpPr/>
          <p:nvPr/>
        </p:nvGrpSpPr>
        <p:grpSpPr>
          <a:xfrm>
            <a:off x="2770306" y="3055397"/>
            <a:ext cx="151987" cy="340103"/>
            <a:chOff x="1129102" y="3974531"/>
            <a:chExt cx="151987" cy="340103"/>
          </a:xfrm>
          <a:solidFill>
            <a:schemeClr val="accent1">
              <a:lumMod val="20000"/>
              <a:lumOff val="80000"/>
            </a:schemeClr>
          </a:solidFill>
        </p:grpSpPr>
        <p:sp>
          <p:nvSpPr>
            <p:cNvPr id="434" name="圆角矩形 433"/>
            <p:cNvSpPr/>
            <p:nvPr/>
          </p:nvSpPr>
          <p:spPr>
            <a:xfrm>
              <a:off x="1129102" y="3974531"/>
              <a:ext cx="151987" cy="340103"/>
            </a:xfrm>
            <a:prstGeom prst="roundRect">
              <a:avLst>
                <a:gd name="adj" fmla="val 47702"/>
              </a:avLst>
            </a:prstGeom>
            <a:solidFill>
              <a:srgbClr val="FF999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5" name="椭圆 434"/>
            <p:cNvSpPr/>
            <p:nvPr/>
          </p:nvSpPr>
          <p:spPr>
            <a:xfrm>
              <a:off x="1132239" y="4086004"/>
              <a:ext cx="139956" cy="139956"/>
            </a:xfrm>
            <a:prstGeom prst="ellipse">
              <a:avLst/>
            </a:prstGeom>
            <a:solidFill>
              <a:srgbClr val="ECDE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36" name="组合 435"/>
          <p:cNvGrpSpPr/>
          <p:nvPr/>
        </p:nvGrpSpPr>
        <p:grpSpPr>
          <a:xfrm>
            <a:off x="3084683" y="3055397"/>
            <a:ext cx="151987" cy="340103"/>
            <a:chOff x="1129102" y="3974531"/>
            <a:chExt cx="151987" cy="340103"/>
          </a:xfrm>
          <a:solidFill>
            <a:schemeClr val="accent1">
              <a:lumMod val="20000"/>
              <a:lumOff val="80000"/>
            </a:schemeClr>
          </a:solidFill>
        </p:grpSpPr>
        <p:sp>
          <p:nvSpPr>
            <p:cNvPr id="437" name="圆角矩形 436"/>
            <p:cNvSpPr/>
            <p:nvPr/>
          </p:nvSpPr>
          <p:spPr>
            <a:xfrm>
              <a:off x="1129102" y="3974531"/>
              <a:ext cx="151987" cy="340103"/>
            </a:xfrm>
            <a:prstGeom prst="roundRect">
              <a:avLst>
                <a:gd name="adj" fmla="val 47702"/>
              </a:avLst>
            </a:prstGeom>
            <a:solidFill>
              <a:srgbClr val="FF999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8" name="椭圆 437"/>
            <p:cNvSpPr/>
            <p:nvPr/>
          </p:nvSpPr>
          <p:spPr>
            <a:xfrm>
              <a:off x="1132239" y="4086004"/>
              <a:ext cx="139956" cy="139956"/>
            </a:xfrm>
            <a:prstGeom prst="ellipse">
              <a:avLst/>
            </a:prstGeom>
            <a:solidFill>
              <a:srgbClr val="ECDE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39" name="组合 438"/>
          <p:cNvGrpSpPr/>
          <p:nvPr/>
        </p:nvGrpSpPr>
        <p:grpSpPr>
          <a:xfrm>
            <a:off x="3399060" y="3055397"/>
            <a:ext cx="151987" cy="340103"/>
            <a:chOff x="1129102" y="3974531"/>
            <a:chExt cx="151987" cy="340103"/>
          </a:xfrm>
          <a:solidFill>
            <a:schemeClr val="accent1">
              <a:lumMod val="20000"/>
              <a:lumOff val="80000"/>
            </a:schemeClr>
          </a:solidFill>
        </p:grpSpPr>
        <p:sp>
          <p:nvSpPr>
            <p:cNvPr id="440" name="圆角矩形 439"/>
            <p:cNvSpPr/>
            <p:nvPr/>
          </p:nvSpPr>
          <p:spPr>
            <a:xfrm>
              <a:off x="1129102" y="3974531"/>
              <a:ext cx="151987" cy="340103"/>
            </a:xfrm>
            <a:prstGeom prst="roundRect">
              <a:avLst>
                <a:gd name="adj" fmla="val 47702"/>
              </a:avLst>
            </a:prstGeom>
            <a:solidFill>
              <a:srgbClr val="FF999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1" name="椭圆 440"/>
            <p:cNvSpPr/>
            <p:nvPr/>
          </p:nvSpPr>
          <p:spPr>
            <a:xfrm>
              <a:off x="1132239" y="4086004"/>
              <a:ext cx="139956" cy="139956"/>
            </a:xfrm>
            <a:prstGeom prst="ellipse">
              <a:avLst/>
            </a:prstGeom>
            <a:solidFill>
              <a:srgbClr val="ECDE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42" name="组合 441"/>
          <p:cNvGrpSpPr/>
          <p:nvPr/>
        </p:nvGrpSpPr>
        <p:grpSpPr>
          <a:xfrm>
            <a:off x="3713437" y="3055397"/>
            <a:ext cx="151987" cy="340103"/>
            <a:chOff x="1129102" y="3974531"/>
            <a:chExt cx="151987" cy="340103"/>
          </a:xfrm>
          <a:solidFill>
            <a:schemeClr val="accent1">
              <a:lumMod val="20000"/>
              <a:lumOff val="80000"/>
            </a:schemeClr>
          </a:solidFill>
        </p:grpSpPr>
        <p:sp>
          <p:nvSpPr>
            <p:cNvPr id="443" name="圆角矩形 442"/>
            <p:cNvSpPr/>
            <p:nvPr/>
          </p:nvSpPr>
          <p:spPr>
            <a:xfrm>
              <a:off x="1129102" y="3974531"/>
              <a:ext cx="151987" cy="340103"/>
            </a:xfrm>
            <a:prstGeom prst="roundRect">
              <a:avLst>
                <a:gd name="adj" fmla="val 47702"/>
              </a:avLst>
            </a:prstGeom>
            <a:solidFill>
              <a:srgbClr val="FF999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4" name="椭圆 443"/>
            <p:cNvSpPr/>
            <p:nvPr/>
          </p:nvSpPr>
          <p:spPr>
            <a:xfrm>
              <a:off x="1132239" y="4086004"/>
              <a:ext cx="139956" cy="139956"/>
            </a:xfrm>
            <a:prstGeom prst="ellipse">
              <a:avLst/>
            </a:prstGeom>
            <a:solidFill>
              <a:srgbClr val="ECDE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445" name="直接箭头连接符 444"/>
          <p:cNvCxnSpPr>
            <a:stCxn id="431" idx="0"/>
          </p:cNvCxnSpPr>
          <p:nvPr/>
        </p:nvCxnSpPr>
        <p:spPr>
          <a:xfrm flipV="1">
            <a:off x="2531923" y="2320200"/>
            <a:ext cx="1258082" cy="735197"/>
          </a:xfrm>
          <a:prstGeom prst="straightConnector1">
            <a:avLst/>
          </a:prstGeom>
          <a:ln>
            <a:prstDash val="dash"/>
            <a:tailEnd type="triangle"/>
          </a:ln>
        </p:spPr>
        <p:style>
          <a:lnRef idx="1">
            <a:schemeClr val="dk1"/>
          </a:lnRef>
          <a:fillRef idx="0">
            <a:schemeClr val="dk1"/>
          </a:fillRef>
          <a:effectRef idx="0">
            <a:schemeClr val="dk1"/>
          </a:effectRef>
          <a:fontRef idx="minor">
            <a:schemeClr val="tx1"/>
          </a:fontRef>
        </p:style>
      </p:cxnSp>
      <p:cxnSp>
        <p:nvCxnSpPr>
          <p:cNvPr id="446" name="直接箭头连接符 445"/>
          <p:cNvCxnSpPr>
            <a:stCxn id="434" idx="0"/>
          </p:cNvCxnSpPr>
          <p:nvPr/>
        </p:nvCxnSpPr>
        <p:spPr>
          <a:xfrm flipV="1">
            <a:off x="2846300" y="2320200"/>
            <a:ext cx="943705" cy="735197"/>
          </a:xfrm>
          <a:prstGeom prst="straightConnector1">
            <a:avLst/>
          </a:prstGeom>
          <a:ln>
            <a:prstDash val="dash"/>
            <a:tailEnd type="triangle"/>
          </a:ln>
        </p:spPr>
        <p:style>
          <a:lnRef idx="1">
            <a:schemeClr val="dk1"/>
          </a:lnRef>
          <a:fillRef idx="0">
            <a:schemeClr val="dk1"/>
          </a:fillRef>
          <a:effectRef idx="0">
            <a:schemeClr val="dk1"/>
          </a:effectRef>
          <a:fontRef idx="minor">
            <a:schemeClr val="tx1"/>
          </a:fontRef>
        </p:style>
      </p:cxnSp>
      <p:cxnSp>
        <p:nvCxnSpPr>
          <p:cNvPr id="447" name="直接箭头连接符 446"/>
          <p:cNvCxnSpPr>
            <a:stCxn id="437" idx="0"/>
          </p:cNvCxnSpPr>
          <p:nvPr/>
        </p:nvCxnSpPr>
        <p:spPr>
          <a:xfrm flipV="1">
            <a:off x="3160677" y="2320200"/>
            <a:ext cx="629328" cy="735197"/>
          </a:xfrm>
          <a:prstGeom prst="straightConnector1">
            <a:avLst/>
          </a:prstGeom>
          <a:ln>
            <a:prstDash val="dash"/>
            <a:tailEnd type="triangle"/>
          </a:ln>
        </p:spPr>
        <p:style>
          <a:lnRef idx="1">
            <a:schemeClr val="dk1"/>
          </a:lnRef>
          <a:fillRef idx="0">
            <a:schemeClr val="dk1"/>
          </a:fillRef>
          <a:effectRef idx="0">
            <a:schemeClr val="dk1"/>
          </a:effectRef>
          <a:fontRef idx="minor">
            <a:schemeClr val="tx1"/>
          </a:fontRef>
        </p:style>
      </p:cxnSp>
      <p:cxnSp>
        <p:nvCxnSpPr>
          <p:cNvPr id="448" name="直接箭头连接符 447"/>
          <p:cNvCxnSpPr/>
          <p:nvPr/>
        </p:nvCxnSpPr>
        <p:spPr>
          <a:xfrm flipV="1">
            <a:off x="3475054" y="2320200"/>
            <a:ext cx="314951" cy="735198"/>
          </a:xfrm>
          <a:prstGeom prst="straightConnector1">
            <a:avLst/>
          </a:prstGeom>
          <a:ln>
            <a:prstDash val="dash"/>
            <a:tailEnd type="triangle"/>
          </a:ln>
        </p:spPr>
        <p:style>
          <a:lnRef idx="1">
            <a:schemeClr val="dk1"/>
          </a:lnRef>
          <a:fillRef idx="0">
            <a:schemeClr val="dk1"/>
          </a:fillRef>
          <a:effectRef idx="0">
            <a:schemeClr val="dk1"/>
          </a:effectRef>
          <a:fontRef idx="minor">
            <a:schemeClr val="tx1"/>
          </a:fontRef>
        </p:style>
      </p:cxnSp>
      <p:cxnSp>
        <p:nvCxnSpPr>
          <p:cNvPr id="449" name="直接箭头连接符 448"/>
          <p:cNvCxnSpPr>
            <a:stCxn id="443" idx="0"/>
          </p:cNvCxnSpPr>
          <p:nvPr/>
        </p:nvCxnSpPr>
        <p:spPr>
          <a:xfrm flipV="1">
            <a:off x="3789431" y="2320200"/>
            <a:ext cx="574" cy="735197"/>
          </a:xfrm>
          <a:prstGeom prst="straightConnector1">
            <a:avLst/>
          </a:prstGeom>
          <a:ln>
            <a:prstDash val="dash"/>
            <a:tailEnd type="triangle"/>
          </a:ln>
        </p:spPr>
        <p:style>
          <a:lnRef idx="1">
            <a:schemeClr val="dk1"/>
          </a:lnRef>
          <a:fillRef idx="0">
            <a:schemeClr val="dk1"/>
          </a:fillRef>
          <a:effectRef idx="0">
            <a:schemeClr val="dk1"/>
          </a:effectRef>
          <a:fontRef idx="minor">
            <a:schemeClr val="tx1"/>
          </a:fontRef>
        </p:style>
      </p:cxnSp>
      <p:sp>
        <p:nvSpPr>
          <p:cNvPr id="450" name="文本框 449"/>
          <p:cNvSpPr txBox="1"/>
          <p:nvPr/>
        </p:nvSpPr>
        <p:spPr>
          <a:xfrm>
            <a:off x="6258458" y="4999952"/>
            <a:ext cx="545342" cy="276999"/>
          </a:xfrm>
          <a:prstGeom prst="rect">
            <a:avLst/>
          </a:prstGeom>
          <a:noFill/>
        </p:spPr>
        <p:txBody>
          <a:bodyPr wrap="none" rtlCol="0">
            <a:spAutoFit/>
          </a:bodyPr>
          <a:lstStyle/>
          <a:p>
            <a:r>
              <a:rPr lang="en-US" altLang="zh-CN" sz="1200" dirty="0" smtClean="0"/>
              <a:t>linear</a:t>
            </a:r>
          </a:p>
        </p:txBody>
      </p:sp>
      <p:sp>
        <p:nvSpPr>
          <p:cNvPr id="459" name="矩形 458"/>
          <p:cNvSpPr/>
          <p:nvPr/>
        </p:nvSpPr>
        <p:spPr>
          <a:xfrm>
            <a:off x="5428747" y="6457026"/>
            <a:ext cx="1326004" cy="276999"/>
          </a:xfrm>
          <a:prstGeom prst="rect">
            <a:avLst/>
          </a:prstGeom>
        </p:spPr>
        <p:txBody>
          <a:bodyPr wrap="none">
            <a:spAutoFit/>
          </a:bodyPr>
          <a:lstStyle/>
          <a:p>
            <a:r>
              <a:rPr lang="en-US" altLang="zh-CN" sz="1200" dirty="0" smtClean="0"/>
              <a:t>input embedding</a:t>
            </a:r>
            <a:endParaRPr lang="zh-CN" altLang="en-US" sz="1200" dirty="0"/>
          </a:p>
        </p:txBody>
      </p:sp>
      <p:sp>
        <p:nvSpPr>
          <p:cNvPr id="205" name="圆角矩形 204"/>
          <p:cNvSpPr/>
          <p:nvPr/>
        </p:nvSpPr>
        <p:spPr>
          <a:xfrm>
            <a:off x="835878" y="1359447"/>
            <a:ext cx="6328230" cy="5374578"/>
          </a:xfrm>
          <a:prstGeom prst="roundRect">
            <a:avLst>
              <a:gd name="adj" fmla="val 2463"/>
            </a:avLst>
          </a:prstGeom>
          <a:noFill/>
          <a:ln>
            <a:solidFill>
              <a:schemeClr val="bg2">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7" name="圆角矩形 206"/>
          <p:cNvSpPr/>
          <p:nvPr/>
        </p:nvSpPr>
        <p:spPr>
          <a:xfrm>
            <a:off x="6184240" y="6130143"/>
            <a:ext cx="212973" cy="330243"/>
          </a:xfrm>
          <a:prstGeom prst="roundRect">
            <a:avLst>
              <a:gd name="adj" fmla="val 3942"/>
            </a:avLst>
          </a:prstGeom>
          <a:noFill/>
          <a:ln>
            <a:solidFill>
              <a:schemeClr val="bg2">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27" name="组合 226"/>
          <p:cNvGrpSpPr/>
          <p:nvPr/>
        </p:nvGrpSpPr>
        <p:grpSpPr>
          <a:xfrm>
            <a:off x="5374611" y="5225933"/>
            <a:ext cx="151987" cy="340103"/>
            <a:chOff x="1129102" y="3974531"/>
            <a:chExt cx="151987" cy="340103"/>
          </a:xfrm>
          <a:solidFill>
            <a:schemeClr val="accent1">
              <a:lumMod val="20000"/>
              <a:lumOff val="80000"/>
            </a:schemeClr>
          </a:solidFill>
        </p:grpSpPr>
        <p:sp>
          <p:nvSpPr>
            <p:cNvPr id="228" name="圆角矩形 227"/>
            <p:cNvSpPr/>
            <p:nvPr/>
          </p:nvSpPr>
          <p:spPr>
            <a:xfrm>
              <a:off x="1129102" y="3974531"/>
              <a:ext cx="151987" cy="340103"/>
            </a:xfrm>
            <a:prstGeom prst="roundRect">
              <a:avLst>
                <a:gd name="adj" fmla="val 47702"/>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9" name="椭圆 228"/>
            <p:cNvSpPr/>
            <p:nvPr/>
          </p:nvSpPr>
          <p:spPr>
            <a:xfrm>
              <a:off x="1132239" y="4086004"/>
              <a:ext cx="139956" cy="139956"/>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230" name="曲线连接符 229"/>
          <p:cNvCxnSpPr/>
          <p:nvPr/>
        </p:nvCxnSpPr>
        <p:spPr>
          <a:xfrm rot="10800000">
            <a:off x="6171707" y="4970008"/>
            <a:ext cx="23162" cy="1314826"/>
          </a:xfrm>
          <a:prstGeom prst="curvedConnector3">
            <a:avLst>
              <a:gd name="adj1" fmla="val 444288"/>
            </a:avLst>
          </a:prstGeom>
          <a:ln>
            <a:tailEnd type="triangle"/>
          </a:ln>
        </p:spPr>
        <p:style>
          <a:lnRef idx="1">
            <a:schemeClr val="accent3"/>
          </a:lnRef>
          <a:fillRef idx="0">
            <a:schemeClr val="accent3"/>
          </a:fillRef>
          <a:effectRef idx="0">
            <a:schemeClr val="accent3"/>
          </a:effectRef>
          <a:fontRef idx="minor">
            <a:schemeClr val="tx1"/>
          </a:fontRef>
        </p:style>
      </p:cxnSp>
      <p:sp>
        <p:nvSpPr>
          <p:cNvPr id="19" name="矩形 18"/>
          <p:cNvSpPr/>
          <p:nvPr/>
        </p:nvSpPr>
        <p:spPr>
          <a:xfrm>
            <a:off x="8053893" y="4079661"/>
            <a:ext cx="3822407" cy="1569660"/>
          </a:xfrm>
          <a:prstGeom prst="rect">
            <a:avLst/>
          </a:prstGeom>
        </p:spPr>
        <p:txBody>
          <a:bodyPr wrap="square">
            <a:spAutoFit/>
          </a:bodyPr>
          <a:lstStyle/>
          <a:p>
            <a:r>
              <a:rPr lang="zh-CN" altLang="en-US" sz="1600" dirty="0" smtClean="0"/>
              <a:t>思考分析：</a:t>
            </a:r>
            <a:endParaRPr lang="en-US" altLang="zh-CN" sz="1600" dirty="0" smtClean="0"/>
          </a:p>
          <a:p>
            <a:r>
              <a:rPr lang="en-US" altLang="zh-CN" sz="1600" dirty="0"/>
              <a:t> </a:t>
            </a:r>
            <a:r>
              <a:rPr lang="en-US" altLang="zh-CN" sz="1600" dirty="0" smtClean="0"/>
              <a:t>   </a:t>
            </a:r>
            <a:r>
              <a:rPr lang="zh-CN" altLang="en-US" sz="1600" dirty="0" smtClean="0"/>
              <a:t>单</a:t>
            </a:r>
            <a:r>
              <a:rPr lang="zh-CN" altLang="en-US" sz="1600" dirty="0"/>
              <a:t>路输入模型将</a:t>
            </a:r>
            <a:r>
              <a:rPr lang="en-US" altLang="zh-CN" sz="1600" dirty="0"/>
              <a:t>concept</a:t>
            </a:r>
            <a:r>
              <a:rPr lang="zh-CN" altLang="en-US" sz="1600" dirty="0"/>
              <a:t>与</a:t>
            </a:r>
            <a:r>
              <a:rPr lang="en-US" altLang="zh-CN" sz="1600" dirty="0"/>
              <a:t>items</a:t>
            </a:r>
            <a:r>
              <a:rPr lang="zh-CN" altLang="en-US" sz="1600" dirty="0"/>
              <a:t>两种不同质的信息做同等对待</a:t>
            </a:r>
            <a:r>
              <a:rPr lang="zh-CN" altLang="en-US" sz="1600" dirty="0" smtClean="0"/>
              <a:t>，而我们希望以电商概念为主导生成标题主题，将商品集用作偏好描述信息，在生成标题中体现个性化。</a:t>
            </a:r>
            <a:endParaRPr lang="en-US" altLang="zh-CN" sz="1600" dirty="0" smtClean="0"/>
          </a:p>
        </p:txBody>
      </p:sp>
      <p:sp>
        <p:nvSpPr>
          <p:cNvPr id="20" name="灯片编号占位符 19"/>
          <p:cNvSpPr>
            <a:spLocks noGrp="1"/>
          </p:cNvSpPr>
          <p:nvPr>
            <p:ph type="sldNum" sz="quarter" idx="12"/>
          </p:nvPr>
        </p:nvSpPr>
        <p:spPr/>
        <p:txBody>
          <a:bodyPr/>
          <a:lstStyle/>
          <a:p>
            <a:fld id="{C91F423C-F180-4845-B359-EE34BC02D0F6}" type="slidenum">
              <a:rPr lang="zh-CN" altLang="en-US" smtClean="0"/>
              <a:t>22</a:t>
            </a:fld>
            <a:endParaRPr lang="zh-CN" altLang="en-US"/>
          </a:p>
        </p:txBody>
      </p:sp>
    </p:spTree>
    <p:extLst>
      <p:ext uri="{BB962C8B-B14F-4D97-AF65-F5344CB8AC3E}">
        <p14:creationId xmlns:p14="http://schemas.microsoft.com/office/powerpoint/2010/main" val="92114210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多路输入融合：</a:t>
            </a:r>
            <a:r>
              <a:rPr lang="en-US" altLang="zh-CN" dirty="0" smtClean="0"/>
              <a:t>Bi-Attention</a:t>
            </a:r>
            <a:r>
              <a:rPr lang="zh-CN" altLang="en-US" dirty="0" smtClean="0"/>
              <a:t>机制</a:t>
            </a:r>
            <a:endParaRPr lang="zh-CN" altLang="en-US" dirty="0"/>
          </a:p>
        </p:txBody>
      </p:sp>
      <p:sp>
        <p:nvSpPr>
          <p:cNvPr id="104" name="文本框 103"/>
          <p:cNvSpPr txBox="1"/>
          <p:nvPr/>
        </p:nvSpPr>
        <p:spPr>
          <a:xfrm>
            <a:off x="908104" y="5528269"/>
            <a:ext cx="1023037" cy="261610"/>
          </a:xfrm>
          <a:prstGeom prst="rect">
            <a:avLst/>
          </a:prstGeom>
          <a:noFill/>
        </p:spPr>
        <p:txBody>
          <a:bodyPr wrap="none" rtlCol="0">
            <a:spAutoFit/>
          </a:bodyPr>
          <a:lstStyle/>
          <a:p>
            <a:r>
              <a:rPr lang="en-US" altLang="zh-CN" sz="1100" dirty="0" smtClean="0"/>
              <a:t>Embedding </a:t>
            </a:r>
            <a:r>
              <a:rPr lang="en-US" altLang="zh-CN" sz="1100" baseline="30000" dirty="0" smtClean="0"/>
              <a:t>(1)</a:t>
            </a:r>
            <a:endParaRPr lang="zh-CN" altLang="en-US" sz="1100" baseline="30000" dirty="0"/>
          </a:p>
        </p:txBody>
      </p:sp>
      <p:sp>
        <p:nvSpPr>
          <p:cNvPr id="135" name="文本框 134"/>
          <p:cNvSpPr txBox="1"/>
          <p:nvPr/>
        </p:nvSpPr>
        <p:spPr>
          <a:xfrm>
            <a:off x="3136464" y="6161477"/>
            <a:ext cx="338554" cy="276999"/>
          </a:xfrm>
          <a:prstGeom prst="rect">
            <a:avLst/>
          </a:prstGeom>
          <a:noFill/>
        </p:spPr>
        <p:txBody>
          <a:bodyPr wrap="none" rtlCol="0">
            <a:spAutoFit/>
          </a:bodyPr>
          <a:lstStyle/>
          <a:p>
            <a:r>
              <a:rPr lang="zh-CN" altLang="en-US" sz="1200" dirty="0" smtClean="0"/>
              <a:t>浴</a:t>
            </a:r>
            <a:endParaRPr lang="zh-CN" altLang="en-US" sz="1200" dirty="0"/>
          </a:p>
        </p:txBody>
      </p:sp>
      <p:grpSp>
        <p:nvGrpSpPr>
          <p:cNvPr id="3" name="组合 2"/>
          <p:cNvGrpSpPr/>
          <p:nvPr/>
        </p:nvGrpSpPr>
        <p:grpSpPr>
          <a:xfrm>
            <a:off x="2601881" y="5246560"/>
            <a:ext cx="1916792" cy="1187115"/>
            <a:chOff x="325406" y="4589335"/>
            <a:chExt cx="1916792" cy="1187115"/>
          </a:xfrm>
        </p:grpSpPr>
        <p:grpSp>
          <p:nvGrpSpPr>
            <p:cNvPr id="73" name="组合 72"/>
            <p:cNvGrpSpPr/>
            <p:nvPr/>
          </p:nvGrpSpPr>
          <p:grpSpPr>
            <a:xfrm>
              <a:off x="950497" y="4594972"/>
              <a:ext cx="168442" cy="852454"/>
              <a:chOff x="950497" y="4528297"/>
              <a:chExt cx="168442" cy="852454"/>
            </a:xfrm>
          </p:grpSpPr>
          <p:sp>
            <p:nvSpPr>
              <p:cNvPr id="92" name="圆角矩形 91"/>
              <p:cNvSpPr/>
              <p:nvPr/>
            </p:nvSpPr>
            <p:spPr>
              <a:xfrm>
                <a:off x="950497" y="4528297"/>
                <a:ext cx="168442" cy="852454"/>
              </a:xfrm>
              <a:prstGeom prst="roundRect">
                <a:avLst>
                  <a:gd name="adj" fmla="val 47702"/>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椭圆 92"/>
              <p:cNvSpPr/>
              <p:nvPr/>
            </p:nvSpPr>
            <p:spPr>
              <a:xfrm>
                <a:off x="962528" y="4648613"/>
                <a:ext cx="139956" cy="139956"/>
              </a:xfrm>
              <a:prstGeom prst="ellips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椭圆 100"/>
              <p:cNvSpPr/>
              <p:nvPr/>
            </p:nvSpPr>
            <p:spPr>
              <a:xfrm>
                <a:off x="968340" y="4890975"/>
                <a:ext cx="139956" cy="139956"/>
              </a:xfrm>
              <a:prstGeom prst="ellips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椭圆 101"/>
              <p:cNvSpPr/>
              <p:nvPr/>
            </p:nvSpPr>
            <p:spPr>
              <a:xfrm>
                <a:off x="962529" y="5129847"/>
                <a:ext cx="139956" cy="139956"/>
              </a:xfrm>
              <a:prstGeom prst="ellips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5" name="组合 104"/>
            <p:cNvGrpSpPr/>
            <p:nvPr/>
          </p:nvGrpSpPr>
          <p:grpSpPr>
            <a:xfrm>
              <a:off x="1269058" y="4593093"/>
              <a:ext cx="168442" cy="852454"/>
              <a:chOff x="950497" y="4528297"/>
              <a:chExt cx="168442" cy="852454"/>
            </a:xfrm>
          </p:grpSpPr>
          <p:sp>
            <p:nvSpPr>
              <p:cNvPr id="106" name="圆角矩形 105"/>
              <p:cNvSpPr/>
              <p:nvPr/>
            </p:nvSpPr>
            <p:spPr>
              <a:xfrm>
                <a:off x="950497" y="4528297"/>
                <a:ext cx="168442" cy="852454"/>
              </a:xfrm>
              <a:prstGeom prst="roundRect">
                <a:avLst>
                  <a:gd name="adj" fmla="val 47702"/>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 name="椭圆 110"/>
              <p:cNvSpPr/>
              <p:nvPr/>
            </p:nvSpPr>
            <p:spPr>
              <a:xfrm>
                <a:off x="962528" y="4648613"/>
                <a:ext cx="139956" cy="139956"/>
              </a:xfrm>
              <a:prstGeom prst="ellips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6" name="椭圆 115"/>
              <p:cNvSpPr/>
              <p:nvPr/>
            </p:nvSpPr>
            <p:spPr>
              <a:xfrm>
                <a:off x="968340" y="4890975"/>
                <a:ext cx="139956" cy="139956"/>
              </a:xfrm>
              <a:prstGeom prst="ellips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3" name="椭圆 122"/>
              <p:cNvSpPr/>
              <p:nvPr/>
            </p:nvSpPr>
            <p:spPr>
              <a:xfrm>
                <a:off x="962529" y="5129847"/>
                <a:ext cx="139956" cy="139956"/>
              </a:xfrm>
              <a:prstGeom prst="ellips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4" name="组合 123"/>
            <p:cNvGrpSpPr/>
            <p:nvPr/>
          </p:nvGrpSpPr>
          <p:grpSpPr>
            <a:xfrm>
              <a:off x="325406" y="4589335"/>
              <a:ext cx="1430655" cy="854333"/>
              <a:chOff x="-311716" y="4526418"/>
              <a:chExt cx="1430655" cy="854333"/>
            </a:xfrm>
          </p:grpSpPr>
          <p:sp>
            <p:nvSpPr>
              <p:cNvPr id="125" name="圆角矩形 124"/>
              <p:cNvSpPr/>
              <p:nvPr/>
            </p:nvSpPr>
            <p:spPr>
              <a:xfrm>
                <a:off x="950497" y="4528297"/>
                <a:ext cx="168442" cy="852454"/>
              </a:xfrm>
              <a:prstGeom prst="roundRect">
                <a:avLst>
                  <a:gd name="adj" fmla="val 47702"/>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7" name="椭圆 126"/>
              <p:cNvSpPr/>
              <p:nvPr/>
            </p:nvSpPr>
            <p:spPr>
              <a:xfrm>
                <a:off x="962528" y="4648613"/>
                <a:ext cx="139956" cy="139956"/>
              </a:xfrm>
              <a:prstGeom prst="ellips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 name="椭圆 127"/>
              <p:cNvSpPr/>
              <p:nvPr/>
            </p:nvSpPr>
            <p:spPr>
              <a:xfrm>
                <a:off x="968340" y="4890975"/>
                <a:ext cx="139956" cy="139956"/>
              </a:xfrm>
              <a:prstGeom prst="ellips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9" name="椭圆 128"/>
              <p:cNvSpPr/>
              <p:nvPr/>
            </p:nvSpPr>
            <p:spPr>
              <a:xfrm>
                <a:off x="962529" y="5129847"/>
                <a:ext cx="139956" cy="139956"/>
              </a:xfrm>
              <a:prstGeom prst="ellips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3" name="圆角矩形 162"/>
              <p:cNvSpPr/>
              <p:nvPr/>
            </p:nvSpPr>
            <p:spPr>
              <a:xfrm>
                <a:off x="-235" y="4526418"/>
                <a:ext cx="168442" cy="852454"/>
              </a:xfrm>
              <a:prstGeom prst="roundRect">
                <a:avLst>
                  <a:gd name="adj" fmla="val 47702"/>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4" name="圆角矩形 163"/>
              <p:cNvSpPr/>
              <p:nvPr/>
            </p:nvSpPr>
            <p:spPr>
              <a:xfrm>
                <a:off x="-311716" y="4526418"/>
                <a:ext cx="168442" cy="852454"/>
              </a:xfrm>
              <a:prstGeom prst="roundRect">
                <a:avLst>
                  <a:gd name="adj" fmla="val 47702"/>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30" name="组合 129"/>
            <p:cNvGrpSpPr/>
            <p:nvPr/>
          </p:nvGrpSpPr>
          <p:grpSpPr>
            <a:xfrm>
              <a:off x="1906180" y="4589335"/>
              <a:ext cx="168442" cy="852454"/>
              <a:chOff x="950497" y="4528297"/>
              <a:chExt cx="168442" cy="852454"/>
            </a:xfrm>
          </p:grpSpPr>
          <p:sp>
            <p:nvSpPr>
              <p:cNvPr id="131" name="圆角矩形 130"/>
              <p:cNvSpPr/>
              <p:nvPr/>
            </p:nvSpPr>
            <p:spPr>
              <a:xfrm>
                <a:off x="950497" y="4528297"/>
                <a:ext cx="168442" cy="852454"/>
              </a:xfrm>
              <a:prstGeom prst="roundRect">
                <a:avLst>
                  <a:gd name="adj" fmla="val 47702"/>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2" name="椭圆 131"/>
              <p:cNvSpPr/>
              <p:nvPr/>
            </p:nvSpPr>
            <p:spPr>
              <a:xfrm>
                <a:off x="962528" y="4648613"/>
                <a:ext cx="139956" cy="139956"/>
              </a:xfrm>
              <a:prstGeom prst="ellips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3" name="椭圆 132"/>
              <p:cNvSpPr/>
              <p:nvPr/>
            </p:nvSpPr>
            <p:spPr>
              <a:xfrm>
                <a:off x="968340" y="4890975"/>
                <a:ext cx="139956" cy="139956"/>
              </a:xfrm>
              <a:prstGeom prst="ellips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4" name="椭圆 133"/>
              <p:cNvSpPr/>
              <p:nvPr/>
            </p:nvSpPr>
            <p:spPr>
              <a:xfrm>
                <a:off x="962529" y="5129847"/>
                <a:ext cx="139956" cy="139956"/>
              </a:xfrm>
              <a:prstGeom prst="ellips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6" name="矩形 135"/>
            <p:cNvSpPr/>
            <p:nvPr/>
          </p:nvSpPr>
          <p:spPr>
            <a:xfrm>
              <a:off x="1170492" y="5494535"/>
              <a:ext cx="415498" cy="276999"/>
            </a:xfrm>
            <a:prstGeom prst="rect">
              <a:avLst/>
            </a:prstGeom>
          </p:spPr>
          <p:txBody>
            <a:bodyPr wrap="square">
              <a:spAutoFit/>
            </a:bodyPr>
            <a:lstStyle/>
            <a:p>
              <a:r>
                <a:rPr lang="zh-CN" altLang="en-US" sz="1200" dirty="0"/>
                <a:t>室</a:t>
              </a:r>
            </a:p>
          </p:txBody>
        </p:sp>
        <p:sp>
          <p:nvSpPr>
            <p:cNvPr id="137" name="矩形 136"/>
            <p:cNvSpPr/>
            <p:nvPr/>
          </p:nvSpPr>
          <p:spPr>
            <a:xfrm>
              <a:off x="1509046" y="5499451"/>
              <a:ext cx="415498" cy="276999"/>
            </a:xfrm>
            <a:prstGeom prst="rect">
              <a:avLst/>
            </a:prstGeom>
          </p:spPr>
          <p:txBody>
            <a:bodyPr wrap="square">
              <a:spAutoFit/>
            </a:bodyPr>
            <a:lstStyle/>
            <a:p>
              <a:r>
                <a:rPr lang="zh-CN" altLang="en-US" sz="1200" dirty="0" smtClean="0"/>
                <a:t>物</a:t>
              </a:r>
              <a:endParaRPr lang="zh-CN" altLang="en-US" sz="1200" dirty="0"/>
            </a:p>
          </p:txBody>
        </p:sp>
        <p:sp>
          <p:nvSpPr>
            <p:cNvPr id="138" name="矩形 137"/>
            <p:cNvSpPr/>
            <p:nvPr/>
          </p:nvSpPr>
          <p:spPr>
            <a:xfrm>
              <a:off x="1826700" y="5499451"/>
              <a:ext cx="415498" cy="276999"/>
            </a:xfrm>
            <a:prstGeom prst="rect">
              <a:avLst/>
            </a:prstGeom>
          </p:spPr>
          <p:txBody>
            <a:bodyPr wrap="square">
              <a:spAutoFit/>
            </a:bodyPr>
            <a:lstStyle/>
            <a:p>
              <a:r>
                <a:rPr lang="zh-CN" altLang="en-US" sz="1200" dirty="0" smtClean="0"/>
                <a:t>品</a:t>
              </a:r>
              <a:endParaRPr lang="zh-CN" altLang="en-US" sz="1200" dirty="0"/>
            </a:p>
          </p:txBody>
        </p:sp>
      </p:grpSp>
      <p:grpSp>
        <p:nvGrpSpPr>
          <p:cNvPr id="7" name="组合 6"/>
          <p:cNvGrpSpPr/>
          <p:nvPr/>
        </p:nvGrpSpPr>
        <p:grpSpPr>
          <a:xfrm>
            <a:off x="3415102" y="4631756"/>
            <a:ext cx="151987" cy="340103"/>
            <a:chOff x="1129102" y="3974531"/>
            <a:chExt cx="151987" cy="340103"/>
          </a:xfrm>
        </p:grpSpPr>
        <p:sp>
          <p:nvSpPr>
            <p:cNvPr id="155" name="圆角矩形 154"/>
            <p:cNvSpPr/>
            <p:nvPr/>
          </p:nvSpPr>
          <p:spPr>
            <a:xfrm>
              <a:off x="1129102" y="3974531"/>
              <a:ext cx="151987" cy="340103"/>
            </a:xfrm>
            <a:prstGeom prst="roundRect">
              <a:avLst>
                <a:gd name="adj" fmla="val 47702"/>
              </a:avLst>
            </a:prstGeom>
            <a:solidFill>
              <a:srgbClr val="ECDEE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椭圆 156"/>
            <p:cNvSpPr/>
            <p:nvPr/>
          </p:nvSpPr>
          <p:spPr>
            <a:xfrm>
              <a:off x="1132239" y="4086004"/>
              <a:ext cx="139956" cy="139956"/>
            </a:xfrm>
            <a:prstGeom prst="ellipse">
              <a:avLst/>
            </a:prstGeom>
            <a:solidFill>
              <a:srgbClr val="F59FE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58" name="组合 157"/>
          <p:cNvGrpSpPr/>
          <p:nvPr/>
        </p:nvGrpSpPr>
        <p:grpSpPr>
          <a:xfrm>
            <a:off x="3738625" y="4631755"/>
            <a:ext cx="151987" cy="340103"/>
            <a:chOff x="1129102" y="3974531"/>
            <a:chExt cx="151987" cy="340103"/>
          </a:xfrm>
        </p:grpSpPr>
        <p:sp>
          <p:nvSpPr>
            <p:cNvPr id="159" name="圆角矩形 158"/>
            <p:cNvSpPr/>
            <p:nvPr/>
          </p:nvSpPr>
          <p:spPr>
            <a:xfrm>
              <a:off x="1129102" y="3974531"/>
              <a:ext cx="151987" cy="340103"/>
            </a:xfrm>
            <a:prstGeom prst="roundRect">
              <a:avLst>
                <a:gd name="adj" fmla="val 47702"/>
              </a:avLst>
            </a:prstGeom>
            <a:solidFill>
              <a:srgbClr val="ECDEE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椭圆 159"/>
            <p:cNvSpPr/>
            <p:nvPr/>
          </p:nvSpPr>
          <p:spPr>
            <a:xfrm>
              <a:off x="1132239" y="4086004"/>
              <a:ext cx="139956" cy="139956"/>
            </a:xfrm>
            <a:prstGeom prst="ellipse">
              <a:avLst/>
            </a:prstGeom>
            <a:solidFill>
              <a:srgbClr val="F59FE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61" name="文本框 160"/>
          <p:cNvSpPr txBox="1"/>
          <p:nvPr/>
        </p:nvSpPr>
        <p:spPr>
          <a:xfrm>
            <a:off x="2785969" y="6161477"/>
            <a:ext cx="478016" cy="276999"/>
          </a:xfrm>
          <a:prstGeom prst="rect">
            <a:avLst/>
          </a:prstGeom>
          <a:noFill/>
        </p:spPr>
        <p:txBody>
          <a:bodyPr wrap="none" rtlCol="0">
            <a:spAutoFit/>
          </a:bodyPr>
          <a:lstStyle/>
          <a:p>
            <a:r>
              <a:rPr lang="en-US" altLang="zh-CN" sz="1200" dirty="0" smtClean="0"/>
              <a:t>&lt;p&gt;</a:t>
            </a:r>
            <a:endParaRPr lang="zh-CN" altLang="en-US" sz="1200" dirty="0"/>
          </a:p>
        </p:txBody>
      </p:sp>
      <p:sp>
        <p:nvSpPr>
          <p:cNvPr id="162" name="文本框 161"/>
          <p:cNvSpPr txBox="1"/>
          <p:nvPr/>
        </p:nvSpPr>
        <p:spPr>
          <a:xfrm>
            <a:off x="2425949" y="6161477"/>
            <a:ext cx="478016" cy="276999"/>
          </a:xfrm>
          <a:prstGeom prst="rect">
            <a:avLst/>
          </a:prstGeom>
          <a:noFill/>
        </p:spPr>
        <p:txBody>
          <a:bodyPr wrap="none" rtlCol="0">
            <a:spAutoFit/>
          </a:bodyPr>
          <a:lstStyle/>
          <a:p>
            <a:r>
              <a:rPr lang="en-US" altLang="zh-CN" sz="1200" dirty="0" smtClean="0"/>
              <a:t>&lt;p&gt;</a:t>
            </a:r>
            <a:endParaRPr lang="zh-CN" altLang="en-US" sz="1200" dirty="0"/>
          </a:p>
        </p:txBody>
      </p:sp>
      <p:sp>
        <p:nvSpPr>
          <p:cNvPr id="139" name="等腰三角形 138"/>
          <p:cNvSpPr/>
          <p:nvPr/>
        </p:nvSpPr>
        <p:spPr>
          <a:xfrm>
            <a:off x="3561988" y="4981576"/>
            <a:ext cx="789109" cy="228856"/>
          </a:xfrm>
          <a:prstGeom prst="triangle">
            <a:avLst>
              <a:gd name="adj" fmla="val 33361"/>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4" name="等腰三角形 3"/>
          <p:cNvSpPr/>
          <p:nvPr/>
        </p:nvSpPr>
        <p:spPr>
          <a:xfrm>
            <a:off x="3226971" y="4981576"/>
            <a:ext cx="789109" cy="228856"/>
          </a:xfrm>
          <a:prstGeom prst="triangle">
            <a:avLst>
              <a:gd name="adj" fmla="val 33361"/>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172" name="等腰三角形 171"/>
          <p:cNvSpPr/>
          <p:nvPr/>
        </p:nvSpPr>
        <p:spPr>
          <a:xfrm>
            <a:off x="2903707" y="4981576"/>
            <a:ext cx="789109" cy="228856"/>
          </a:xfrm>
          <a:prstGeom prst="triangle">
            <a:avLst>
              <a:gd name="adj" fmla="val 33361"/>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171" name="等腰三角形 170"/>
          <p:cNvSpPr/>
          <p:nvPr/>
        </p:nvSpPr>
        <p:spPr>
          <a:xfrm>
            <a:off x="2578458" y="4981576"/>
            <a:ext cx="789109" cy="228856"/>
          </a:xfrm>
          <a:prstGeom prst="triangle">
            <a:avLst>
              <a:gd name="adj" fmla="val 33361"/>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grpSp>
        <p:nvGrpSpPr>
          <p:cNvPr id="173" name="组合 172"/>
          <p:cNvGrpSpPr/>
          <p:nvPr/>
        </p:nvGrpSpPr>
        <p:grpSpPr>
          <a:xfrm>
            <a:off x="3082304" y="4631754"/>
            <a:ext cx="151987" cy="340103"/>
            <a:chOff x="1129102" y="3974531"/>
            <a:chExt cx="151987" cy="340103"/>
          </a:xfrm>
        </p:grpSpPr>
        <p:sp>
          <p:nvSpPr>
            <p:cNvPr id="174" name="圆角矩形 173"/>
            <p:cNvSpPr/>
            <p:nvPr/>
          </p:nvSpPr>
          <p:spPr>
            <a:xfrm>
              <a:off x="1129102" y="3974531"/>
              <a:ext cx="151987" cy="340103"/>
            </a:xfrm>
            <a:prstGeom prst="roundRect">
              <a:avLst>
                <a:gd name="adj" fmla="val 47702"/>
              </a:avLst>
            </a:prstGeom>
            <a:solidFill>
              <a:srgbClr val="ECDEE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5" name="椭圆 174"/>
            <p:cNvSpPr/>
            <p:nvPr/>
          </p:nvSpPr>
          <p:spPr>
            <a:xfrm>
              <a:off x="1132239" y="4086004"/>
              <a:ext cx="139956" cy="139956"/>
            </a:xfrm>
            <a:prstGeom prst="ellipse">
              <a:avLst/>
            </a:prstGeom>
            <a:solidFill>
              <a:srgbClr val="F59FE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76" name="组合 175"/>
          <p:cNvGrpSpPr/>
          <p:nvPr/>
        </p:nvGrpSpPr>
        <p:grpSpPr>
          <a:xfrm>
            <a:off x="2758167" y="4631948"/>
            <a:ext cx="151987" cy="340103"/>
            <a:chOff x="1129102" y="3974531"/>
            <a:chExt cx="151987" cy="340103"/>
          </a:xfrm>
        </p:grpSpPr>
        <p:sp>
          <p:nvSpPr>
            <p:cNvPr id="177" name="圆角矩形 176"/>
            <p:cNvSpPr/>
            <p:nvPr/>
          </p:nvSpPr>
          <p:spPr>
            <a:xfrm>
              <a:off x="1129102" y="3974531"/>
              <a:ext cx="151987" cy="340103"/>
            </a:xfrm>
            <a:prstGeom prst="roundRect">
              <a:avLst>
                <a:gd name="adj" fmla="val 47702"/>
              </a:avLst>
            </a:prstGeom>
            <a:solidFill>
              <a:srgbClr val="ECDEE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8" name="椭圆 177"/>
            <p:cNvSpPr/>
            <p:nvPr/>
          </p:nvSpPr>
          <p:spPr>
            <a:xfrm>
              <a:off x="1132239" y="4086004"/>
              <a:ext cx="139956" cy="139956"/>
            </a:xfrm>
            <a:prstGeom prst="ellipse">
              <a:avLst/>
            </a:prstGeom>
            <a:solidFill>
              <a:srgbClr val="F59FE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79" name="文本框 178"/>
          <p:cNvSpPr txBox="1"/>
          <p:nvPr/>
        </p:nvSpPr>
        <p:spPr>
          <a:xfrm>
            <a:off x="835878" y="5028303"/>
            <a:ext cx="1106393" cy="276999"/>
          </a:xfrm>
          <a:prstGeom prst="rect">
            <a:avLst/>
          </a:prstGeom>
          <a:noFill/>
        </p:spPr>
        <p:txBody>
          <a:bodyPr wrap="none" rtlCol="0">
            <a:spAutoFit/>
          </a:bodyPr>
          <a:lstStyle/>
          <a:p>
            <a:r>
              <a:rPr lang="en-US" altLang="zh-CN" sz="1200" dirty="0" smtClean="0"/>
              <a:t>Conv</a:t>
            </a:r>
            <a:r>
              <a:rPr lang="en-US" altLang="zh-CN" sz="1200" baseline="30000" dirty="0" smtClean="0"/>
              <a:t>(1)</a:t>
            </a:r>
            <a:r>
              <a:rPr lang="en-US" altLang="zh-CN" sz="1200" dirty="0" smtClean="0"/>
              <a:t> + GLU</a:t>
            </a:r>
          </a:p>
        </p:txBody>
      </p:sp>
      <p:sp>
        <p:nvSpPr>
          <p:cNvPr id="181" name="圆角矩形 180"/>
          <p:cNvSpPr/>
          <p:nvPr/>
        </p:nvSpPr>
        <p:spPr>
          <a:xfrm>
            <a:off x="2450908" y="4631948"/>
            <a:ext cx="151987" cy="340103"/>
          </a:xfrm>
          <a:prstGeom prst="roundRect">
            <a:avLst>
              <a:gd name="adj" fmla="val 47702"/>
            </a:avLst>
          </a:prstGeom>
          <a:solidFill>
            <a:srgbClr val="ECDEE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 name="组合 8"/>
          <p:cNvGrpSpPr/>
          <p:nvPr/>
        </p:nvGrpSpPr>
        <p:grpSpPr>
          <a:xfrm>
            <a:off x="2445182" y="4391626"/>
            <a:ext cx="1416709" cy="228856"/>
            <a:chOff x="2445182" y="4391626"/>
            <a:chExt cx="1416709" cy="228856"/>
          </a:xfrm>
        </p:grpSpPr>
        <p:sp>
          <p:nvSpPr>
            <p:cNvPr id="185" name="等腰三角形 184"/>
            <p:cNvSpPr/>
            <p:nvPr/>
          </p:nvSpPr>
          <p:spPr>
            <a:xfrm>
              <a:off x="3072782" y="4391626"/>
              <a:ext cx="789109" cy="228856"/>
            </a:xfrm>
            <a:prstGeom prst="triangle">
              <a:avLst>
                <a:gd name="adj" fmla="val 33361"/>
              </a:avLst>
            </a:prstGeom>
            <a:solidFill>
              <a:srgbClr val="ECDEE8"/>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184" name="等腰三角形 183"/>
            <p:cNvSpPr/>
            <p:nvPr/>
          </p:nvSpPr>
          <p:spPr>
            <a:xfrm>
              <a:off x="2758982" y="4391626"/>
              <a:ext cx="789109" cy="228856"/>
            </a:xfrm>
            <a:prstGeom prst="triangle">
              <a:avLst>
                <a:gd name="adj" fmla="val 33361"/>
              </a:avLst>
            </a:prstGeom>
            <a:solidFill>
              <a:srgbClr val="ECDEE8"/>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183" name="等腰三角形 182"/>
            <p:cNvSpPr/>
            <p:nvPr/>
          </p:nvSpPr>
          <p:spPr>
            <a:xfrm>
              <a:off x="2445182" y="4391626"/>
              <a:ext cx="789109" cy="228856"/>
            </a:xfrm>
            <a:prstGeom prst="triangle">
              <a:avLst>
                <a:gd name="adj" fmla="val 33361"/>
              </a:avLst>
            </a:prstGeom>
            <a:solidFill>
              <a:srgbClr val="ECDEE8"/>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grpSp>
      <p:sp>
        <p:nvSpPr>
          <p:cNvPr id="186" name="文本框 185"/>
          <p:cNvSpPr txBox="1"/>
          <p:nvPr/>
        </p:nvSpPr>
        <p:spPr>
          <a:xfrm>
            <a:off x="915603" y="4679826"/>
            <a:ext cx="1023037" cy="261610"/>
          </a:xfrm>
          <a:prstGeom prst="rect">
            <a:avLst/>
          </a:prstGeom>
          <a:noFill/>
        </p:spPr>
        <p:txBody>
          <a:bodyPr wrap="none" rtlCol="0">
            <a:spAutoFit/>
          </a:bodyPr>
          <a:lstStyle/>
          <a:p>
            <a:r>
              <a:rPr lang="en-US" altLang="zh-CN" sz="1100" dirty="0" smtClean="0"/>
              <a:t>Embedding </a:t>
            </a:r>
            <a:r>
              <a:rPr lang="en-US" altLang="zh-CN" sz="1100" baseline="30000" dirty="0" smtClean="0"/>
              <a:t>(2)</a:t>
            </a:r>
            <a:endParaRPr lang="zh-CN" altLang="en-US" sz="1100" baseline="30000" dirty="0"/>
          </a:p>
        </p:txBody>
      </p:sp>
      <p:sp>
        <p:nvSpPr>
          <p:cNvPr id="187" name="文本框 186"/>
          <p:cNvSpPr txBox="1"/>
          <p:nvPr/>
        </p:nvSpPr>
        <p:spPr>
          <a:xfrm>
            <a:off x="864157" y="4343419"/>
            <a:ext cx="1106393" cy="276999"/>
          </a:xfrm>
          <a:prstGeom prst="rect">
            <a:avLst/>
          </a:prstGeom>
          <a:noFill/>
        </p:spPr>
        <p:txBody>
          <a:bodyPr wrap="none" rtlCol="0">
            <a:spAutoFit/>
          </a:bodyPr>
          <a:lstStyle/>
          <a:p>
            <a:r>
              <a:rPr lang="en-US" altLang="zh-CN" sz="1200" dirty="0" smtClean="0"/>
              <a:t>Conv</a:t>
            </a:r>
            <a:r>
              <a:rPr lang="en-US" altLang="zh-CN" sz="1200" baseline="30000" dirty="0" smtClean="0"/>
              <a:t>(2)</a:t>
            </a:r>
            <a:r>
              <a:rPr lang="en-US" altLang="zh-CN" sz="1200" dirty="0" smtClean="0"/>
              <a:t> + GLU</a:t>
            </a:r>
          </a:p>
        </p:txBody>
      </p:sp>
      <p:sp>
        <p:nvSpPr>
          <p:cNvPr id="8" name="文本框 7"/>
          <p:cNvSpPr txBox="1"/>
          <p:nvPr/>
        </p:nvSpPr>
        <p:spPr>
          <a:xfrm>
            <a:off x="2999444" y="4048512"/>
            <a:ext cx="372218" cy="369332"/>
          </a:xfrm>
          <a:prstGeom prst="rect">
            <a:avLst/>
          </a:prstGeom>
          <a:noFill/>
        </p:spPr>
        <p:txBody>
          <a:bodyPr wrap="none" rtlCol="0">
            <a:spAutoFit/>
          </a:bodyPr>
          <a:lstStyle/>
          <a:p>
            <a:r>
              <a:rPr lang="en-US" altLang="zh-CN" b="1" dirty="0" smtClean="0"/>
              <a:t>…</a:t>
            </a:r>
            <a:endParaRPr lang="zh-CN" altLang="en-US" b="1" dirty="0"/>
          </a:p>
        </p:txBody>
      </p:sp>
      <p:sp>
        <p:nvSpPr>
          <p:cNvPr id="200" name="圆角矩形 199"/>
          <p:cNvSpPr/>
          <p:nvPr/>
        </p:nvSpPr>
        <p:spPr>
          <a:xfrm>
            <a:off x="876299" y="3485914"/>
            <a:ext cx="4067175" cy="3153011"/>
          </a:xfrm>
          <a:prstGeom prst="roundRect">
            <a:avLst>
              <a:gd name="adj" fmla="val 5797"/>
            </a:avLst>
          </a:prstGeom>
          <a:no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1" name="文本框 200"/>
          <p:cNvSpPr txBox="1"/>
          <p:nvPr/>
        </p:nvSpPr>
        <p:spPr>
          <a:xfrm>
            <a:off x="896759" y="6290259"/>
            <a:ext cx="1343638" cy="276999"/>
          </a:xfrm>
          <a:prstGeom prst="rect">
            <a:avLst/>
          </a:prstGeom>
          <a:noFill/>
        </p:spPr>
        <p:txBody>
          <a:bodyPr wrap="none" rtlCol="0">
            <a:spAutoFit/>
          </a:bodyPr>
          <a:lstStyle/>
          <a:p>
            <a:r>
              <a:rPr lang="en-US" altLang="zh-CN" sz="1200" b="1" dirty="0" smtClean="0">
                <a:solidFill>
                  <a:schemeClr val="accent2"/>
                </a:solidFill>
              </a:rPr>
              <a:t>Multi-layer CNN</a:t>
            </a:r>
            <a:endParaRPr lang="zh-CN" altLang="en-US" sz="1200" b="1" dirty="0">
              <a:solidFill>
                <a:schemeClr val="accent2"/>
              </a:solidFill>
            </a:endParaRPr>
          </a:p>
        </p:txBody>
      </p:sp>
      <p:grpSp>
        <p:nvGrpSpPr>
          <p:cNvPr id="5" name="组合 4"/>
          <p:cNvGrpSpPr/>
          <p:nvPr/>
        </p:nvGrpSpPr>
        <p:grpSpPr>
          <a:xfrm>
            <a:off x="2455063" y="3712202"/>
            <a:ext cx="1455968" cy="340650"/>
            <a:chOff x="2455063" y="3712202"/>
            <a:chExt cx="1455968" cy="340650"/>
          </a:xfrm>
        </p:grpSpPr>
        <p:grpSp>
          <p:nvGrpSpPr>
            <p:cNvPr id="188" name="组合 187"/>
            <p:cNvGrpSpPr/>
            <p:nvPr/>
          </p:nvGrpSpPr>
          <p:grpSpPr>
            <a:xfrm>
              <a:off x="3111998" y="3712204"/>
              <a:ext cx="151987" cy="340103"/>
              <a:chOff x="1129102" y="3974531"/>
              <a:chExt cx="151987" cy="340103"/>
            </a:xfrm>
            <a:solidFill>
              <a:schemeClr val="accent1">
                <a:lumMod val="20000"/>
                <a:lumOff val="80000"/>
              </a:schemeClr>
            </a:solidFill>
          </p:grpSpPr>
          <p:sp>
            <p:nvSpPr>
              <p:cNvPr id="189" name="圆角矩形 188"/>
              <p:cNvSpPr/>
              <p:nvPr/>
            </p:nvSpPr>
            <p:spPr>
              <a:xfrm>
                <a:off x="1129102" y="3974531"/>
                <a:ext cx="151987" cy="340103"/>
              </a:xfrm>
              <a:prstGeom prst="roundRect">
                <a:avLst>
                  <a:gd name="adj" fmla="val 47702"/>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0" name="椭圆 189"/>
              <p:cNvSpPr/>
              <p:nvPr/>
            </p:nvSpPr>
            <p:spPr>
              <a:xfrm>
                <a:off x="1132239" y="4086004"/>
                <a:ext cx="139956" cy="139956"/>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91" name="组合 190"/>
            <p:cNvGrpSpPr/>
            <p:nvPr/>
          </p:nvGrpSpPr>
          <p:grpSpPr>
            <a:xfrm>
              <a:off x="3435521" y="3712203"/>
              <a:ext cx="151987" cy="340103"/>
              <a:chOff x="1129102" y="3974531"/>
              <a:chExt cx="151987" cy="340103"/>
            </a:xfrm>
            <a:solidFill>
              <a:schemeClr val="accent1">
                <a:lumMod val="20000"/>
                <a:lumOff val="80000"/>
              </a:schemeClr>
            </a:solidFill>
          </p:grpSpPr>
          <p:sp>
            <p:nvSpPr>
              <p:cNvPr id="192" name="圆角矩形 191"/>
              <p:cNvSpPr/>
              <p:nvPr/>
            </p:nvSpPr>
            <p:spPr>
              <a:xfrm>
                <a:off x="1129102" y="3974531"/>
                <a:ext cx="151987" cy="340103"/>
              </a:xfrm>
              <a:prstGeom prst="roundRect">
                <a:avLst>
                  <a:gd name="adj" fmla="val 47702"/>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3" name="椭圆 192"/>
              <p:cNvSpPr/>
              <p:nvPr/>
            </p:nvSpPr>
            <p:spPr>
              <a:xfrm>
                <a:off x="1132239" y="4086004"/>
                <a:ext cx="139956" cy="139956"/>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94" name="组合 193"/>
            <p:cNvGrpSpPr/>
            <p:nvPr/>
          </p:nvGrpSpPr>
          <p:grpSpPr>
            <a:xfrm>
              <a:off x="2779200" y="3712202"/>
              <a:ext cx="151987" cy="340103"/>
              <a:chOff x="1129102" y="3974531"/>
              <a:chExt cx="151987" cy="340103"/>
            </a:xfrm>
            <a:solidFill>
              <a:schemeClr val="accent1">
                <a:lumMod val="20000"/>
                <a:lumOff val="80000"/>
              </a:schemeClr>
            </a:solidFill>
          </p:grpSpPr>
          <p:sp>
            <p:nvSpPr>
              <p:cNvPr id="195" name="圆角矩形 194"/>
              <p:cNvSpPr/>
              <p:nvPr/>
            </p:nvSpPr>
            <p:spPr>
              <a:xfrm>
                <a:off x="1129102" y="3974531"/>
                <a:ext cx="151987" cy="340103"/>
              </a:xfrm>
              <a:prstGeom prst="roundRect">
                <a:avLst>
                  <a:gd name="adj" fmla="val 47702"/>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6" name="椭圆 195"/>
              <p:cNvSpPr/>
              <p:nvPr/>
            </p:nvSpPr>
            <p:spPr>
              <a:xfrm>
                <a:off x="1132239" y="4086004"/>
                <a:ext cx="139956" cy="139956"/>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97" name="组合 196"/>
            <p:cNvGrpSpPr/>
            <p:nvPr/>
          </p:nvGrpSpPr>
          <p:grpSpPr>
            <a:xfrm>
              <a:off x="2455063" y="3712396"/>
              <a:ext cx="151987" cy="340103"/>
              <a:chOff x="1129102" y="3974531"/>
              <a:chExt cx="151987" cy="340103"/>
            </a:xfrm>
            <a:solidFill>
              <a:schemeClr val="accent1">
                <a:lumMod val="20000"/>
                <a:lumOff val="80000"/>
              </a:schemeClr>
            </a:solidFill>
          </p:grpSpPr>
          <p:sp>
            <p:nvSpPr>
              <p:cNvPr id="198" name="圆角矩形 197"/>
              <p:cNvSpPr/>
              <p:nvPr/>
            </p:nvSpPr>
            <p:spPr>
              <a:xfrm>
                <a:off x="1129102" y="3974531"/>
                <a:ext cx="151987" cy="340103"/>
              </a:xfrm>
              <a:prstGeom prst="roundRect">
                <a:avLst>
                  <a:gd name="adj" fmla="val 47702"/>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9" name="椭圆 198"/>
              <p:cNvSpPr/>
              <p:nvPr/>
            </p:nvSpPr>
            <p:spPr>
              <a:xfrm>
                <a:off x="1132239" y="4086004"/>
                <a:ext cx="139956" cy="139956"/>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02" name="组合 201"/>
            <p:cNvGrpSpPr/>
            <p:nvPr/>
          </p:nvGrpSpPr>
          <p:grpSpPr>
            <a:xfrm>
              <a:off x="3759044" y="3712749"/>
              <a:ext cx="151987" cy="340103"/>
              <a:chOff x="1129102" y="3974531"/>
              <a:chExt cx="151987" cy="340103"/>
            </a:xfrm>
            <a:solidFill>
              <a:schemeClr val="accent1">
                <a:lumMod val="20000"/>
                <a:lumOff val="80000"/>
              </a:schemeClr>
            </a:solidFill>
          </p:grpSpPr>
          <p:sp>
            <p:nvSpPr>
              <p:cNvPr id="203" name="圆角矩形 202"/>
              <p:cNvSpPr/>
              <p:nvPr/>
            </p:nvSpPr>
            <p:spPr>
              <a:xfrm>
                <a:off x="1129102" y="3974531"/>
                <a:ext cx="151987" cy="340103"/>
              </a:xfrm>
              <a:prstGeom prst="roundRect">
                <a:avLst>
                  <a:gd name="adj" fmla="val 47702"/>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4" name="椭圆 203"/>
              <p:cNvSpPr/>
              <p:nvPr/>
            </p:nvSpPr>
            <p:spPr>
              <a:xfrm>
                <a:off x="1132239" y="4086004"/>
                <a:ext cx="139956" cy="139956"/>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223" name="圆角矩形 222"/>
          <p:cNvSpPr/>
          <p:nvPr/>
        </p:nvSpPr>
        <p:spPr>
          <a:xfrm>
            <a:off x="2278686" y="4582172"/>
            <a:ext cx="1753850" cy="444539"/>
          </a:xfrm>
          <a:prstGeom prst="roundRect">
            <a:avLst>
              <a:gd name="adj" fmla="val 3942"/>
            </a:avLst>
          </a:prstGeom>
          <a:noFill/>
          <a:ln>
            <a:solidFill>
              <a:schemeClr val="bg2">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4" name="圆角矩形 223"/>
          <p:cNvSpPr/>
          <p:nvPr/>
        </p:nvSpPr>
        <p:spPr>
          <a:xfrm>
            <a:off x="2278686" y="3666969"/>
            <a:ext cx="1753850" cy="444539"/>
          </a:xfrm>
          <a:prstGeom prst="roundRect">
            <a:avLst>
              <a:gd name="adj" fmla="val 3942"/>
            </a:avLst>
          </a:prstGeom>
          <a:noFill/>
          <a:ln>
            <a:solidFill>
              <a:schemeClr val="bg2">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 name="曲线连接符 16"/>
          <p:cNvCxnSpPr>
            <a:stCxn id="223" idx="3"/>
            <a:endCxn id="224" idx="3"/>
          </p:cNvCxnSpPr>
          <p:nvPr/>
        </p:nvCxnSpPr>
        <p:spPr>
          <a:xfrm flipV="1">
            <a:off x="4032536" y="3889239"/>
            <a:ext cx="12700" cy="915203"/>
          </a:xfrm>
          <a:prstGeom prst="curvedConnector3">
            <a:avLst>
              <a:gd name="adj1" fmla="val 1800000"/>
            </a:avLst>
          </a:prstGeom>
          <a:ln>
            <a:tailEnd type="triangle"/>
          </a:ln>
        </p:spPr>
        <p:style>
          <a:lnRef idx="1">
            <a:schemeClr val="accent3"/>
          </a:lnRef>
          <a:fillRef idx="0">
            <a:schemeClr val="accent3"/>
          </a:fillRef>
          <a:effectRef idx="0">
            <a:schemeClr val="accent3"/>
          </a:effectRef>
          <a:fontRef idx="minor">
            <a:schemeClr val="tx1"/>
          </a:fontRef>
        </p:style>
      </p:cxnSp>
      <p:sp>
        <p:nvSpPr>
          <p:cNvPr id="225" name="椭圆 224"/>
          <p:cNvSpPr/>
          <p:nvPr/>
        </p:nvSpPr>
        <p:spPr>
          <a:xfrm>
            <a:off x="4277652" y="4389394"/>
            <a:ext cx="231429" cy="23142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smtClean="0"/>
              <a:t>+</a:t>
            </a:r>
            <a:endParaRPr lang="zh-CN" altLang="en-US" sz="1200" b="1" dirty="0"/>
          </a:p>
        </p:txBody>
      </p:sp>
      <p:sp>
        <p:nvSpPr>
          <p:cNvPr id="226" name="文本框 225"/>
          <p:cNvSpPr txBox="1"/>
          <p:nvPr/>
        </p:nvSpPr>
        <p:spPr>
          <a:xfrm>
            <a:off x="4177245" y="4655611"/>
            <a:ext cx="909223" cy="276999"/>
          </a:xfrm>
          <a:prstGeom prst="rect">
            <a:avLst/>
          </a:prstGeom>
          <a:noFill/>
        </p:spPr>
        <p:txBody>
          <a:bodyPr wrap="none" rtlCol="0">
            <a:spAutoFit/>
          </a:bodyPr>
          <a:lstStyle/>
          <a:p>
            <a:r>
              <a:rPr lang="en-US" altLang="zh-CN" sz="1200" dirty="0" smtClean="0"/>
              <a:t>residuals</a:t>
            </a:r>
            <a:r>
              <a:rPr lang="en-US" altLang="zh-CN" sz="1200" baseline="30000" dirty="0" smtClean="0"/>
              <a:t>(L)</a:t>
            </a:r>
            <a:r>
              <a:rPr lang="en-US" altLang="zh-CN" sz="1200" dirty="0" smtClean="0"/>
              <a:t> </a:t>
            </a:r>
          </a:p>
        </p:txBody>
      </p:sp>
      <p:sp>
        <p:nvSpPr>
          <p:cNvPr id="284" name="圆角矩形 283"/>
          <p:cNvSpPr/>
          <p:nvPr/>
        </p:nvSpPr>
        <p:spPr>
          <a:xfrm>
            <a:off x="2468910" y="5239164"/>
            <a:ext cx="2021188" cy="881454"/>
          </a:xfrm>
          <a:prstGeom prst="roundRect">
            <a:avLst>
              <a:gd name="adj" fmla="val 3942"/>
            </a:avLst>
          </a:prstGeom>
          <a:noFill/>
          <a:ln>
            <a:solidFill>
              <a:schemeClr val="bg2">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35" name="曲线连接符 334"/>
          <p:cNvCxnSpPr>
            <a:stCxn id="198" idx="2"/>
            <a:endCxn id="189" idx="2"/>
          </p:cNvCxnSpPr>
          <p:nvPr/>
        </p:nvCxnSpPr>
        <p:spPr>
          <a:xfrm rot="5400000" flipH="1" flipV="1">
            <a:off x="2859428" y="3723935"/>
            <a:ext cx="192" cy="656935"/>
          </a:xfrm>
          <a:prstGeom prst="curvedConnector3">
            <a:avLst>
              <a:gd name="adj1" fmla="val -69453125"/>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6" name="曲线连接符 355"/>
          <p:cNvCxnSpPr>
            <a:stCxn id="198" idx="2"/>
            <a:endCxn id="195" idx="2"/>
          </p:cNvCxnSpPr>
          <p:nvPr/>
        </p:nvCxnSpPr>
        <p:spPr>
          <a:xfrm rot="5400000" flipH="1" flipV="1">
            <a:off x="2693028" y="3890333"/>
            <a:ext cx="194" cy="324137"/>
          </a:xfrm>
          <a:prstGeom prst="curvedConnector3">
            <a:avLst>
              <a:gd name="adj1" fmla="val -34368557"/>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0" name="曲线连接符 359"/>
          <p:cNvCxnSpPr>
            <a:stCxn id="198" idx="2"/>
            <a:endCxn id="192" idx="2"/>
          </p:cNvCxnSpPr>
          <p:nvPr/>
        </p:nvCxnSpPr>
        <p:spPr>
          <a:xfrm rot="5400000" flipH="1" flipV="1">
            <a:off x="3021189" y="3562174"/>
            <a:ext cx="193" cy="980458"/>
          </a:xfrm>
          <a:prstGeom prst="curvedConnector3">
            <a:avLst>
              <a:gd name="adj1" fmla="val -98705699"/>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5" name="曲线连接符 364"/>
          <p:cNvCxnSpPr>
            <a:stCxn id="198" idx="2"/>
            <a:endCxn id="203" idx="2"/>
          </p:cNvCxnSpPr>
          <p:nvPr/>
        </p:nvCxnSpPr>
        <p:spPr>
          <a:xfrm rot="16200000" flipH="1">
            <a:off x="3182871" y="3400684"/>
            <a:ext cx="353" cy="1303981"/>
          </a:xfrm>
          <a:prstGeom prst="curvedConnector3">
            <a:avLst>
              <a:gd name="adj1" fmla="val 75652408"/>
            </a:avLst>
          </a:prstGeom>
          <a:ln>
            <a:tailEnd type="triangle"/>
          </a:ln>
        </p:spPr>
        <p:style>
          <a:lnRef idx="1">
            <a:schemeClr val="accent1"/>
          </a:lnRef>
          <a:fillRef idx="0">
            <a:schemeClr val="accent1"/>
          </a:fillRef>
          <a:effectRef idx="0">
            <a:schemeClr val="accent1"/>
          </a:effectRef>
          <a:fontRef idx="minor">
            <a:schemeClr val="tx1"/>
          </a:fontRef>
        </p:style>
      </p:cxnSp>
      <p:sp>
        <p:nvSpPr>
          <p:cNvPr id="373" name="文本框 372"/>
          <p:cNvSpPr txBox="1"/>
          <p:nvPr/>
        </p:nvSpPr>
        <p:spPr>
          <a:xfrm>
            <a:off x="1841059" y="4107691"/>
            <a:ext cx="1148071" cy="276999"/>
          </a:xfrm>
          <a:prstGeom prst="rect">
            <a:avLst/>
          </a:prstGeom>
          <a:noFill/>
        </p:spPr>
        <p:txBody>
          <a:bodyPr wrap="none" rtlCol="0">
            <a:spAutoFit/>
          </a:bodyPr>
          <a:lstStyle/>
          <a:p>
            <a:r>
              <a:rPr lang="en-US" altLang="zh-CN" sz="1200" b="1" dirty="0" smtClean="0">
                <a:solidFill>
                  <a:schemeClr val="accent2"/>
                </a:solidFill>
              </a:rPr>
              <a:t>Self Attention</a:t>
            </a:r>
            <a:endParaRPr lang="zh-CN" altLang="en-US" sz="1200" b="1" dirty="0">
              <a:solidFill>
                <a:schemeClr val="accent2"/>
              </a:solidFill>
            </a:endParaRPr>
          </a:p>
        </p:txBody>
      </p:sp>
      <p:sp>
        <p:nvSpPr>
          <p:cNvPr id="10" name="灯片编号占位符 9"/>
          <p:cNvSpPr>
            <a:spLocks noGrp="1"/>
          </p:cNvSpPr>
          <p:nvPr>
            <p:ph type="sldNum" sz="quarter" idx="12"/>
          </p:nvPr>
        </p:nvSpPr>
        <p:spPr/>
        <p:txBody>
          <a:bodyPr/>
          <a:lstStyle/>
          <a:p>
            <a:fld id="{C91F423C-F180-4845-B359-EE34BC02D0F6}" type="slidenum">
              <a:rPr lang="zh-CN" altLang="en-US" smtClean="0"/>
              <a:t>23</a:t>
            </a:fld>
            <a:endParaRPr lang="zh-CN" altLang="en-US"/>
          </a:p>
        </p:txBody>
      </p:sp>
    </p:spTree>
    <p:extLst>
      <p:ext uri="{BB962C8B-B14F-4D97-AF65-F5344CB8AC3E}">
        <p14:creationId xmlns:p14="http://schemas.microsoft.com/office/powerpoint/2010/main" val="72495825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7" name="矩形 516"/>
          <p:cNvSpPr/>
          <p:nvPr/>
        </p:nvSpPr>
        <p:spPr>
          <a:xfrm>
            <a:off x="4776182" y="2565832"/>
            <a:ext cx="810862" cy="17711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矩形 97"/>
          <p:cNvSpPr/>
          <p:nvPr/>
        </p:nvSpPr>
        <p:spPr>
          <a:xfrm>
            <a:off x="4016080" y="2379145"/>
            <a:ext cx="757070" cy="18776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lstStyle/>
          <a:p>
            <a:r>
              <a:rPr lang="zh-CN" altLang="en-US" dirty="0"/>
              <a:t>多路输入融合：</a:t>
            </a:r>
            <a:r>
              <a:rPr lang="en-US" altLang="zh-CN" dirty="0"/>
              <a:t>Bi-Attention</a:t>
            </a:r>
            <a:r>
              <a:rPr lang="zh-CN" altLang="en-US" dirty="0"/>
              <a:t>机制</a:t>
            </a:r>
          </a:p>
        </p:txBody>
      </p:sp>
      <p:sp>
        <p:nvSpPr>
          <p:cNvPr id="104" name="文本框 103"/>
          <p:cNvSpPr txBox="1"/>
          <p:nvPr/>
        </p:nvSpPr>
        <p:spPr>
          <a:xfrm>
            <a:off x="908104" y="5528269"/>
            <a:ext cx="1023037" cy="261610"/>
          </a:xfrm>
          <a:prstGeom prst="rect">
            <a:avLst/>
          </a:prstGeom>
          <a:noFill/>
        </p:spPr>
        <p:txBody>
          <a:bodyPr wrap="none" rtlCol="0">
            <a:spAutoFit/>
          </a:bodyPr>
          <a:lstStyle/>
          <a:p>
            <a:r>
              <a:rPr lang="en-US" altLang="zh-CN" sz="1100" dirty="0" smtClean="0"/>
              <a:t>Embedding </a:t>
            </a:r>
            <a:r>
              <a:rPr lang="en-US" altLang="zh-CN" sz="1100" baseline="30000" dirty="0" smtClean="0"/>
              <a:t>(1)</a:t>
            </a:r>
            <a:endParaRPr lang="zh-CN" altLang="en-US" sz="1100" baseline="30000" dirty="0"/>
          </a:p>
        </p:txBody>
      </p:sp>
      <p:sp>
        <p:nvSpPr>
          <p:cNvPr id="135" name="文本框 134"/>
          <p:cNvSpPr txBox="1"/>
          <p:nvPr/>
        </p:nvSpPr>
        <p:spPr>
          <a:xfrm>
            <a:off x="3136464" y="6161477"/>
            <a:ext cx="338554" cy="276999"/>
          </a:xfrm>
          <a:prstGeom prst="rect">
            <a:avLst/>
          </a:prstGeom>
          <a:noFill/>
        </p:spPr>
        <p:txBody>
          <a:bodyPr wrap="none" rtlCol="0">
            <a:spAutoFit/>
          </a:bodyPr>
          <a:lstStyle/>
          <a:p>
            <a:r>
              <a:rPr lang="zh-CN" altLang="en-US" sz="1200" dirty="0" smtClean="0"/>
              <a:t>浴</a:t>
            </a:r>
            <a:endParaRPr lang="zh-CN" altLang="en-US" sz="1200" dirty="0"/>
          </a:p>
        </p:txBody>
      </p:sp>
      <p:grpSp>
        <p:nvGrpSpPr>
          <p:cNvPr id="3" name="组合 2"/>
          <p:cNvGrpSpPr/>
          <p:nvPr/>
        </p:nvGrpSpPr>
        <p:grpSpPr>
          <a:xfrm>
            <a:off x="2601881" y="5246560"/>
            <a:ext cx="1916792" cy="1187115"/>
            <a:chOff x="325406" y="4589335"/>
            <a:chExt cx="1916792" cy="1187115"/>
          </a:xfrm>
        </p:grpSpPr>
        <p:grpSp>
          <p:nvGrpSpPr>
            <p:cNvPr id="73" name="组合 72"/>
            <p:cNvGrpSpPr/>
            <p:nvPr/>
          </p:nvGrpSpPr>
          <p:grpSpPr>
            <a:xfrm>
              <a:off x="950497" y="4594972"/>
              <a:ext cx="168442" cy="852454"/>
              <a:chOff x="950497" y="4528297"/>
              <a:chExt cx="168442" cy="852454"/>
            </a:xfrm>
          </p:grpSpPr>
          <p:sp>
            <p:nvSpPr>
              <p:cNvPr id="92" name="圆角矩形 91"/>
              <p:cNvSpPr/>
              <p:nvPr/>
            </p:nvSpPr>
            <p:spPr>
              <a:xfrm>
                <a:off x="950497" y="4528297"/>
                <a:ext cx="168442" cy="852454"/>
              </a:xfrm>
              <a:prstGeom prst="roundRect">
                <a:avLst>
                  <a:gd name="adj" fmla="val 47702"/>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椭圆 92"/>
              <p:cNvSpPr/>
              <p:nvPr/>
            </p:nvSpPr>
            <p:spPr>
              <a:xfrm>
                <a:off x="962528" y="4648613"/>
                <a:ext cx="139956" cy="139956"/>
              </a:xfrm>
              <a:prstGeom prst="ellips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椭圆 100"/>
              <p:cNvSpPr/>
              <p:nvPr/>
            </p:nvSpPr>
            <p:spPr>
              <a:xfrm>
                <a:off x="968340" y="4890975"/>
                <a:ext cx="139956" cy="139956"/>
              </a:xfrm>
              <a:prstGeom prst="ellips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椭圆 101"/>
              <p:cNvSpPr/>
              <p:nvPr/>
            </p:nvSpPr>
            <p:spPr>
              <a:xfrm>
                <a:off x="962529" y="5129847"/>
                <a:ext cx="139956" cy="139956"/>
              </a:xfrm>
              <a:prstGeom prst="ellips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5" name="组合 104"/>
            <p:cNvGrpSpPr/>
            <p:nvPr/>
          </p:nvGrpSpPr>
          <p:grpSpPr>
            <a:xfrm>
              <a:off x="1269058" y="4593093"/>
              <a:ext cx="168442" cy="852454"/>
              <a:chOff x="950497" y="4528297"/>
              <a:chExt cx="168442" cy="852454"/>
            </a:xfrm>
          </p:grpSpPr>
          <p:sp>
            <p:nvSpPr>
              <p:cNvPr id="106" name="圆角矩形 105"/>
              <p:cNvSpPr/>
              <p:nvPr/>
            </p:nvSpPr>
            <p:spPr>
              <a:xfrm>
                <a:off x="950497" y="4528297"/>
                <a:ext cx="168442" cy="852454"/>
              </a:xfrm>
              <a:prstGeom prst="roundRect">
                <a:avLst>
                  <a:gd name="adj" fmla="val 47702"/>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 name="椭圆 110"/>
              <p:cNvSpPr/>
              <p:nvPr/>
            </p:nvSpPr>
            <p:spPr>
              <a:xfrm>
                <a:off x="962528" y="4648613"/>
                <a:ext cx="139956" cy="139956"/>
              </a:xfrm>
              <a:prstGeom prst="ellips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6" name="椭圆 115"/>
              <p:cNvSpPr/>
              <p:nvPr/>
            </p:nvSpPr>
            <p:spPr>
              <a:xfrm>
                <a:off x="968340" y="4890975"/>
                <a:ext cx="139956" cy="139956"/>
              </a:xfrm>
              <a:prstGeom prst="ellips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3" name="椭圆 122"/>
              <p:cNvSpPr/>
              <p:nvPr/>
            </p:nvSpPr>
            <p:spPr>
              <a:xfrm>
                <a:off x="962529" y="5129847"/>
                <a:ext cx="139956" cy="139956"/>
              </a:xfrm>
              <a:prstGeom prst="ellips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4" name="组合 123"/>
            <p:cNvGrpSpPr/>
            <p:nvPr/>
          </p:nvGrpSpPr>
          <p:grpSpPr>
            <a:xfrm>
              <a:off x="325406" y="4589335"/>
              <a:ext cx="1430655" cy="854333"/>
              <a:chOff x="-311716" y="4526418"/>
              <a:chExt cx="1430655" cy="854333"/>
            </a:xfrm>
          </p:grpSpPr>
          <p:sp>
            <p:nvSpPr>
              <p:cNvPr id="125" name="圆角矩形 124"/>
              <p:cNvSpPr/>
              <p:nvPr/>
            </p:nvSpPr>
            <p:spPr>
              <a:xfrm>
                <a:off x="950497" y="4528297"/>
                <a:ext cx="168442" cy="852454"/>
              </a:xfrm>
              <a:prstGeom prst="roundRect">
                <a:avLst>
                  <a:gd name="adj" fmla="val 47702"/>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7" name="椭圆 126"/>
              <p:cNvSpPr/>
              <p:nvPr/>
            </p:nvSpPr>
            <p:spPr>
              <a:xfrm>
                <a:off x="962528" y="4648613"/>
                <a:ext cx="139956" cy="139956"/>
              </a:xfrm>
              <a:prstGeom prst="ellips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 name="椭圆 127"/>
              <p:cNvSpPr/>
              <p:nvPr/>
            </p:nvSpPr>
            <p:spPr>
              <a:xfrm>
                <a:off x="968340" y="4890975"/>
                <a:ext cx="139956" cy="139956"/>
              </a:xfrm>
              <a:prstGeom prst="ellips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9" name="椭圆 128"/>
              <p:cNvSpPr/>
              <p:nvPr/>
            </p:nvSpPr>
            <p:spPr>
              <a:xfrm>
                <a:off x="962529" y="5129847"/>
                <a:ext cx="139956" cy="139956"/>
              </a:xfrm>
              <a:prstGeom prst="ellips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3" name="圆角矩形 162"/>
              <p:cNvSpPr/>
              <p:nvPr/>
            </p:nvSpPr>
            <p:spPr>
              <a:xfrm>
                <a:off x="-235" y="4526418"/>
                <a:ext cx="168442" cy="852454"/>
              </a:xfrm>
              <a:prstGeom prst="roundRect">
                <a:avLst>
                  <a:gd name="adj" fmla="val 47702"/>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4" name="圆角矩形 163"/>
              <p:cNvSpPr/>
              <p:nvPr/>
            </p:nvSpPr>
            <p:spPr>
              <a:xfrm>
                <a:off x="-311716" y="4526418"/>
                <a:ext cx="168442" cy="852454"/>
              </a:xfrm>
              <a:prstGeom prst="roundRect">
                <a:avLst>
                  <a:gd name="adj" fmla="val 47702"/>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30" name="组合 129"/>
            <p:cNvGrpSpPr/>
            <p:nvPr/>
          </p:nvGrpSpPr>
          <p:grpSpPr>
            <a:xfrm>
              <a:off x="1906180" y="4589335"/>
              <a:ext cx="168442" cy="852454"/>
              <a:chOff x="950497" y="4528297"/>
              <a:chExt cx="168442" cy="852454"/>
            </a:xfrm>
          </p:grpSpPr>
          <p:sp>
            <p:nvSpPr>
              <p:cNvPr id="131" name="圆角矩形 130"/>
              <p:cNvSpPr/>
              <p:nvPr/>
            </p:nvSpPr>
            <p:spPr>
              <a:xfrm>
                <a:off x="950497" y="4528297"/>
                <a:ext cx="168442" cy="852454"/>
              </a:xfrm>
              <a:prstGeom prst="roundRect">
                <a:avLst>
                  <a:gd name="adj" fmla="val 47702"/>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2" name="椭圆 131"/>
              <p:cNvSpPr/>
              <p:nvPr/>
            </p:nvSpPr>
            <p:spPr>
              <a:xfrm>
                <a:off x="962528" y="4648613"/>
                <a:ext cx="139956" cy="139956"/>
              </a:xfrm>
              <a:prstGeom prst="ellips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3" name="椭圆 132"/>
              <p:cNvSpPr/>
              <p:nvPr/>
            </p:nvSpPr>
            <p:spPr>
              <a:xfrm>
                <a:off x="968340" y="4890975"/>
                <a:ext cx="139956" cy="139956"/>
              </a:xfrm>
              <a:prstGeom prst="ellips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4" name="椭圆 133"/>
              <p:cNvSpPr/>
              <p:nvPr/>
            </p:nvSpPr>
            <p:spPr>
              <a:xfrm>
                <a:off x="962529" y="5129847"/>
                <a:ext cx="139956" cy="139956"/>
              </a:xfrm>
              <a:prstGeom prst="ellips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6" name="矩形 135"/>
            <p:cNvSpPr/>
            <p:nvPr/>
          </p:nvSpPr>
          <p:spPr>
            <a:xfrm>
              <a:off x="1170492" y="5494535"/>
              <a:ext cx="415498" cy="276999"/>
            </a:xfrm>
            <a:prstGeom prst="rect">
              <a:avLst/>
            </a:prstGeom>
          </p:spPr>
          <p:txBody>
            <a:bodyPr wrap="square">
              <a:spAutoFit/>
            </a:bodyPr>
            <a:lstStyle/>
            <a:p>
              <a:r>
                <a:rPr lang="zh-CN" altLang="en-US" sz="1200" dirty="0"/>
                <a:t>室</a:t>
              </a:r>
            </a:p>
          </p:txBody>
        </p:sp>
        <p:sp>
          <p:nvSpPr>
            <p:cNvPr id="137" name="矩形 136"/>
            <p:cNvSpPr/>
            <p:nvPr/>
          </p:nvSpPr>
          <p:spPr>
            <a:xfrm>
              <a:off x="1509046" y="5499451"/>
              <a:ext cx="415498" cy="276999"/>
            </a:xfrm>
            <a:prstGeom prst="rect">
              <a:avLst/>
            </a:prstGeom>
          </p:spPr>
          <p:txBody>
            <a:bodyPr wrap="square">
              <a:spAutoFit/>
            </a:bodyPr>
            <a:lstStyle/>
            <a:p>
              <a:r>
                <a:rPr lang="zh-CN" altLang="en-US" sz="1200" dirty="0" smtClean="0"/>
                <a:t>物</a:t>
              </a:r>
              <a:endParaRPr lang="zh-CN" altLang="en-US" sz="1200" dirty="0"/>
            </a:p>
          </p:txBody>
        </p:sp>
        <p:sp>
          <p:nvSpPr>
            <p:cNvPr id="138" name="矩形 137"/>
            <p:cNvSpPr/>
            <p:nvPr/>
          </p:nvSpPr>
          <p:spPr>
            <a:xfrm>
              <a:off x="1826700" y="5499451"/>
              <a:ext cx="415498" cy="276999"/>
            </a:xfrm>
            <a:prstGeom prst="rect">
              <a:avLst/>
            </a:prstGeom>
          </p:spPr>
          <p:txBody>
            <a:bodyPr wrap="square">
              <a:spAutoFit/>
            </a:bodyPr>
            <a:lstStyle/>
            <a:p>
              <a:r>
                <a:rPr lang="zh-CN" altLang="en-US" sz="1200" dirty="0" smtClean="0"/>
                <a:t>品</a:t>
              </a:r>
              <a:endParaRPr lang="zh-CN" altLang="en-US" sz="1200" dirty="0"/>
            </a:p>
          </p:txBody>
        </p:sp>
      </p:grpSp>
      <p:grpSp>
        <p:nvGrpSpPr>
          <p:cNvPr id="7" name="组合 6"/>
          <p:cNvGrpSpPr/>
          <p:nvPr/>
        </p:nvGrpSpPr>
        <p:grpSpPr>
          <a:xfrm>
            <a:off x="3415102" y="4631756"/>
            <a:ext cx="151987" cy="340103"/>
            <a:chOff x="1129102" y="3974531"/>
            <a:chExt cx="151987" cy="340103"/>
          </a:xfrm>
        </p:grpSpPr>
        <p:sp>
          <p:nvSpPr>
            <p:cNvPr id="155" name="圆角矩形 154"/>
            <p:cNvSpPr/>
            <p:nvPr/>
          </p:nvSpPr>
          <p:spPr>
            <a:xfrm>
              <a:off x="1129102" y="3974531"/>
              <a:ext cx="151987" cy="340103"/>
            </a:xfrm>
            <a:prstGeom prst="roundRect">
              <a:avLst>
                <a:gd name="adj" fmla="val 47702"/>
              </a:avLst>
            </a:prstGeom>
            <a:solidFill>
              <a:srgbClr val="ECDEE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椭圆 156"/>
            <p:cNvSpPr/>
            <p:nvPr/>
          </p:nvSpPr>
          <p:spPr>
            <a:xfrm>
              <a:off x="1132239" y="4086004"/>
              <a:ext cx="139956" cy="139956"/>
            </a:xfrm>
            <a:prstGeom prst="ellipse">
              <a:avLst/>
            </a:prstGeom>
            <a:solidFill>
              <a:srgbClr val="F59FE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58" name="组合 157"/>
          <p:cNvGrpSpPr/>
          <p:nvPr/>
        </p:nvGrpSpPr>
        <p:grpSpPr>
          <a:xfrm>
            <a:off x="3738625" y="4631755"/>
            <a:ext cx="151987" cy="340103"/>
            <a:chOff x="1129102" y="3974531"/>
            <a:chExt cx="151987" cy="340103"/>
          </a:xfrm>
        </p:grpSpPr>
        <p:sp>
          <p:nvSpPr>
            <p:cNvPr id="159" name="圆角矩形 158"/>
            <p:cNvSpPr/>
            <p:nvPr/>
          </p:nvSpPr>
          <p:spPr>
            <a:xfrm>
              <a:off x="1129102" y="3974531"/>
              <a:ext cx="151987" cy="340103"/>
            </a:xfrm>
            <a:prstGeom prst="roundRect">
              <a:avLst>
                <a:gd name="adj" fmla="val 47702"/>
              </a:avLst>
            </a:prstGeom>
            <a:solidFill>
              <a:srgbClr val="ECDEE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椭圆 159"/>
            <p:cNvSpPr/>
            <p:nvPr/>
          </p:nvSpPr>
          <p:spPr>
            <a:xfrm>
              <a:off x="1132239" y="4086004"/>
              <a:ext cx="139956" cy="139956"/>
            </a:xfrm>
            <a:prstGeom prst="ellipse">
              <a:avLst/>
            </a:prstGeom>
            <a:solidFill>
              <a:srgbClr val="F59FE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61" name="文本框 160"/>
          <p:cNvSpPr txBox="1"/>
          <p:nvPr/>
        </p:nvSpPr>
        <p:spPr>
          <a:xfrm>
            <a:off x="2785969" y="6161477"/>
            <a:ext cx="478016" cy="276999"/>
          </a:xfrm>
          <a:prstGeom prst="rect">
            <a:avLst/>
          </a:prstGeom>
          <a:noFill/>
        </p:spPr>
        <p:txBody>
          <a:bodyPr wrap="none" rtlCol="0">
            <a:spAutoFit/>
          </a:bodyPr>
          <a:lstStyle/>
          <a:p>
            <a:r>
              <a:rPr lang="en-US" altLang="zh-CN" sz="1200" dirty="0" smtClean="0"/>
              <a:t>&lt;p&gt;</a:t>
            </a:r>
            <a:endParaRPr lang="zh-CN" altLang="en-US" sz="1200" dirty="0"/>
          </a:p>
        </p:txBody>
      </p:sp>
      <p:sp>
        <p:nvSpPr>
          <p:cNvPr id="162" name="文本框 161"/>
          <p:cNvSpPr txBox="1"/>
          <p:nvPr/>
        </p:nvSpPr>
        <p:spPr>
          <a:xfrm>
            <a:off x="2425949" y="6161477"/>
            <a:ext cx="478016" cy="276999"/>
          </a:xfrm>
          <a:prstGeom prst="rect">
            <a:avLst/>
          </a:prstGeom>
          <a:noFill/>
        </p:spPr>
        <p:txBody>
          <a:bodyPr wrap="none" rtlCol="0">
            <a:spAutoFit/>
          </a:bodyPr>
          <a:lstStyle/>
          <a:p>
            <a:r>
              <a:rPr lang="en-US" altLang="zh-CN" sz="1200" dirty="0" smtClean="0"/>
              <a:t>&lt;p&gt;</a:t>
            </a:r>
            <a:endParaRPr lang="zh-CN" altLang="en-US" sz="1200" dirty="0"/>
          </a:p>
        </p:txBody>
      </p:sp>
      <p:sp>
        <p:nvSpPr>
          <p:cNvPr id="139" name="等腰三角形 138"/>
          <p:cNvSpPr/>
          <p:nvPr/>
        </p:nvSpPr>
        <p:spPr>
          <a:xfrm>
            <a:off x="3561988" y="4981576"/>
            <a:ext cx="789109" cy="228856"/>
          </a:xfrm>
          <a:prstGeom prst="triangle">
            <a:avLst>
              <a:gd name="adj" fmla="val 33361"/>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4" name="等腰三角形 3"/>
          <p:cNvSpPr/>
          <p:nvPr/>
        </p:nvSpPr>
        <p:spPr>
          <a:xfrm>
            <a:off x="3226971" y="4981576"/>
            <a:ext cx="789109" cy="228856"/>
          </a:xfrm>
          <a:prstGeom prst="triangle">
            <a:avLst>
              <a:gd name="adj" fmla="val 33361"/>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172" name="等腰三角形 171"/>
          <p:cNvSpPr/>
          <p:nvPr/>
        </p:nvSpPr>
        <p:spPr>
          <a:xfrm>
            <a:off x="2903707" y="4981576"/>
            <a:ext cx="789109" cy="228856"/>
          </a:xfrm>
          <a:prstGeom prst="triangle">
            <a:avLst>
              <a:gd name="adj" fmla="val 33361"/>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171" name="等腰三角形 170"/>
          <p:cNvSpPr/>
          <p:nvPr/>
        </p:nvSpPr>
        <p:spPr>
          <a:xfrm>
            <a:off x="2578458" y="4981576"/>
            <a:ext cx="789109" cy="228856"/>
          </a:xfrm>
          <a:prstGeom prst="triangle">
            <a:avLst>
              <a:gd name="adj" fmla="val 33361"/>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grpSp>
        <p:nvGrpSpPr>
          <p:cNvPr id="173" name="组合 172"/>
          <p:cNvGrpSpPr/>
          <p:nvPr/>
        </p:nvGrpSpPr>
        <p:grpSpPr>
          <a:xfrm>
            <a:off x="3082304" y="4631754"/>
            <a:ext cx="151987" cy="340103"/>
            <a:chOff x="1129102" y="3974531"/>
            <a:chExt cx="151987" cy="340103"/>
          </a:xfrm>
        </p:grpSpPr>
        <p:sp>
          <p:nvSpPr>
            <p:cNvPr id="174" name="圆角矩形 173"/>
            <p:cNvSpPr/>
            <p:nvPr/>
          </p:nvSpPr>
          <p:spPr>
            <a:xfrm>
              <a:off x="1129102" y="3974531"/>
              <a:ext cx="151987" cy="340103"/>
            </a:xfrm>
            <a:prstGeom prst="roundRect">
              <a:avLst>
                <a:gd name="adj" fmla="val 47702"/>
              </a:avLst>
            </a:prstGeom>
            <a:solidFill>
              <a:srgbClr val="ECDEE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5" name="椭圆 174"/>
            <p:cNvSpPr/>
            <p:nvPr/>
          </p:nvSpPr>
          <p:spPr>
            <a:xfrm>
              <a:off x="1132239" y="4086004"/>
              <a:ext cx="139956" cy="139956"/>
            </a:xfrm>
            <a:prstGeom prst="ellipse">
              <a:avLst/>
            </a:prstGeom>
            <a:solidFill>
              <a:srgbClr val="F59FE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76" name="组合 175"/>
          <p:cNvGrpSpPr/>
          <p:nvPr/>
        </p:nvGrpSpPr>
        <p:grpSpPr>
          <a:xfrm>
            <a:off x="2758167" y="4631948"/>
            <a:ext cx="151987" cy="340103"/>
            <a:chOff x="1129102" y="3974531"/>
            <a:chExt cx="151987" cy="340103"/>
          </a:xfrm>
        </p:grpSpPr>
        <p:sp>
          <p:nvSpPr>
            <p:cNvPr id="177" name="圆角矩形 176"/>
            <p:cNvSpPr/>
            <p:nvPr/>
          </p:nvSpPr>
          <p:spPr>
            <a:xfrm>
              <a:off x="1129102" y="3974531"/>
              <a:ext cx="151987" cy="340103"/>
            </a:xfrm>
            <a:prstGeom prst="roundRect">
              <a:avLst>
                <a:gd name="adj" fmla="val 47702"/>
              </a:avLst>
            </a:prstGeom>
            <a:solidFill>
              <a:srgbClr val="ECDEE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8" name="椭圆 177"/>
            <p:cNvSpPr/>
            <p:nvPr/>
          </p:nvSpPr>
          <p:spPr>
            <a:xfrm>
              <a:off x="1132239" y="4086004"/>
              <a:ext cx="139956" cy="139956"/>
            </a:xfrm>
            <a:prstGeom prst="ellipse">
              <a:avLst/>
            </a:prstGeom>
            <a:solidFill>
              <a:srgbClr val="F59FE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79" name="文本框 178"/>
          <p:cNvSpPr txBox="1"/>
          <p:nvPr/>
        </p:nvSpPr>
        <p:spPr>
          <a:xfrm>
            <a:off x="835878" y="5028303"/>
            <a:ext cx="1106393" cy="276999"/>
          </a:xfrm>
          <a:prstGeom prst="rect">
            <a:avLst/>
          </a:prstGeom>
          <a:noFill/>
        </p:spPr>
        <p:txBody>
          <a:bodyPr wrap="none" rtlCol="0">
            <a:spAutoFit/>
          </a:bodyPr>
          <a:lstStyle/>
          <a:p>
            <a:r>
              <a:rPr lang="en-US" altLang="zh-CN" sz="1200" dirty="0" smtClean="0"/>
              <a:t>Conv</a:t>
            </a:r>
            <a:r>
              <a:rPr lang="en-US" altLang="zh-CN" sz="1200" baseline="30000" dirty="0" smtClean="0"/>
              <a:t>(1)</a:t>
            </a:r>
            <a:r>
              <a:rPr lang="en-US" altLang="zh-CN" sz="1200" dirty="0" smtClean="0"/>
              <a:t> + GLU</a:t>
            </a:r>
          </a:p>
        </p:txBody>
      </p:sp>
      <p:sp>
        <p:nvSpPr>
          <p:cNvPr id="181" name="圆角矩形 180"/>
          <p:cNvSpPr/>
          <p:nvPr/>
        </p:nvSpPr>
        <p:spPr>
          <a:xfrm>
            <a:off x="2450908" y="4631948"/>
            <a:ext cx="151987" cy="340103"/>
          </a:xfrm>
          <a:prstGeom prst="roundRect">
            <a:avLst>
              <a:gd name="adj" fmla="val 47702"/>
            </a:avLst>
          </a:prstGeom>
          <a:solidFill>
            <a:srgbClr val="ECDEE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 name="组合 8"/>
          <p:cNvGrpSpPr/>
          <p:nvPr/>
        </p:nvGrpSpPr>
        <p:grpSpPr>
          <a:xfrm>
            <a:off x="2445182" y="4391626"/>
            <a:ext cx="1416709" cy="228856"/>
            <a:chOff x="2445182" y="4391626"/>
            <a:chExt cx="1416709" cy="228856"/>
          </a:xfrm>
        </p:grpSpPr>
        <p:sp>
          <p:nvSpPr>
            <p:cNvPr id="185" name="等腰三角形 184"/>
            <p:cNvSpPr/>
            <p:nvPr/>
          </p:nvSpPr>
          <p:spPr>
            <a:xfrm>
              <a:off x="3072782" y="4391626"/>
              <a:ext cx="789109" cy="228856"/>
            </a:xfrm>
            <a:prstGeom prst="triangle">
              <a:avLst>
                <a:gd name="adj" fmla="val 33361"/>
              </a:avLst>
            </a:prstGeom>
            <a:solidFill>
              <a:srgbClr val="ECDEE8"/>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184" name="等腰三角形 183"/>
            <p:cNvSpPr/>
            <p:nvPr/>
          </p:nvSpPr>
          <p:spPr>
            <a:xfrm>
              <a:off x="2758982" y="4391626"/>
              <a:ext cx="789109" cy="228856"/>
            </a:xfrm>
            <a:prstGeom prst="triangle">
              <a:avLst>
                <a:gd name="adj" fmla="val 33361"/>
              </a:avLst>
            </a:prstGeom>
            <a:solidFill>
              <a:srgbClr val="ECDEE8"/>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183" name="等腰三角形 182"/>
            <p:cNvSpPr/>
            <p:nvPr/>
          </p:nvSpPr>
          <p:spPr>
            <a:xfrm>
              <a:off x="2445182" y="4391626"/>
              <a:ext cx="789109" cy="228856"/>
            </a:xfrm>
            <a:prstGeom prst="triangle">
              <a:avLst>
                <a:gd name="adj" fmla="val 33361"/>
              </a:avLst>
            </a:prstGeom>
            <a:solidFill>
              <a:srgbClr val="ECDEE8"/>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grpSp>
      <p:sp>
        <p:nvSpPr>
          <p:cNvPr id="186" name="文本框 185"/>
          <p:cNvSpPr txBox="1"/>
          <p:nvPr/>
        </p:nvSpPr>
        <p:spPr>
          <a:xfrm>
            <a:off x="915603" y="4679826"/>
            <a:ext cx="1023037" cy="261610"/>
          </a:xfrm>
          <a:prstGeom prst="rect">
            <a:avLst/>
          </a:prstGeom>
          <a:noFill/>
        </p:spPr>
        <p:txBody>
          <a:bodyPr wrap="none" rtlCol="0">
            <a:spAutoFit/>
          </a:bodyPr>
          <a:lstStyle/>
          <a:p>
            <a:r>
              <a:rPr lang="en-US" altLang="zh-CN" sz="1100" dirty="0" smtClean="0"/>
              <a:t>Embedding </a:t>
            </a:r>
            <a:r>
              <a:rPr lang="en-US" altLang="zh-CN" sz="1100" baseline="30000" dirty="0" smtClean="0"/>
              <a:t>(2)</a:t>
            </a:r>
            <a:endParaRPr lang="zh-CN" altLang="en-US" sz="1100" baseline="30000" dirty="0"/>
          </a:p>
        </p:txBody>
      </p:sp>
      <p:sp>
        <p:nvSpPr>
          <p:cNvPr id="187" name="文本框 186"/>
          <p:cNvSpPr txBox="1"/>
          <p:nvPr/>
        </p:nvSpPr>
        <p:spPr>
          <a:xfrm>
            <a:off x="864157" y="4343419"/>
            <a:ext cx="1106393" cy="276999"/>
          </a:xfrm>
          <a:prstGeom prst="rect">
            <a:avLst/>
          </a:prstGeom>
          <a:noFill/>
        </p:spPr>
        <p:txBody>
          <a:bodyPr wrap="none" rtlCol="0">
            <a:spAutoFit/>
          </a:bodyPr>
          <a:lstStyle/>
          <a:p>
            <a:r>
              <a:rPr lang="en-US" altLang="zh-CN" sz="1200" dirty="0" smtClean="0"/>
              <a:t>Conv</a:t>
            </a:r>
            <a:r>
              <a:rPr lang="en-US" altLang="zh-CN" sz="1200" baseline="30000" dirty="0" smtClean="0"/>
              <a:t>(2)</a:t>
            </a:r>
            <a:r>
              <a:rPr lang="en-US" altLang="zh-CN" sz="1200" dirty="0" smtClean="0"/>
              <a:t> + GLU</a:t>
            </a:r>
          </a:p>
        </p:txBody>
      </p:sp>
      <p:sp>
        <p:nvSpPr>
          <p:cNvPr id="8" name="文本框 7"/>
          <p:cNvSpPr txBox="1"/>
          <p:nvPr/>
        </p:nvSpPr>
        <p:spPr>
          <a:xfrm>
            <a:off x="2999444" y="4048512"/>
            <a:ext cx="372218" cy="369332"/>
          </a:xfrm>
          <a:prstGeom prst="rect">
            <a:avLst/>
          </a:prstGeom>
          <a:noFill/>
        </p:spPr>
        <p:txBody>
          <a:bodyPr wrap="none" rtlCol="0">
            <a:spAutoFit/>
          </a:bodyPr>
          <a:lstStyle/>
          <a:p>
            <a:r>
              <a:rPr lang="en-US" altLang="zh-CN" b="1" dirty="0" smtClean="0"/>
              <a:t>…</a:t>
            </a:r>
            <a:endParaRPr lang="zh-CN" altLang="en-US" b="1" dirty="0"/>
          </a:p>
        </p:txBody>
      </p:sp>
      <p:sp>
        <p:nvSpPr>
          <p:cNvPr id="201" name="文本框 200"/>
          <p:cNvSpPr txBox="1"/>
          <p:nvPr/>
        </p:nvSpPr>
        <p:spPr>
          <a:xfrm>
            <a:off x="2642974" y="6504977"/>
            <a:ext cx="1350050" cy="276999"/>
          </a:xfrm>
          <a:prstGeom prst="rect">
            <a:avLst/>
          </a:prstGeom>
          <a:noFill/>
        </p:spPr>
        <p:txBody>
          <a:bodyPr wrap="none" rtlCol="0">
            <a:spAutoFit/>
          </a:bodyPr>
          <a:lstStyle/>
          <a:p>
            <a:r>
              <a:rPr lang="en-US" altLang="zh-CN" sz="1200" b="1" dirty="0" smtClean="0">
                <a:solidFill>
                  <a:schemeClr val="accent2"/>
                </a:solidFill>
              </a:rPr>
              <a:t>concept encoder</a:t>
            </a:r>
            <a:endParaRPr lang="zh-CN" altLang="en-US" sz="1200" b="1" dirty="0">
              <a:solidFill>
                <a:schemeClr val="accent2"/>
              </a:solidFill>
            </a:endParaRPr>
          </a:p>
        </p:txBody>
      </p:sp>
      <p:grpSp>
        <p:nvGrpSpPr>
          <p:cNvPr id="5" name="组合 4"/>
          <p:cNvGrpSpPr/>
          <p:nvPr/>
        </p:nvGrpSpPr>
        <p:grpSpPr>
          <a:xfrm>
            <a:off x="2455063" y="3712202"/>
            <a:ext cx="1455968" cy="340650"/>
            <a:chOff x="2455063" y="3712202"/>
            <a:chExt cx="1455968" cy="340650"/>
          </a:xfrm>
        </p:grpSpPr>
        <p:grpSp>
          <p:nvGrpSpPr>
            <p:cNvPr id="188" name="组合 187"/>
            <p:cNvGrpSpPr/>
            <p:nvPr/>
          </p:nvGrpSpPr>
          <p:grpSpPr>
            <a:xfrm>
              <a:off x="3111998" y="3712204"/>
              <a:ext cx="151987" cy="340103"/>
              <a:chOff x="1129102" y="3974531"/>
              <a:chExt cx="151987" cy="340103"/>
            </a:xfrm>
            <a:solidFill>
              <a:schemeClr val="accent1">
                <a:lumMod val="20000"/>
                <a:lumOff val="80000"/>
              </a:schemeClr>
            </a:solidFill>
          </p:grpSpPr>
          <p:sp>
            <p:nvSpPr>
              <p:cNvPr id="189" name="圆角矩形 188"/>
              <p:cNvSpPr/>
              <p:nvPr/>
            </p:nvSpPr>
            <p:spPr>
              <a:xfrm>
                <a:off x="1129102" y="3974531"/>
                <a:ext cx="151987" cy="340103"/>
              </a:xfrm>
              <a:prstGeom prst="roundRect">
                <a:avLst>
                  <a:gd name="adj" fmla="val 47702"/>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0" name="椭圆 189"/>
              <p:cNvSpPr/>
              <p:nvPr/>
            </p:nvSpPr>
            <p:spPr>
              <a:xfrm>
                <a:off x="1132239" y="4086004"/>
                <a:ext cx="139956" cy="139956"/>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91" name="组合 190"/>
            <p:cNvGrpSpPr/>
            <p:nvPr/>
          </p:nvGrpSpPr>
          <p:grpSpPr>
            <a:xfrm>
              <a:off x="3435521" y="3712203"/>
              <a:ext cx="151987" cy="340103"/>
              <a:chOff x="1129102" y="3974531"/>
              <a:chExt cx="151987" cy="340103"/>
            </a:xfrm>
            <a:solidFill>
              <a:schemeClr val="accent1">
                <a:lumMod val="20000"/>
                <a:lumOff val="80000"/>
              </a:schemeClr>
            </a:solidFill>
          </p:grpSpPr>
          <p:sp>
            <p:nvSpPr>
              <p:cNvPr id="192" name="圆角矩形 191"/>
              <p:cNvSpPr/>
              <p:nvPr/>
            </p:nvSpPr>
            <p:spPr>
              <a:xfrm>
                <a:off x="1129102" y="3974531"/>
                <a:ext cx="151987" cy="340103"/>
              </a:xfrm>
              <a:prstGeom prst="roundRect">
                <a:avLst>
                  <a:gd name="adj" fmla="val 47702"/>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3" name="椭圆 192"/>
              <p:cNvSpPr/>
              <p:nvPr/>
            </p:nvSpPr>
            <p:spPr>
              <a:xfrm>
                <a:off x="1132239" y="4086004"/>
                <a:ext cx="139956" cy="139956"/>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94" name="组合 193"/>
            <p:cNvGrpSpPr/>
            <p:nvPr/>
          </p:nvGrpSpPr>
          <p:grpSpPr>
            <a:xfrm>
              <a:off x="2779200" y="3712202"/>
              <a:ext cx="151987" cy="340103"/>
              <a:chOff x="1129102" y="3974531"/>
              <a:chExt cx="151987" cy="340103"/>
            </a:xfrm>
            <a:solidFill>
              <a:schemeClr val="accent1">
                <a:lumMod val="20000"/>
                <a:lumOff val="80000"/>
              </a:schemeClr>
            </a:solidFill>
          </p:grpSpPr>
          <p:sp>
            <p:nvSpPr>
              <p:cNvPr id="195" name="圆角矩形 194"/>
              <p:cNvSpPr/>
              <p:nvPr/>
            </p:nvSpPr>
            <p:spPr>
              <a:xfrm>
                <a:off x="1129102" y="3974531"/>
                <a:ext cx="151987" cy="340103"/>
              </a:xfrm>
              <a:prstGeom prst="roundRect">
                <a:avLst>
                  <a:gd name="adj" fmla="val 47702"/>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6" name="椭圆 195"/>
              <p:cNvSpPr/>
              <p:nvPr/>
            </p:nvSpPr>
            <p:spPr>
              <a:xfrm>
                <a:off x="1132239" y="4086004"/>
                <a:ext cx="139956" cy="139956"/>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97" name="组合 196"/>
            <p:cNvGrpSpPr/>
            <p:nvPr/>
          </p:nvGrpSpPr>
          <p:grpSpPr>
            <a:xfrm>
              <a:off x="2455063" y="3712396"/>
              <a:ext cx="151987" cy="340103"/>
              <a:chOff x="1129102" y="3974531"/>
              <a:chExt cx="151987" cy="340103"/>
            </a:xfrm>
            <a:solidFill>
              <a:schemeClr val="accent1">
                <a:lumMod val="20000"/>
                <a:lumOff val="80000"/>
              </a:schemeClr>
            </a:solidFill>
          </p:grpSpPr>
          <p:sp>
            <p:nvSpPr>
              <p:cNvPr id="198" name="圆角矩形 197"/>
              <p:cNvSpPr/>
              <p:nvPr/>
            </p:nvSpPr>
            <p:spPr>
              <a:xfrm>
                <a:off x="1129102" y="3974531"/>
                <a:ext cx="151987" cy="340103"/>
              </a:xfrm>
              <a:prstGeom prst="roundRect">
                <a:avLst>
                  <a:gd name="adj" fmla="val 47702"/>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9" name="椭圆 198"/>
              <p:cNvSpPr/>
              <p:nvPr/>
            </p:nvSpPr>
            <p:spPr>
              <a:xfrm>
                <a:off x="1132239" y="4086004"/>
                <a:ext cx="139956" cy="139956"/>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02" name="组合 201"/>
            <p:cNvGrpSpPr/>
            <p:nvPr/>
          </p:nvGrpSpPr>
          <p:grpSpPr>
            <a:xfrm>
              <a:off x="3759044" y="3712749"/>
              <a:ext cx="151987" cy="340103"/>
              <a:chOff x="1129102" y="3974531"/>
              <a:chExt cx="151987" cy="340103"/>
            </a:xfrm>
            <a:solidFill>
              <a:schemeClr val="accent1">
                <a:lumMod val="20000"/>
                <a:lumOff val="80000"/>
              </a:schemeClr>
            </a:solidFill>
          </p:grpSpPr>
          <p:sp>
            <p:nvSpPr>
              <p:cNvPr id="203" name="圆角矩形 202"/>
              <p:cNvSpPr/>
              <p:nvPr/>
            </p:nvSpPr>
            <p:spPr>
              <a:xfrm>
                <a:off x="1129102" y="3974531"/>
                <a:ext cx="151987" cy="340103"/>
              </a:xfrm>
              <a:prstGeom prst="roundRect">
                <a:avLst>
                  <a:gd name="adj" fmla="val 47702"/>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4" name="椭圆 203"/>
              <p:cNvSpPr/>
              <p:nvPr/>
            </p:nvSpPr>
            <p:spPr>
              <a:xfrm>
                <a:off x="1132239" y="4086004"/>
                <a:ext cx="139956" cy="139956"/>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223" name="圆角矩形 222"/>
          <p:cNvSpPr/>
          <p:nvPr/>
        </p:nvSpPr>
        <p:spPr>
          <a:xfrm>
            <a:off x="2278686" y="4582172"/>
            <a:ext cx="1753850" cy="444539"/>
          </a:xfrm>
          <a:prstGeom prst="roundRect">
            <a:avLst>
              <a:gd name="adj" fmla="val 3942"/>
            </a:avLst>
          </a:prstGeom>
          <a:noFill/>
          <a:ln>
            <a:solidFill>
              <a:schemeClr val="bg2">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4" name="圆角矩形 223"/>
          <p:cNvSpPr/>
          <p:nvPr/>
        </p:nvSpPr>
        <p:spPr>
          <a:xfrm>
            <a:off x="2278686" y="3666969"/>
            <a:ext cx="1753850" cy="444539"/>
          </a:xfrm>
          <a:prstGeom prst="roundRect">
            <a:avLst>
              <a:gd name="adj" fmla="val 3942"/>
            </a:avLst>
          </a:prstGeom>
          <a:noFill/>
          <a:ln>
            <a:solidFill>
              <a:schemeClr val="bg2">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 name="曲线连接符 16"/>
          <p:cNvCxnSpPr>
            <a:stCxn id="223" idx="3"/>
            <a:endCxn id="224" idx="3"/>
          </p:cNvCxnSpPr>
          <p:nvPr/>
        </p:nvCxnSpPr>
        <p:spPr>
          <a:xfrm flipV="1">
            <a:off x="4032536" y="3889239"/>
            <a:ext cx="12700" cy="915203"/>
          </a:xfrm>
          <a:prstGeom prst="curvedConnector3">
            <a:avLst>
              <a:gd name="adj1" fmla="val 1800000"/>
            </a:avLst>
          </a:prstGeom>
          <a:ln>
            <a:tailEnd type="triangle"/>
          </a:ln>
        </p:spPr>
        <p:style>
          <a:lnRef idx="1">
            <a:schemeClr val="accent3"/>
          </a:lnRef>
          <a:fillRef idx="0">
            <a:schemeClr val="accent3"/>
          </a:fillRef>
          <a:effectRef idx="0">
            <a:schemeClr val="accent3"/>
          </a:effectRef>
          <a:fontRef idx="minor">
            <a:schemeClr val="tx1"/>
          </a:fontRef>
        </p:style>
      </p:cxnSp>
      <p:sp>
        <p:nvSpPr>
          <p:cNvPr id="225" name="椭圆 224"/>
          <p:cNvSpPr/>
          <p:nvPr/>
        </p:nvSpPr>
        <p:spPr>
          <a:xfrm>
            <a:off x="4277652" y="4389394"/>
            <a:ext cx="231429" cy="23142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smtClean="0"/>
              <a:t>+</a:t>
            </a:r>
            <a:endParaRPr lang="zh-CN" altLang="en-US" sz="1200" b="1" dirty="0"/>
          </a:p>
        </p:txBody>
      </p:sp>
      <p:sp>
        <p:nvSpPr>
          <p:cNvPr id="226" name="文本框 225"/>
          <p:cNvSpPr txBox="1"/>
          <p:nvPr/>
        </p:nvSpPr>
        <p:spPr>
          <a:xfrm>
            <a:off x="4177245" y="4655611"/>
            <a:ext cx="909223" cy="276999"/>
          </a:xfrm>
          <a:prstGeom prst="rect">
            <a:avLst/>
          </a:prstGeom>
          <a:noFill/>
        </p:spPr>
        <p:txBody>
          <a:bodyPr wrap="none" rtlCol="0">
            <a:spAutoFit/>
          </a:bodyPr>
          <a:lstStyle/>
          <a:p>
            <a:r>
              <a:rPr lang="en-US" altLang="zh-CN" sz="1200" dirty="0" smtClean="0"/>
              <a:t>residuals</a:t>
            </a:r>
            <a:r>
              <a:rPr lang="en-US" altLang="zh-CN" sz="1200" baseline="30000" dirty="0" smtClean="0"/>
              <a:t>(L)</a:t>
            </a:r>
            <a:r>
              <a:rPr lang="en-US" altLang="zh-CN" sz="1200" dirty="0" smtClean="0"/>
              <a:t> </a:t>
            </a:r>
          </a:p>
        </p:txBody>
      </p:sp>
      <p:sp>
        <p:nvSpPr>
          <p:cNvPr id="284" name="圆角矩形 283"/>
          <p:cNvSpPr/>
          <p:nvPr/>
        </p:nvSpPr>
        <p:spPr>
          <a:xfrm>
            <a:off x="2468910" y="5239164"/>
            <a:ext cx="2021188" cy="881454"/>
          </a:xfrm>
          <a:prstGeom prst="roundRect">
            <a:avLst>
              <a:gd name="adj" fmla="val 3942"/>
            </a:avLst>
          </a:prstGeom>
          <a:noFill/>
          <a:ln>
            <a:solidFill>
              <a:schemeClr val="bg2">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35" name="曲线连接符 334"/>
          <p:cNvCxnSpPr>
            <a:stCxn id="198" idx="2"/>
            <a:endCxn id="189" idx="2"/>
          </p:cNvCxnSpPr>
          <p:nvPr/>
        </p:nvCxnSpPr>
        <p:spPr>
          <a:xfrm rot="5400000" flipH="1" flipV="1">
            <a:off x="2859428" y="3723935"/>
            <a:ext cx="192" cy="656935"/>
          </a:xfrm>
          <a:prstGeom prst="curvedConnector3">
            <a:avLst>
              <a:gd name="adj1" fmla="val -69453125"/>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6" name="曲线连接符 355"/>
          <p:cNvCxnSpPr>
            <a:stCxn id="198" idx="2"/>
            <a:endCxn id="195" idx="2"/>
          </p:cNvCxnSpPr>
          <p:nvPr/>
        </p:nvCxnSpPr>
        <p:spPr>
          <a:xfrm rot="5400000" flipH="1" flipV="1">
            <a:off x="2693028" y="3890333"/>
            <a:ext cx="194" cy="324137"/>
          </a:xfrm>
          <a:prstGeom prst="curvedConnector3">
            <a:avLst>
              <a:gd name="adj1" fmla="val -34368557"/>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0" name="曲线连接符 359"/>
          <p:cNvCxnSpPr>
            <a:stCxn id="198" idx="2"/>
            <a:endCxn id="192" idx="2"/>
          </p:cNvCxnSpPr>
          <p:nvPr/>
        </p:nvCxnSpPr>
        <p:spPr>
          <a:xfrm rot="5400000" flipH="1" flipV="1">
            <a:off x="3021189" y="3562174"/>
            <a:ext cx="193" cy="980458"/>
          </a:xfrm>
          <a:prstGeom prst="curvedConnector3">
            <a:avLst>
              <a:gd name="adj1" fmla="val -98705699"/>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5" name="曲线连接符 364"/>
          <p:cNvCxnSpPr>
            <a:stCxn id="198" idx="2"/>
            <a:endCxn id="203" idx="2"/>
          </p:cNvCxnSpPr>
          <p:nvPr/>
        </p:nvCxnSpPr>
        <p:spPr>
          <a:xfrm rot="16200000" flipH="1">
            <a:off x="3182871" y="3400684"/>
            <a:ext cx="353" cy="1303981"/>
          </a:xfrm>
          <a:prstGeom prst="curvedConnector3">
            <a:avLst>
              <a:gd name="adj1" fmla="val 75652408"/>
            </a:avLst>
          </a:prstGeom>
          <a:ln>
            <a:tailEnd type="triangle"/>
          </a:ln>
        </p:spPr>
        <p:style>
          <a:lnRef idx="1">
            <a:schemeClr val="accent1"/>
          </a:lnRef>
          <a:fillRef idx="0">
            <a:schemeClr val="accent1"/>
          </a:fillRef>
          <a:effectRef idx="0">
            <a:schemeClr val="accent1"/>
          </a:effectRef>
          <a:fontRef idx="minor">
            <a:schemeClr val="tx1"/>
          </a:fontRef>
        </p:style>
      </p:cxnSp>
      <p:sp>
        <p:nvSpPr>
          <p:cNvPr id="373" name="文本框 372"/>
          <p:cNvSpPr txBox="1"/>
          <p:nvPr/>
        </p:nvSpPr>
        <p:spPr>
          <a:xfrm>
            <a:off x="1841059" y="4107691"/>
            <a:ext cx="1148071" cy="276999"/>
          </a:xfrm>
          <a:prstGeom prst="rect">
            <a:avLst/>
          </a:prstGeom>
          <a:noFill/>
        </p:spPr>
        <p:txBody>
          <a:bodyPr wrap="none" rtlCol="0">
            <a:spAutoFit/>
          </a:bodyPr>
          <a:lstStyle/>
          <a:p>
            <a:r>
              <a:rPr lang="en-US" altLang="zh-CN" sz="1200" b="1" dirty="0" smtClean="0">
                <a:solidFill>
                  <a:schemeClr val="accent2"/>
                </a:solidFill>
              </a:rPr>
              <a:t>Self Attention</a:t>
            </a:r>
            <a:endParaRPr lang="zh-CN" altLang="en-US" sz="1200" b="1" dirty="0">
              <a:solidFill>
                <a:schemeClr val="accent2"/>
              </a:solidFill>
            </a:endParaRPr>
          </a:p>
        </p:txBody>
      </p:sp>
      <p:sp>
        <p:nvSpPr>
          <p:cNvPr id="255" name="文本框 254"/>
          <p:cNvSpPr txBox="1"/>
          <p:nvPr/>
        </p:nvSpPr>
        <p:spPr>
          <a:xfrm>
            <a:off x="6211446" y="6082818"/>
            <a:ext cx="338554" cy="276999"/>
          </a:xfrm>
          <a:prstGeom prst="rect">
            <a:avLst/>
          </a:prstGeom>
          <a:noFill/>
        </p:spPr>
        <p:txBody>
          <a:bodyPr wrap="none" rtlCol="0">
            <a:spAutoFit/>
          </a:bodyPr>
          <a:lstStyle/>
          <a:p>
            <a:r>
              <a:rPr lang="zh-CN" altLang="en-US" sz="1200" dirty="0"/>
              <a:t>挂</a:t>
            </a:r>
          </a:p>
        </p:txBody>
      </p:sp>
      <p:grpSp>
        <p:nvGrpSpPr>
          <p:cNvPr id="256" name="组合 255"/>
          <p:cNvGrpSpPr/>
          <p:nvPr/>
        </p:nvGrpSpPr>
        <p:grpSpPr>
          <a:xfrm>
            <a:off x="6291321" y="5167901"/>
            <a:ext cx="1302334" cy="1187115"/>
            <a:chOff x="950497" y="4589335"/>
            <a:chExt cx="1302334" cy="1187115"/>
          </a:xfrm>
        </p:grpSpPr>
        <p:grpSp>
          <p:nvGrpSpPr>
            <p:cNvPr id="261" name="组合 260"/>
            <p:cNvGrpSpPr/>
            <p:nvPr/>
          </p:nvGrpSpPr>
          <p:grpSpPr>
            <a:xfrm>
              <a:off x="950497" y="4594972"/>
              <a:ext cx="168442" cy="852454"/>
              <a:chOff x="950497" y="4528297"/>
              <a:chExt cx="168442" cy="852454"/>
            </a:xfrm>
          </p:grpSpPr>
          <p:sp>
            <p:nvSpPr>
              <p:cNvPr id="305" name="圆角矩形 304"/>
              <p:cNvSpPr/>
              <p:nvPr/>
            </p:nvSpPr>
            <p:spPr>
              <a:xfrm>
                <a:off x="950497" y="4528297"/>
                <a:ext cx="168442" cy="852454"/>
              </a:xfrm>
              <a:prstGeom prst="roundRect">
                <a:avLst>
                  <a:gd name="adj" fmla="val 47702"/>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6" name="椭圆 305"/>
              <p:cNvSpPr/>
              <p:nvPr/>
            </p:nvSpPr>
            <p:spPr>
              <a:xfrm>
                <a:off x="962528" y="4648613"/>
                <a:ext cx="139956" cy="139956"/>
              </a:xfrm>
              <a:prstGeom prst="ellips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7" name="椭圆 306"/>
              <p:cNvSpPr/>
              <p:nvPr/>
            </p:nvSpPr>
            <p:spPr>
              <a:xfrm>
                <a:off x="968340" y="4890975"/>
                <a:ext cx="139956" cy="139956"/>
              </a:xfrm>
              <a:prstGeom prst="ellips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9" name="椭圆 308"/>
              <p:cNvSpPr/>
              <p:nvPr/>
            </p:nvSpPr>
            <p:spPr>
              <a:xfrm>
                <a:off x="962529" y="5129847"/>
                <a:ext cx="139956" cy="139956"/>
              </a:xfrm>
              <a:prstGeom prst="ellips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83" name="组合 282"/>
            <p:cNvGrpSpPr/>
            <p:nvPr/>
          </p:nvGrpSpPr>
          <p:grpSpPr>
            <a:xfrm>
              <a:off x="1269058" y="4593093"/>
              <a:ext cx="168442" cy="852454"/>
              <a:chOff x="950497" y="4528297"/>
              <a:chExt cx="168442" cy="852454"/>
            </a:xfrm>
          </p:grpSpPr>
          <p:sp>
            <p:nvSpPr>
              <p:cNvPr id="301" name="圆角矩形 300"/>
              <p:cNvSpPr/>
              <p:nvPr/>
            </p:nvSpPr>
            <p:spPr>
              <a:xfrm>
                <a:off x="950497" y="4528297"/>
                <a:ext cx="168442" cy="852454"/>
              </a:xfrm>
              <a:prstGeom prst="roundRect">
                <a:avLst>
                  <a:gd name="adj" fmla="val 47702"/>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2" name="椭圆 301"/>
              <p:cNvSpPr/>
              <p:nvPr/>
            </p:nvSpPr>
            <p:spPr>
              <a:xfrm>
                <a:off x="962528" y="4648613"/>
                <a:ext cx="139956" cy="139956"/>
              </a:xfrm>
              <a:prstGeom prst="ellips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3" name="椭圆 302"/>
              <p:cNvSpPr/>
              <p:nvPr/>
            </p:nvSpPr>
            <p:spPr>
              <a:xfrm>
                <a:off x="968340" y="4890975"/>
                <a:ext cx="139956" cy="139956"/>
              </a:xfrm>
              <a:prstGeom prst="ellips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4" name="椭圆 303"/>
              <p:cNvSpPr/>
              <p:nvPr/>
            </p:nvSpPr>
            <p:spPr>
              <a:xfrm>
                <a:off x="962529" y="5129847"/>
                <a:ext cx="139956" cy="139956"/>
              </a:xfrm>
              <a:prstGeom prst="ellips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85" name="组合 284"/>
            <p:cNvGrpSpPr/>
            <p:nvPr/>
          </p:nvGrpSpPr>
          <p:grpSpPr>
            <a:xfrm>
              <a:off x="1587619" y="4591214"/>
              <a:ext cx="168442" cy="852454"/>
              <a:chOff x="950497" y="4528297"/>
              <a:chExt cx="168442" cy="852454"/>
            </a:xfrm>
          </p:grpSpPr>
          <p:sp>
            <p:nvSpPr>
              <p:cNvPr id="295" name="圆角矩形 294"/>
              <p:cNvSpPr/>
              <p:nvPr/>
            </p:nvSpPr>
            <p:spPr>
              <a:xfrm>
                <a:off x="950497" y="4528297"/>
                <a:ext cx="168442" cy="852454"/>
              </a:xfrm>
              <a:prstGeom prst="roundRect">
                <a:avLst>
                  <a:gd name="adj" fmla="val 47702"/>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6" name="椭圆 295"/>
              <p:cNvSpPr/>
              <p:nvPr/>
            </p:nvSpPr>
            <p:spPr>
              <a:xfrm>
                <a:off x="962528" y="4648613"/>
                <a:ext cx="139956" cy="139956"/>
              </a:xfrm>
              <a:prstGeom prst="ellips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7" name="椭圆 296"/>
              <p:cNvSpPr/>
              <p:nvPr/>
            </p:nvSpPr>
            <p:spPr>
              <a:xfrm>
                <a:off x="968340" y="4890975"/>
                <a:ext cx="139956" cy="139956"/>
              </a:xfrm>
              <a:prstGeom prst="ellips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8" name="椭圆 297"/>
              <p:cNvSpPr/>
              <p:nvPr/>
            </p:nvSpPr>
            <p:spPr>
              <a:xfrm>
                <a:off x="962529" y="5129847"/>
                <a:ext cx="139956" cy="139956"/>
              </a:xfrm>
              <a:prstGeom prst="ellips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86" name="组合 285"/>
            <p:cNvGrpSpPr/>
            <p:nvPr/>
          </p:nvGrpSpPr>
          <p:grpSpPr>
            <a:xfrm>
              <a:off x="1906180" y="4589335"/>
              <a:ext cx="168442" cy="852454"/>
              <a:chOff x="950497" y="4528297"/>
              <a:chExt cx="168442" cy="852454"/>
            </a:xfrm>
          </p:grpSpPr>
          <p:sp>
            <p:nvSpPr>
              <p:cNvPr id="291" name="圆角矩形 290"/>
              <p:cNvSpPr/>
              <p:nvPr/>
            </p:nvSpPr>
            <p:spPr>
              <a:xfrm>
                <a:off x="950497" y="4528297"/>
                <a:ext cx="168442" cy="852454"/>
              </a:xfrm>
              <a:prstGeom prst="roundRect">
                <a:avLst>
                  <a:gd name="adj" fmla="val 47702"/>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2" name="椭圆 291"/>
              <p:cNvSpPr/>
              <p:nvPr/>
            </p:nvSpPr>
            <p:spPr>
              <a:xfrm>
                <a:off x="962528" y="4648613"/>
                <a:ext cx="139956" cy="139956"/>
              </a:xfrm>
              <a:prstGeom prst="ellips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3" name="椭圆 292"/>
              <p:cNvSpPr/>
              <p:nvPr/>
            </p:nvSpPr>
            <p:spPr>
              <a:xfrm>
                <a:off x="968340" y="4890975"/>
                <a:ext cx="139956" cy="139956"/>
              </a:xfrm>
              <a:prstGeom prst="ellips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4" name="椭圆 293"/>
              <p:cNvSpPr/>
              <p:nvPr/>
            </p:nvSpPr>
            <p:spPr>
              <a:xfrm>
                <a:off x="962529" y="5129847"/>
                <a:ext cx="139956" cy="139956"/>
              </a:xfrm>
              <a:prstGeom prst="ellips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88" name="矩形 287"/>
            <p:cNvSpPr/>
            <p:nvPr/>
          </p:nvSpPr>
          <p:spPr>
            <a:xfrm>
              <a:off x="1191758" y="5494535"/>
              <a:ext cx="415498" cy="276999"/>
            </a:xfrm>
            <a:prstGeom prst="rect">
              <a:avLst/>
            </a:prstGeom>
          </p:spPr>
          <p:txBody>
            <a:bodyPr wrap="square">
              <a:spAutoFit/>
            </a:bodyPr>
            <a:lstStyle/>
            <a:p>
              <a:r>
                <a:rPr lang="zh-CN" altLang="en-US" sz="1200" dirty="0" smtClean="0"/>
                <a:t>件</a:t>
              </a:r>
              <a:endParaRPr lang="zh-CN" altLang="en-US" sz="1200" dirty="0"/>
            </a:p>
          </p:txBody>
        </p:sp>
        <p:sp>
          <p:nvSpPr>
            <p:cNvPr id="289" name="矩形 288"/>
            <p:cNvSpPr/>
            <p:nvPr/>
          </p:nvSpPr>
          <p:spPr>
            <a:xfrm>
              <a:off x="1519679" y="5499451"/>
              <a:ext cx="415498" cy="276999"/>
            </a:xfrm>
            <a:prstGeom prst="rect">
              <a:avLst/>
            </a:prstGeom>
          </p:spPr>
          <p:txBody>
            <a:bodyPr wrap="square">
              <a:spAutoFit/>
            </a:bodyPr>
            <a:lstStyle/>
            <a:p>
              <a:r>
                <a:rPr lang="zh-CN" altLang="en-US" sz="1200" dirty="0" smtClean="0"/>
                <a:t>套</a:t>
              </a:r>
              <a:endParaRPr lang="zh-CN" altLang="en-US" sz="1200" dirty="0"/>
            </a:p>
          </p:txBody>
        </p:sp>
        <p:sp>
          <p:nvSpPr>
            <p:cNvPr id="290" name="矩形 289"/>
            <p:cNvSpPr/>
            <p:nvPr/>
          </p:nvSpPr>
          <p:spPr>
            <a:xfrm>
              <a:off x="1837333" y="5499451"/>
              <a:ext cx="415498" cy="276999"/>
            </a:xfrm>
            <a:prstGeom prst="rect">
              <a:avLst/>
            </a:prstGeom>
          </p:spPr>
          <p:txBody>
            <a:bodyPr wrap="square">
              <a:spAutoFit/>
            </a:bodyPr>
            <a:lstStyle/>
            <a:p>
              <a:r>
                <a:rPr lang="zh-CN" altLang="en-US" sz="1200" dirty="0"/>
                <a:t>装</a:t>
              </a:r>
            </a:p>
          </p:txBody>
        </p:sp>
      </p:grpSp>
      <p:grpSp>
        <p:nvGrpSpPr>
          <p:cNvPr id="313" name="组合 312"/>
          <p:cNvGrpSpPr/>
          <p:nvPr/>
        </p:nvGrpSpPr>
        <p:grpSpPr>
          <a:xfrm>
            <a:off x="6479451" y="4553097"/>
            <a:ext cx="151987" cy="340103"/>
            <a:chOff x="1129102" y="3974531"/>
            <a:chExt cx="151987" cy="340103"/>
          </a:xfrm>
        </p:grpSpPr>
        <p:sp>
          <p:nvSpPr>
            <p:cNvPr id="315" name="圆角矩形 314"/>
            <p:cNvSpPr/>
            <p:nvPr/>
          </p:nvSpPr>
          <p:spPr>
            <a:xfrm>
              <a:off x="1129102" y="3974531"/>
              <a:ext cx="151987" cy="340103"/>
            </a:xfrm>
            <a:prstGeom prst="roundRect">
              <a:avLst>
                <a:gd name="adj" fmla="val 47702"/>
              </a:avLst>
            </a:prstGeom>
            <a:solidFill>
              <a:srgbClr val="ECDEE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6" name="椭圆 315"/>
            <p:cNvSpPr/>
            <p:nvPr/>
          </p:nvSpPr>
          <p:spPr>
            <a:xfrm>
              <a:off x="1132239" y="4086004"/>
              <a:ext cx="139956" cy="139956"/>
            </a:xfrm>
            <a:prstGeom prst="ellipse">
              <a:avLst/>
            </a:prstGeom>
            <a:solidFill>
              <a:srgbClr val="F59FE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18" name="组合 317"/>
          <p:cNvGrpSpPr/>
          <p:nvPr/>
        </p:nvGrpSpPr>
        <p:grpSpPr>
          <a:xfrm>
            <a:off x="6802974" y="4553096"/>
            <a:ext cx="151987" cy="340103"/>
            <a:chOff x="1129102" y="3974531"/>
            <a:chExt cx="151987" cy="340103"/>
          </a:xfrm>
        </p:grpSpPr>
        <p:sp>
          <p:nvSpPr>
            <p:cNvPr id="319" name="圆角矩形 318"/>
            <p:cNvSpPr/>
            <p:nvPr/>
          </p:nvSpPr>
          <p:spPr>
            <a:xfrm>
              <a:off x="1129102" y="3974531"/>
              <a:ext cx="151987" cy="340103"/>
            </a:xfrm>
            <a:prstGeom prst="roundRect">
              <a:avLst>
                <a:gd name="adj" fmla="val 47702"/>
              </a:avLst>
            </a:prstGeom>
            <a:solidFill>
              <a:srgbClr val="ECDEE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0" name="椭圆 319"/>
            <p:cNvSpPr/>
            <p:nvPr/>
          </p:nvSpPr>
          <p:spPr>
            <a:xfrm>
              <a:off x="1132239" y="4086004"/>
              <a:ext cx="139956" cy="139956"/>
            </a:xfrm>
            <a:prstGeom prst="ellipse">
              <a:avLst/>
            </a:prstGeom>
            <a:solidFill>
              <a:srgbClr val="F59FE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21" name="文本框 320"/>
          <p:cNvSpPr txBox="1"/>
          <p:nvPr/>
        </p:nvSpPr>
        <p:spPr>
          <a:xfrm>
            <a:off x="5892850" y="6082818"/>
            <a:ext cx="338554" cy="276999"/>
          </a:xfrm>
          <a:prstGeom prst="rect">
            <a:avLst/>
          </a:prstGeom>
          <a:noFill/>
        </p:spPr>
        <p:txBody>
          <a:bodyPr wrap="none" rtlCol="0">
            <a:spAutoFit/>
          </a:bodyPr>
          <a:lstStyle/>
          <a:p>
            <a:r>
              <a:rPr lang="zh-CN" altLang="en-US" sz="1200" dirty="0"/>
              <a:t>室</a:t>
            </a:r>
          </a:p>
        </p:txBody>
      </p:sp>
      <p:sp>
        <p:nvSpPr>
          <p:cNvPr id="322" name="文本框 321"/>
          <p:cNvSpPr txBox="1"/>
          <p:nvPr/>
        </p:nvSpPr>
        <p:spPr>
          <a:xfrm>
            <a:off x="5575362" y="6082818"/>
            <a:ext cx="338554" cy="276999"/>
          </a:xfrm>
          <a:prstGeom prst="rect">
            <a:avLst/>
          </a:prstGeom>
          <a:noFill/>
        </p:spPr>
        <p:txBody>
          <a:bodyPr wrap="none" rtlCol="0">
            <a:spAutoFit/>
          </a:bodyPr>
          <a:lstStyle/>
          <a:p>
            <a:r>
              <a:rPr lang="zh-CN" altLang="en-US" sz="1200" dirty="0" smtClean="0"/>
              <a:t>浴</a:t>
            </a:r>
            <a:endParaRPr lang="zh-CN" altLang="en-US" sz="1200" dirty="0"/>
          </a:p>
        </p:txBody>
      </p:sp>
      <p:sp>
        <p:nvSpPr>
          <p:cNvPr id="323" name="等腰三角形 322"/>
          <p:cNvSpPr/>
          <p:nvPr/>
        </p:nvSpPr>
        <p:spPr>
          <a:xfrm>
            <a:off x="6626337" y="4902917"/>
            <a:ext cx="789109" cy="228856"/>
          </a:xfrm>
          <a:prstGeom prst="triangle">
            <a:avLst>
              <a:gd name="adj" fmla="val 33361"/>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324" name="等腰三角形 323"/>
          <p:cNvSpPr/>
          <p:nvPr/>
        </p:nvSpPr>
        <p:spPr>
          <a:xfrm>
            <a:off x="6291320" y="4902917"/>
            <a:ext cx="789109" cy="228856"/>
          </a:xfrm>
          <a:prstGeom prst="triangle">
            <a:avLst>
              <a:gd name="adj" fmla="val 33361"/>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325" name="等腰三角形 324"/>
          <p:cNvSpPr/>
          <p:nvPr/>
        </p:nvSpPr>
        <p:spPr>
          <a:xfrm>
            <a:off x="5968056" y="4902917"/>
            <a:ext cx="789109" cy="228856"/>
          </a:xfrm>
          <a:prstGeom prst="triangle">
            <a:avLst>
              <a:gd name="adj" fmla="val 33361"/>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326" name="等腰三角形 325"/>
          <p:cNvSpPr/>
          <p:nvPr/>
        </p:nvSpPr>
        <p:spPr>
          <a:xfrm>
            <a:off x="5642807" y="4902917"/>
            <a:ext cx="789109" cy="228856"/>
          </a:xfrm>
          <a:prstGeom prst="triangle">
            <a:avLst>
              <a:gd name="adj" fmla="val 33361"/>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grpSp>
        <p:nvGrpSpPr>
          <p:cNvPr id="327" name="组合 326"/>
          <p:cNvGrpSpPr/>
          <p:nvPr/>
        </p:nvGrpSpPr>
        <p:grpSpPr>
          <a:xfrm>
            <a:off x="6146653" y="4553095"/>
            <a:ext cx="151987" cy="340103"/>
            <a:chOff x="1129102" y="3974531"/>
            <a:chExt cx="151987" cy="340103"/>
          </a:xfrm>
        </p:grpSpPr>
        <p:sp>
          <p:nvSpPr>
            <p:cNvPr id="328" name="圆角矩形 327"/>
            <p:cNvSpPr/>
            <p:nvPr/>
          </p:nvSpPr>
          <p:spPr>
            <a:xfrm>
              <a:off x="1129102" y="3974531"/>
              <a:ext cx="151987" cy="340103"/>
            </a:xfrm>
            <a:prstGeom prst="roundRect">
              <a:avLst>
                <a:gd name="adj" fmla="val 47702"/>
              </a:avLst>
            </a:prstGeom>
            <a:solidFill>
              <a:srgbClr val="ECDEE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9" name="椭圆 328"/>
            <p:cNvSpPr/>
            <p:nvPr/>
          </p:nvSpPr>
          <p:spPr>
            <a:xfrm>
              <a:off x="1132239" y="4086004"/>
              <a:ext cx="139956" cy="139956"/>
            </a:xfrm>
            <a:prstGeom prst="ellipse">
              <a:avLst/>
            </a:prstGeom>
            <a:solidFill>
              <a:srgbClr val="F59FE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30" name="组合 329"/>
          <p:cNvGrpSpPr/>
          <p:nvPr/>
        </p:nvGrpSpPr>
        <p:grpSpPr>
          <a:xfrm>
            <a:off x="5822516" y="4553289"/>
            <a:ext cx="151987" cy="340103"/>
            <a:chOff x="1129102" y="3974531"/>
            <a:chExt cx="151987" cy="340103"/>
          </a:xfrm>
        </p:grpSpPr>
        <p:sp>
          <p:nvSpPr>
            <p:cNvPr id="331" name="圆角矩形 330"/>
            <p:cNvSpPr/>
            <p:nvPr/>
          </p:nvSpPr>
          <p:spPr>
            <a:xfrm>
              <a:off x="1129102" y="3974531"/>
              <a:ext cx="151987" cy="340103"/>
            </a:xfrm>
            <a:prstGeom prst="roundRect">
              <a:avLst>
                <a:gd name="adj" fmla="val 47702"/>
              </a:avLst>
            </a:prstGeom>
            <a:solidFill>
              <a:srgbClr val="ECDEE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2" name="椭圆 331"/>
            <p:cNvSpPr/>
            <p:nvPr/>
          </p:nvSpPr>
          <p:spPr>
            <a:xfrm>
              <a:off x="1132239" y="4086004"/>
              <a:ext cx="139956" cy="139956"/>
            </a:xfrm>
            <a:prstGeom prst="ellipse">
              <a:avLst/>
            </a:prstGeom>
            <a:solidFill>
              <a:srgbClr val="F59FE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33" name="圆角矩形 332"/>
          <p:cNvSpPr/>
          <p:nvPr/>
        </p:nvSpPr>
        <p:spPr>
          <a:xfrm>
            <a:off x="5515257" y="4553289"/>
            <a:ext cx="151987" cy="340103"/>
          </a:xfrm>
          <a:prstGeom prst="roundRect">
            <a:avLst>
              <a:gd name="adj" fmla="val 47702"/>
            </a:avLst>
          </a:prstGeom>
          <a:solidFill>
            <a:srgbClr val="ECDEE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34" name="组合 333"/>
          <p:cNvGrpSpPr/>
          <p:nvPr/>
        </p:nvGrpSpPr>
        <p:grpSpPr>
          <a:xfrm>
            <a:off x="5509531" y="4312967"/>
            <a:ext cx="1416709" cy="228856"/>
            <a:chOff x="2445182" y="4391626"/>
            <a:chExt cx="1416709" cy="228856"/>
          </a:xfrm>
        </p:grpSpPr>
        <p:sp>
          <p:nvSpPr>
            <p:cNvPr id="336" name="等腰三角形 335"/>
            <p:cNvSpPr/>
            <p:nvPr/>
          </p:nvSpPr>
          <p:spPr>
            <a:xfrm>
              <a:off x="3072782" y="4391626"/>
              <a:ext cx="789109" cy="228856"/>
            </a:xfrm>
            <a:prstGeom prst="triangle">
              <a:avLst>
                <a:gd name="adj" fmla="val 33361"/>
              </a:avLst>
            </a:prstGeom>
            <a:solidFill>
              <a:srgbClr val="ECDEE8"/>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337" name="等腰三角形 336"/>
            <p:cNvSpPr/>
            <p:nvPr/>
          </p:nvSpPr>
          <p:spPr>
            <a:xfrm>
              <a:off x="2758982" y="4391626"/>
              <a:ext cx="789109" cy="228856"/>
            </a:xfrm>
            <a:prstGeom prst="triangle">
              <a:avLst>
                <a:gd name="adj" fmla="val 33361"/>
              </a:avLst>
            </a:prstGeom>
            <a:solidFill>
              <a:srgbClr val="ECDEE8"/>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338" name="等腰三角形 337"/>
            <p:cNvSpPr/>
            <p:nvPr/>
          </p:nvSpPr>
          <p:spPr>
            <a:xfrm>
              <a:off x="2445182" y="4391626"/>
              <a:ext cx="789109" cy="228856"/>
            </a:xfrm>
            <a:prstGeom prst="triangle">
              <a:avLst>
                <a:gd name="adj" fmla="val 33361"/>
              </a:avLst>
            </a:prstGeom>
            <a:solidFill>
              <a:srgbClr val="ECDEE8"/>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grpSp>
      <p:sp>
        <p:nvSpPr>
          <p:cNvPr id="339" name="文本框 338"/>
          <p:cNvSpPr txBox="1"/>
          <p:nvPr/>
        </p:nvSpPr>
        <p:spPr>
          <a:xfrm>
            <a:off x="6063793" y="3969853"/>
            <a:ext cx="372218" cy="369332"/>
          </a:xfrm>
          <a:prstGeom prst="rect">
            <a:avLst/>
          </a:prstGeom>
          <a:noFill/>
        </p:spPr>
        <p:txBody>
          <a:bodyPr wrap="none" rtlCol="0">
            <a:spAutoFit/>
          </a:bodyPr>
          <a:lstStyle/>
          <a:p>
            <a:r>
              <a:rPr lang="en-US" altLang="zh-CN" b="1" dirty="0" smtClean="0"/>
              <a:t>…</a:t>
            </a:r>
            <a:endParaRPr lang="zh-CN" altLang="en-US" b="1" dirty="0"/>
          </a:p>
        </p:txBody>
      </p:sp>
      <p:grpSp>
        <p:nvGrpSpPr>
          <p:cNvPr id="340" name="组合 339"/>
          <p:cNvGrpSpPr/>
          <p:nvPr/>
        </p:nvGrpSpPr>
        <p:grpSpPr>
          <a:xfrm>
            <a:off x="5519412" y="3633543"/>
            <a:ext cx="1455968" cy="340650"/>
            <a:chOff x="2455063" y="3712202"/>
            <a:chExt cx="1455968" cy="340650"/>
          </a:xfrm>
        </p:grpSpPr>
        <p:grpSp>
          <p:nvGrpSpPr>
            <p:cNvPr id="341" name="组合 340"/>
            <p:cNvGrpSpPr/>
            <p:nvPr/>
          </p:nvGrpSpPr>
          <p:grpSpPr>
            <a:xfrm>
              <a:off x="3111998" y="3712204"/>
              <a:ext cx="151987" cy="340103"/>
              <a:chOff x="1129102" y="3974531"/>
              <a:chExt cx="151987" cy="340103"/>
            </a:xfrm>
            <a:solidFill>
              <a:schemeClr val="accent1">
                <a:lumMod val="20000"/>
                <a:lumOff val="80000"/>
              </a:schemeClr>
            </a:solidFill>
          </p:grpSpPr>
          <p:sp>
            <p:nvSpPr>
              <p:cNvPr id="354" name="圆角矩形 353"/>
              <p:cNvSpPr/>
              <p:nvPr/>
            </p:nvSpPr>
            <p:spPr>
              <a:xfrm>
                <a:off x="1129102" y="3974531"/>
                <a:ext cx="151987" cy="340103"/>
              </a:xfrm>
              <a:prstGeom prst="roundRect">
                <a:avLst>
                  <a:gd name="adj" fmla="val 47702"/>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5" name="椭圆 354"/>
              <p:cNvSpPr/>
              <p:nvPr/>
            </p:nvSpPr>
            <p:spPr>
              <a:xfrm>
                <a:off x="1132239" y="4086004"/>
                <a:ext cx="139956" cy="139956"/>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42" name="组合 341"/>
            <p:cNvGrpSpPr/>
            <p:nvPr/>
          </p:nvGrpSpPr>
          <p:grpSpPr>
            <a:xfrm>
              <a:off x="3435521" y="3712203"/>
              <a:ext cx="151987" cy="340103"/>
              <a:chOff x="1129102" y="3974531"/>
              <a:chExt cx="151987" cy="340103"/>
            </a:xfrm>
            <a:solidFill>
              <a:schemeClr val="accent1">
                <a:lumMod val="20000"/>
                <a:lumOff val="80000"/>
              </a:schemeClr>
            </a:solidFill>
          </p:grpSpPr>
          <p:sp>
            <p:nvSpPr>
              <p:cNvPr id="352" name="圆角矩形 351"/>
              <p:cNvSpPr/>
              <p:nvPr/>
            </p:nvSpPr>
            <p:spPr>
              <a:xfrm>
                <a:off x="1129102" y="3974531"/>
                <a:ext cx="151987" cy="340103"/>
              </a:xfrm>
              <a:prstGeom prst="roundRect">
                <a:avLst>
                  <a:gd name="adj" fmla="val 47702"/>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3" name="椭圆 352"/>
              <p:cNvSpPr/>
              <p:nvPr/>
            </p:nvSpPr>
            <p:spPr>
              <a:xfrm>
                <a:off x="1132239" y="4086004"/>
                <a:ext cx="139956" cy="139956"/>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43" name="组合 342"/>
            <p:cNvGrpSpPr/>
            <p:nvPr/>
          </p:nvGrpSpPr>
          <p:grpSpPr>
            <a:xfrm>
              <a:off x="2779200" y="3712202"/>
              <a:ext cx="151987" cy="340103"/>
              <a:chOff x="1129102" y="3974531"/>
              <a:chExt cx="151987" cy="340103"/>
            </a:xfrm>
            <a:solidFill>
              <a:schemeClr val="accent1">
                <a:lumMod val="20000"/>
                <a:lumOff val="80000"/>
              </a:schemeClr>
            </a:solidFill>
          </p:grpSpPr>
          <p:sp>
            <p:nvSpPr>
              <p:cNvPr id="350" name="圆角矩形 349"/>
              <p:cNvSpPr/>
              <p:nvPr/>
            </p:nvSpPr>
            <p:spPr>
              <a:xfrm>
                <a:off x="1129102" y="3974531"/>
                <a:ext cx="151987" cy="340103"/>
              </a:xfrm>
              <a:prstGeom prst="roundRect">
                <a:avLst>
                  <a:gd name="adj" fmla="val 47702"/>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1" name="椭圆 350"/>
              <p:cNvSpPr/>
              <p:nvPr/>
            </p:nvSpPr>
            <p:spPr>
              <a:xfrm>
                <a:off x="1132239" y="4086004"/>
                <a:ext cx="139956" cy="139956"/>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44" name="组合 343"/>
            <p:cNvGrpSpPr/>
            <p:nvPr/>
          </p:nvGrpSpPr>
          <p:grpSpPr>
            <a:xfrm>
              <a:off x="2455063" y="3712396"/>
              <a:ext cx="151987" cy="340103"/>
              <a:chOff x="1129102" y="3974531"/>
              <a:chExt cx="151987" cy="340103"/>
            </a:xfrm>
            <a:solidFill>
              <a:schemeClr val="accent1">
                <a:lumMod val="20000"/>
                <a:lumOff val="80000"/>
              </a:schemeClr>
            </a:solidFill>
          </p:grpSpPr>
          <p:sp>
            <p:nvSpPr>
              <p:cNvPr id="348" name="圆角矩形 347"/>
              <p:cNvSpPr/>
              <p:nvPr/>
            </p:nvSpPr>
            <p:spPr>
              <a:xfrm>
                <a:off x="1129102" y="3974531"/>
                <a:ext cx="151987" cy="340103"/>
              </a:xfrm>
              <a:prstGeom prst="roundRect">
                <a:avLst>
                  <a:gd name="adj" fmla="val 47702"/>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9" name="椭圆 348"/>
              <p:cNvSpPr/>
              <p:nvPr/>
            </p:nvSpPr>
            <p:spPr>
              <a:xfrm>
                <a:off x="1132239" y="4086004"/>
                <a:ext cx="139956" cy="139956"/>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45" name="组合 344"/>
            <p:cNvGrpSpPr/>
            <p:nvPr/>
          </p:nvGrpSpPr>
          <p:grpSpPr>
            <a:xfrm>
              <a:off x="3759044" y="3712749"/>
              <a:ext cx="151987" cy="340103"/>
              <a:chOff x="1129102" y="3974531"/>
              <a:chExt cx="151987" cy="340103"/>
            </a:xfrm>
            <a:solidFill>
              <a:schemeClr val="accent1">
                <a:lumMod val="20000"/>
                <a:lumOff val="80000"/>
              </a:schemeClr>
            </a:solidFill>
          </p:grpSpPr>
          <p:sp>
            <p:nvSpPr>
              <p:cNvPr id="346" name="圆角矩形 345"/>
              <p:cNvSpPr/>
              <p:nvPr/>
            </p:nvSpPr>
            <p:spPr>
              <a:xfrm>
                <a:off x="1129102" y="3974531"/>
                <a:ext cx="151987" cy="340103"/>
              </a:xfrm>
              <a:prstGeom prst="roundRect">
                <a:avLst>
                  <a:gd name="adj" fmla="val 47702"/>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7" name="椭圆 346"/>
              <p:cNvSpPr/>
              <p:nvPr/>
            </p:nvSpPr>
            <p:spPr>
              <a:xfrm>
                <a:off x="1132239" y="4086004"/>
                <a:ext cx="139956" cy="139956"/>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357" name="圆角矩形 356"/>
          <p:cNvSpPr/>
          <p:nvPr/>
        </p:nvSpPr>
        <p:spPr>
          <a:xfrm>
            <a:off x="5343035" y="4503513"/>
            <a:ext cx="1753850" cy="444539"/>
          </a:xfrm>
          <a:prstGeom prst="roundRect">
            <a:avLst>
              <a:gd name="adj" fmla="val 3942"/>
            </a:avLst>
          </a:prstGeom>
          <a:noFill/>
          <a:ln>
            <a:solidFill>
              <a:schemeClr val="bg2">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8" name="圆角矩形 357"/>
          <p:cNvSpPr/>
          <p:nvPr/>
        </p:nvSpPr>
        <p:spPr>
          <a:xfrm>
            <a:off x="5343034" y="3588310"/>
            <a:ext cx="2021799" cy="444539"/>
          </a:xfrm>
          <a:prstGeom prst="roundRect">
            <a:avLst>
              <a:gd name="adj" fmla="val 3942"/>
            </a:avLst>
          </a:prstGeom>
          <a:noFill/>
          <a:ln>
            <a:solidFill>
              <a:schemeClr val="bg2">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59" name="曲线连接符 358"/>
          <p:cNvCxnSpPr>
            <a:stCxn id="357" idx="3"/>
            <a:endCxn id="358" idx="3"/>
          </p:cNvCxnSpPr>
          <p:nvPr/>
        </p:nvCxnSpPr>
        <p:spPr>
          <a:xfrm flipV="1">
            <a:off x="7096885" y="3810580"/>
            <a:ext cx="267948" cy="915203"/>
          </a:xfrm>
          <a:prstGeom prst="curvedConnector3">
            <a:avLst>
              <a:gd name="adj1" fmla="val 185315"/>
            </a:avLst>
          </a:prstGeom>
          <a:ln>
            <a:tailEnd type="triangle"/>
          </a:ln>
        </p:spPr>
        <p:style>
          <a:lnRef idx="1">
            <a:schemeClr val="accent3"/>
          </a:lnRef>
          <a:fillRef idx="0">
            <a:schemeClr val="accent3"/>
          </a:fillRef>
          <a:effectRef idx="0">
            <a:schemeClr val="accent3"/>
          </a:effectRef>
          <a:fontRef idx="minor">
            <a:schemeClr val="tx1"/>
          </a:fontRef>
        </p:style>
      </p:cxnSp>
      <p:sp>
        <p:nvSpPr>
          <p:cNvPr id="362" name="文本框 361"/>
          <p:cNvSpPr txBox="1"/>
          <p:nvPr/>
        </p:nvSpPr>
        <p:spPr>
          <a:xfrm>
            <a:off x="7241594" y="4576952"/>
            <a:ext cx="909223" cy="276999"/>
          </a:xfrm>
          <a:prstGeom prst="rect">
            <a:avLst/>
          </a:prstGeom>
          <a:noFill/>
        </p:spPr>
        <p:txBody>
          <a:bodyPr wrap="none" rtlCol="0">
            <a:spAutoFit/>
          </a:bodyPr>
          <a:lstStyle/>
          <a:p>
            <a:r>
              <a:rPr lang="en-US" altLang="zh-CN" sz="1200" dirty="0" smtClean="0"/>
              <a:t>residuals</a:t>
            </a:r>
            <a:r>
              <a:rPr lang="en-US" altLang="zh-CN" sz="1200" baseline="30000" dirty="0" smtClean="0"/>
              <a:t>(L)</a:t>
            </a:r>
            <a:r>
              <a:rPr lang="en-US" altLang="zh-CN" sz="1200" dirty="0" smtClean="0"/>
              <a:t> </a:t>
            </a:r>
          </a:p>
        </p:txBody>
      </p:sp>
      <p:sp>
        <p:nvSpPr>
          <p:cNvPr id="363" name="圆角矩形 362"/>
          <p:cNvSpPr/>
          <p:nvPr/>
        </p:nvSpPr>
        <p:spPr>
          <a:xfrm>
            <a:off x="5533259" y="5160505"/>
            <a:ext cx="2021188" cy="881454"/>
          </a:xfrm>
          <a:prstGeom prst="roundRect">
            <a:avLst>
              <a:gd name="adj" fmla="val 3942"/>
            </a:avLst>
          </a:prstGeom>
          <a:noFill/>
          <a:ln>
            <a:solidFill>
              <a:schemeClr val="bg2">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64" name="曲线连接符 363"/>
          <p:cNvCxnSpPr>
            <a:stCxn id="348" idx="2"/>
            <a:endCxn id="354" idx="2"/>
          </p:cNvCxnSpPr>
          <p:nvPr/>
        </p:nvCxnSpPr>
        <p:spPr>
          <a:xfrm rot="5400000" flipH="1" flipV="1">
            <a:off x="5923777" y="3645276"/>
            <a:ext cx="192" cy="656935"/>
          </a:xfrm>
          <a:prstGeom prst="curvedConnector3">
            <a:avLst>
              <a:gd name="adj1" fmla="val -69453125"/>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6" name="曲线连接符 365"/>
          <p:cNvCxnSpPr>
            <a:stCxn id="348" idx="2"/>
            <a:endCxn id="350" idx="2"/>
          </p:cNvCxnSpPr>
          <p:nvPr/>
        </p:nvCxnSpPr>
        <p:spPr>
          <a:xfrm rot="5400000" flipH="1" flipV="1">
            <a:off x="5757377" y="3811674"/>
            <a:ext cx="194" cy="324137"/>
          </a:xfrm>
          <a:prstGeom prst="curvedConnector3">
            <a:avLst>
              <a:gd name="adj1" fmla="val -34368557"/>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7" name="曲线连接符 366"/>
          <p:cNvCxnSpPr>
            <a:stCxn id="348" idx="2"/>
            <a:endCxn id="352" idx="2"/>
          </p:cNvCxnSpPr>
          <p:nvPr/>
        </p:nvCxnSpPr>
        <p:spPr>
          <a:xfrm rot="5400000" flipH="1" flipV="1">
            <a:off x="6085538" y="3483515"/>
            <a:ext cx="193" cy="980458"/>
          </a:xfrm>
          <a:prstGeom prst="curvedConnector3">
            <a:avLst>
              <a:gd name="adj1" fmla="val -98705699"/>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8" name="曲线连接符 367"/>
          <p:cNvCxnSpPr>
            <a:stCxn id="348" idx="2"/>
            <a:endCxn id="346" idx="2"/>
          </p:cNvCxnSpPr>
          <p:nvPr/>
        </p:nvCxnSpPr>
        <p:spPr>
          <a:xfrm rot="16200000" flipH="1">
            <a:off x="6247220" y="3322025"/>
            <a:ext cx="353" cy="1303981"/>
          </a:xfrm>
          <a:prstGeom prst="curvedConnector3">
            <a:avLst>
              <a:gd name="adj1" fmla="val 75652408"/>
            </a:avLst>
          </a:prstGeom>
          <a:ln>
            <a:tailEnd type="triangle"/>
          </a:ln>
        </p:spPr>
        <p:style>
          <a:lnRef idx="1">
            <a:schemeClr val="accent1"/>
          </a:lnRef>
          <a:fillRef idx="0">
            <a:schemeClr val="accent1"/>
          </a:fillRef>
          <a:effectRef idx="0">
            <a:schemeClr val="accent1"/>
          </a:effectRef>
          <a:fontRef idx="minor">
            <a:schemeClr val="tx1"/>
          </a:fontRef>
        </p:style>
      </p:cxnSp>
      <p:sp>
        <p:nvSpPr>
          <p:cNvPr id="369" name="文本框 368"/>
          <p:cNvSpPr txBox="1"/>
          <p:nvPr/>
        </p:nvSpPr>
        <p:spPr>
          <a:xfrm>
            <a:off x="4905408" y="4029032"/>
            <a:ext cx="1148071" cy="276999"/>
          </a:xfrm>
          <a:prstGeom prst="rect">
            <a:avLst/>
          </a:prstGeom>
          <a:noFill/>
        </p:spPr>
        <p:txBody>
          <a:bodyPr wrap="none" rtlCol="0">
            <a:spAutoFit/>
          </a:bodyPr>
          <a:lstStyle/>
          <a:p>
            <a:r>
              <a:rPr lang="en-US" altLang="zh-CN" sz="1200" b="1" dirty="0" smtClean="0">
                <a:solidFill>
                  <a:schemeClr val="accent2"/>
                </a:solidFill>
              </a:rPr>
              <a:t>Self Attention</a:t>
            </a:r>
            <a:endParaRPr lang="zh-CN" altLang="en-US" sz="1200" b="1" dirty="0">
              <a:solidFill>
                <a:schemeClr val="accent2"/>
              </a:solidFill>
            </a:endParaRPr>
          </a:p>
        </p:txBody>
      </p:sp>
      <p:grpSp>
        <p:nvGrpSpPr>
          <p:cNvPr id="375" name="组合 374"/>
          <p:cNvGrpSpPr/>
          <p:nvPr/>
        </p:nvGrpSpPr>
        <p:grpSpPr>
          <a:xfrm>
            <a:off x="5660418" y="5189505"/>
            <a:ext cx="168442" cy="852454"/>
            <a:chOff x="950497" y="4528297"/>
            <a:chExt cx="168442" cy="852454"/>
          </a:xfrm>
        </p:grpSpPr>
        <p:sp>
          <p:nvSpPr>
            <p:cNvPr id="376" name="圆角矩形 375"/>
            <p:cNvSpPr/>
            <p:nvPr/>
          </p:nvSpPr>
          <p:spPr>
            <a:xfrm>
              <a:off x="950497" y="4528297"/>
              <a:ext cx="168442" cy="852454"/>
            </a:xfrm>
            <a:prstGeom prst="roundRect">
              <a:avLst>
                <a:gd name="adj" fmla="val 47702"/>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7" name="椭圆 376"/>
            <p:cNvSpPr/>
            <p:nvPr/>
          </p:nvSpPr>
          <p:spPr>
            <a:xfrm>
              <a:off x="962528" y="4648613"/>
              <a:ext cx="139956" cy="139956"/>
            </a:xfrm>
            <a:prstGeom prst="ellips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8" name="椭圆 377"/>
            <p:cNvSpPr/>
            <p:nvPr/>
          </p:nvSpPr>
          <p:spPr>
            <a:xfrm>
              <a:off x="968340" y="4890975"/>
              <a:ext cx="139956" cy="139956"/>
            </a:xfrm>
            <a:prstGeom prst="ellips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9" name="椭圆 378"/>
            <p:cNvSpPr/>
            <p:nvPr/>
          </p:nvSpPr>
          <p:spPr>
            <a:xfrm>
              <a:off x="962529" y="5129847"/>
              <a:ext cx="139956" cy="139956"/>
            </a:xfrm>
            <a:prstGeom prst="ellips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82" name="组合 381"/>
          <p:cNvGrpSpPr/>
          <p:nvPr/>
        </p:nvGrpSpPr>
        <p:grpSpPr>
          <a:xfrm>
            <a:off x="5972760" y="5183011"/>
            <a:ext cx="168442" cy="852454"/>
            <a:chOff x="950497" y="4528297"/>
            <a:chExt cx="168442" cy="852454"/>
          </a:xfrm>
        </p:grpSpPr>
        <p:sp>
          <p:nvSpPr>
            <p:cNvPr id="383" name="圆角矩形 382"/>
            <p:cNvSpPr/>
            <p:nvPr/>
          </p:nvSpPr>
          <p:spPr>
            <a:xfrm>
              <a:off x="950497" y="4528297"/>
              <a:ext cx="168442" cy="852454"/>
            </a:xfrm>
            <a:prstGeom prst="roundRect">
              <a:avLst>
                <a:gd name="adj" fmla="val 47702"/>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4" name="椭圆 383"/>
            <p:cNvSpPr/>
            <p:nvPr/>
          </p:nvSpPr>
          <p:spPr>
            <a:xfrm>
              <a:off x="962528" y="4648613"/>
              <a:ext cx="139956" cy="139956"/>
            </a:xfrm>
            <a:prstGeom prst="ellips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5" name="椭圆 384"/>
            <p:cNvSpPr/>
            <p:nvPr/>
          </p:nvSpPr>
          <p:spPr>
            <a:xfrm>
              <a:off x="968340" y="4890975"/>
              <a:ext cx="139956" cy="139956"/>
            </a:xfrm>
            <a:prstGeom prst="ellips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6" name="椭圆 385"/>
            <p:cNvSpPr/>
            <p:nvPr/>
          </p:nvSpPr>
          <p:spPr>
            <a:xfrm>
              <a:off x="962529" y="5129847"/>
              <a:ext cx="139956" cy="139956"/>
            </a:xfrm>
            <a:prstGeom prst="ellips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94" name="组合 393"/>
          <p:cNvGrpSpPr/>
          <p:nvPr/>
        </p:nvGrpSpPr>
        <p:grpSpPr>
          <a:xfrm>
            <a:off x="7134400" y="3632267"/>
            <a:ext cx="151987" cy="340103"/>
            <a:chOff x="1129102" y="3974531"/>
            <a:chExt cx="151987" cy="340103"/>
          </a:xfrm>
          <a:solidFill>
            <a:schemeClr val="accent1">
              <a:lumMod val="20000"/>
              <a:lumOff val="80000"/>
            </a:schemeClr>
          </a:solidFill>
        </p:grpSpPr>
        <p:sp>
          <p:nvSpPr>
            <p:cNvPr id="395" name="圆角矩形 394"/>
            <p:cNvSpPr/>
            <p:nvPr/>
          </p:nvSpPr>
          <p:spPr>
            <a:xfrm>
              <a:off x="1129102" y="3974531"/>
              <a:ext cx="151987" cy="340103"/>
            </a:xfrm>
            <a:prstGeom prst="roundRect">
              <a:avLst>
                <a:gd name="adj" fmla="val 47702"/>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6" name="椭圆 395"/>
            <p:cNvSpPr/>
            <p:nvPr/>
          </p:nvSpPr>
          <p:spPr>
            <a:xfrm>
              <a:off x="1132239" y="4086004"/>
              <a:ext cx="139956" cy="139956"/>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5" name="矩形 34"/>
          <p:cNvSpPr/>
          <p:nvPr/>
        </p:nvSpPr>
        <p:spPr>
          <a:xfrm>
            <a:off x="4019447" y="2374096"/>
            <a:ext cx="1557514" cy="8805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1" name="直接连接符 40"/>
          <p:cNvCxnSpPr/>
          <p:nvPr/>
        </p:nvCxnSpPr>
        <p:spPr>
          <a:xfrm>
            <a:off x="4019447" y="2559825"/>
            <a:ext cx="1557513" cy="0"/>
          </a:xfrm>
          <a:prstGeom prst="line">
            <a:avLst/>
          </a:prstGeom>
        </p:spPr>
        <p:style>
          <a:lnRef idx="1">
            <a:schemeClr val="dk1"/>
          </a:lnRef>
          <a:fillRef idx="0">
            <a:schemeClr val="dk1"/>
          </a:fillRef>
          <a:effectRef idx="0">
            <a:schemeClr val="dk1"/>
          </a:effectRef>
          <a:fontRef idx="minor">
            <a:schemeClr val="tx1"/>
          </a:fontRef>
        </p:style>
      </p:cxnSp>
      <p:cxnSp>
        <p:nvCxnSpPr>
          <p:cNvPr id="397" name="直接连接符 396"/>
          <p:cNvCxnSpPr/>
          <p:nvPr/>
        </p:nvCxnSpPr>
        <p:spPr>
          <a:xfrm>
            <a:off x="4019113" y="2734636"/>
            <a:ext cx="1557513" cy="0"/>
          </a:xfrm>
          <a:prstGeom prst="line">
            <a:avLst/>
          </a:prstGeom>
        </p:spPr>
        <p:style>
          <a:lnRef idx="1">
            <a:schemeClr val="dk1"/>
          </a:lnRef>
          <a:fillRef idx="0">
            <a:schemeClr val="dk1"/>
          </a:fillRef>
          <a:effectRef idx="0">
            <a:schemeClr val="dk1"/>
          </a:effectRef>
          <a:fontRef idx="minor">
            <a:schemeClr val="tx1"/>
          </a:fontRef>
        </p:style>
      </p:cxnSp>
      <p:cxnSp>
        <p:nvCxnSpPr>
          <p:cNvPr id="398" name="直接连接符 397"/>
          <p:cNvCxnSpPr/>
          <p:nvPr/>
        </p:nvCxnSpPr>
        <p:spPr>
          <a:xfrm>
            <a:off x="4018779" y="2909447"/>
            <a:ext cx="1557513" cy="0"/>
          </a:xfrm>
          <a:prstGeom prst="line">
            <a:avLst/>
          </a:prstGeom>
        </p:spPr>
        <p:style>
          <a:lnRef idx="1">
            <a:schemeClr val="dk1"/>
          </a:lnRef>
          <a:fillRef idx="0">
            <a:schemeClr val="dk1"/>
          </a:fillRef>
          <a:effectRef idx="0">
            <a:schemeClr val="dk1"/>
          </a:effectRef>
          <a:fontRef idx="minor">
            <a:schemeClr val="tx1"/>
          </a:fontRef>
        </p:style>
      </p:cxnSp>
      <p:cxnSp>
        <p:nvCxnSpPr>
          <p:cNvPr id="399" name="直接连接符 398"/>
          <p:cNvCxnSpPr/>
          <p:nvPr/>
        </p:nvCxnSpPr>
        <p:spPr>
          <a:xfrm>
            <a:off x="4018445" y="3084258"/>
            <a:ext cx="1557513" cy="0"/>
          </a:xfrm>
          <a:prstGeom prst="line">
            <a:avLst/>
          </a:prstGeom>
        </p:spPr>
        <p:style>
          <a:lnRef idx="1">
            <a:schemeClr val="dk1"/>
          </a:lnRef>
          <a:fillRef idx="0">
            <a:schemeClr val="dk1"/>
          </a:fillRef>
          <a:effectRef idx="0">
            <a:schemeClr val="dk1"/>
          </a:effectRef>
          <a:fontRef idx="minor">
            <a:schemeClr val="tx1"/>
          </a:fontRef>
        </p:style>
      </p:cxnSp>
      <p:cxnSp>
        <p:nvCxnSpPr>
          <p:cNvPr id="44" name="直接连接符 43"/>
          <p:cNvCxnSpPr/>
          <p:nvPr/>
        </p:nvCxnSpPr>
        <p:spPr>
          <a:xfrm>
            <a:off x="4250006" y="2382692"/>
            <a:ext cx="0" cy="860438"/>
          </a:xfrm>
          <a:prstGeom prst="line">
            <a:avLst/>
          </a:prstGeom>
        </p:spPr>
        <p:style>
          <a:lnRef idx="1">
            <a:schemeClr val="dk1"/>
          </a:lnRef>
          <a:fillRef idx="0">
            <a:schemeClr val="dk1"/>
          </a:fillRef>
          <a:effectRef idx="0">
            <a:schemeClr val="dk1"/>
          </a:effectRef>
          <a:fontRef idx="minor">
            <a:schemeClr val="tx1"/>
          </a:fontRef>
        </p:style>
      </p:cxnSp>
      <p:cxnSp>
        <p:nvCxnSpPr>
          <p:cNvPr id="400" name="直接连接符 399"/>
          <p:cNvCxnSpPr/>
          <p:nvPr/>
        </p:nvCxnSpPr>
        <p:spPr>
          <a:xfrm>
            <a:off x="4511578" y="2386779"/>
            <a:ext cx="0" cy="860438"/>
          </a:xfrm>
          <a:prstGeom prst="line">
            <a:avLst/>
          </a:prstGeom>
        </p:spPr>
        <p:style>
          <a:lnRef idx="1">
            <a:schemeClr val="dk1"/>
          </a:lnRef>
          <a:fillRef idx="0">
            <a:schemeClr val="dk1"/>
          </a:fillRef>
          <a:effectRef idx="0">
            <a:schemeClr val="dk1"/>
          </a:effectRef>
          <a:fontRef idx="minor">
            <a:schemeClr val="tx1"/>
          </a:fontRef>
        </p:style>
      </p:cxnSp>
      <p:cxnSp>
        <p:nvCxnSpPr>
          <p:cNvPr id="401" name="直接连接符 400"/>
          <p:cNvCxnSpPr/>
          <p:nvPr/>
        </p:nvCxnSpPr>
        <p:spPr>
          <a:xfrm>
            <a:off x="4773150" y="2380233"/>
            <a:ext cx="0" cy="860438"/>
          </a:xfrm>
          <a:prstGeom prst="line">
            <a:avLst/>
          </a:prstGeom>
        </p:spPr>
        <p:style>
          <a:lnRef idx="1">
            <a:schemeClr val="dk1"/>
          </a:lnRef>
          <a:fillRef idx="0">
            <a:schemeClr val="dk1"/>
          </a:fillRef>
          <a:effectRef idx="0">
            <a:schemeClr val="dk1"/>
          </a:effectRef>
          <a:fontRef idx="minor">
            <a:schemeClr val="tx1"/>
          </a:fontRef>
        </p:style>
      </p:cxnSp>
      <p:cxnSp>
        <p:nvCxnSpPr>
          <p:cNvPr id="402" name="直接连接符 401"/>
          <p:cNvCxnSpPr/>
          <p:nvPr/>
        </p:nvCxnSpPr>
        <p:spPr>
          <a:xfrm>
            <a:off x="5034722" y="2384320"/>
            <a:ext cx="0" cy="860438"/>
          </a:xfrm>
          <a:prstGeom prst="line">
            <a:avLst/>
          </a:prstGeom>
        </p:spPr>
        <p:style>
          <a:lnRef idx="1">
            <a:schemeClr val="dk1"/>
          </a:lnRef>
          <a:fillRef idx="0">
            <a:schemeClr val="dk1"/>
          </a:fillRef>
          <a:effectRef idx="0">
            <a:schemeClr val="dk1"/>
          </a:effectRef>
          <a:fontRef idx="minor">
            <a:schemeClr val="tx1"/>
          </a:fontRef>
        </p:style>
      </p:cxnSp>
      <p:cxnSp>
        <p:nvCxnSpPr>
          <p:cNvPr id="403" name="直接连接符 402"/>
          <p:cNvCxnSpPr/>
          <p:nvPr/>
        </p:nvCxnSpPr>
        <p:spPr>
          <a:xfrm>
            <a:off x="5296294" y="2377774"/>
            <a:ext cx="0" cy="860438"/>
          </a:xfrm>
          <a:prstGeom prst="line">
            <a:avLst/>
          </a:prstGeom>
        </p:spPr>
        <p:style>
          <a:lnRef idx="1">
            <a:schemeClr val="dk1"/>
          </a:lnRef>
          <a:fillRef idx="0">
            <a:schemeClr val="dk1"/>
          </a:fillRef>
          <a:effectRef idx="0">
            <a:schemeClr val="dk1"/>
          </a:effectRef>
          <a:fontRef idx="minor">
            <a:schemeClr val="tx1"/>
          </a:fontRef>
        </p:style>
      </p:cxnSp>
      <p:cxnSp>
        <p:nvCxnSpPr>
          <p:cNvPr id="50" name="肘形连接符 49"/>
          <p:cNvCxnSpPr>
            <a:stCxn id="198" idx="0"/>
          </p:cNvCxnSpPr>
          <p:nvPr/>
        </p:nvCxnSpPr>
        <p:spPr>
          <a:xfrm rot="5400000" flipH="1" flipV="1">
            <a:off x="2653996" y="2333855"/>
            <a:ext cx="1255603" cy="1501481"/>
          </a:xfrm>
          <a:prstGeom prst="bentConnector2">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404" name="肘形连接符 403"/>
          <p:cNvCxnSpPr>
            <a:stCxn id="195" idx="0"/>
          </p:cNvCxnSpPr>
          <p:nvPr/>
        </p:nvCxnSpPr>
        <p:spPr>
          <a:xfrm rot="5400000" flipH="1" flipV="1">
            <a:off x="2898297" y="2594419"/>
            <a:ext cx="1074681" cy="1160886"/>
          </a:xfrm>
          <a:prstGeom prst="bentConnector2">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405" name="肘形连接符 404"/>
          <p:cNvCxnSpPr>
            <a:stCxn id="189" idx="0"/>
            <a:endCxn id="35" idx="1"/>
          </p:cNvCxnSpPr>
          <p:nvPr/>
        </p:nvCxnSpPr>
        <p:spPr>
          <a:xfrm rot="5400000" flipH="1" flipV="1">
            <a:off x="3154798" y="2847556"/>
            <a:ext cx="897842" cy="831455"/>
          </a:xfrm>
          <a:prstGeom prst="bentConnector2">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406" name="肘形连接符 405"/>
          <p:cNvCxnSpPr/>
          <p:nvPr/>
        </p:nvCxnSpPr>
        <p:spPr>
          <a:xfrm rot="5400000" flipH="1" flipV="1">
            <a:off x="3407045" y="3091703"/>
            <a:ext cx="713505" cy="504565"/>
          </a:xfrm>
          <a:prstGeom prst="bentConnector3">
            <a:avLst>
              <a:gd name="adj1" fmla="val 99176"/>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407" name="肘形连接符 406"/>
          <p:cNvCxnSpPr>
            <a:stCxn id="203" idx="0"/>
          </p:cNvCxnSpPr>
          <p:nvPr/>
        </p:nvCxnSpPr>
        <p:spPr>
          <a:xfrm rot="5400000" flipH="1" flipV="1">
            <a:off x="3657033" y="3353702"/>
            <a:ext cx="537053" cy="181042"/>
          </a:xfrm>
          <a:prstGeom prst="bentConnector3">
            <a:avLst>
              <a:gd name="adj1" fmla="val 99495"/>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491" name="曲线连接符 490"/>
          <p:cNvCxnSpPr/>
          <p:nvPr/>
        </p:nvCxnSpPr>
        <p:spPr>
          <a:xfrm rot="16200000" flipV="1">
            <a:off x="4657110" y="2674174"/>
            <a:ext cx="361706" cy="1514887"/>
          </a:xfrm>
          <a:prstGeom prst="bentConnector3">
            <a:avLst>
              <a:gd name="adj1" fmla="val -5852"/>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413" name="曲线连接符 412"/>
          <p:cNvCxnSpPr>
            <a:stCxn id="350" idx="0"/>
          </p:cNvCxnSpPr>
          <p:nvPr/>
        </p:nvCxnSpPr>
        <p:spPr>
          <a:xfrm rot="16200000" flipV="1">
            <a:off x="4948121" y="2662120"/>
            <a:ext cx="379983" cy="1562863"/>
          </a:xfrm>
          <a:prstGeom prst="bentConnector3">
            <a:avLst>
              <a:gd name="adj1" fmla="val 10826"/>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512" name="曲线连接符 412"/>
          <p:cNvCxnSpPr>
            <a:stCxn id="354" idx="0"/>
          </p:cNvCxnSpPr>
          <p:nvPr/>
        </p:nvCxnSpPr>
        <p:spPr>
          <a:xfrm rot="16200000" flipV="1">
            <a:off x="5285055" y="2666259"/>
            <a:ext cx="379985" cy="1554588"/>
          </a:xfrm>
          <a:prstGeom prst="bentConnector3">
            <a:avLst>
              <a:gd name="adj1" fmla="val 24815"/>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513" name="曲线连接符 412"/>
          <p:cNvCxnSpPr>
            <a:stCxn id="352" idx="0"/>
          </p:cNvCxnSpPr>
          <p:nvPr/>
        </p:nvCxnSpPr>
        <p:spPr>
          <a:xfrm rot="16200000" flipV="1">
            <a:off x="5542599" y="2600278"/>
            <a:ext cx="382779" cy="1683753"/>
          </a:xfrm>
          <a:prstGeom prst="bentConnector3">
            <a:avLst>
              <a:gd name="adj1" fmla="val 3611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514" name="曲线连接符 412"/>
          <p:cNvCxnSpPr>
            <a:stCxn id="346" idx="0"/>
          </p:cNvCxnSpPr>
          <p:nvPr/>
        </p:nvCxnSpPr>
        <p:spPr>
          <a:xfrm rot="16200000" flipV="1">
            <a:off x="5846245" y="2580947"/>
            <a:ext cx="384233" cy="1722053"/>
          </a:xfrm>
          <a:prstGeom prst="bentConnector3">
            <a:avLst>
              <a:gd name="adj1" fmla="val 50000"/>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515" name="曲线连接符 412"/>
          <p:cNvCxnSpPr>
            <a:stCxn id="395" idx="0"/>
          </p:cNvCxnSpPr>
          <p:nvPr/>
        </p:nvCxnSpPr>
        <p:spPr>
          <a:xfrm rot="16200000" flipV="1">
            <a:off x="6139130" y="2561002"/>
            <a:ext cx="381138" cy="1761391"/>
          </a:xfrm>
          <a:prstGeom prst="bentConnector3">
            <a:avLst>
              <a:gd name="adj1" fmla="val 63948"/>
            </a:avLst>
          </a:prstGeom>
          <a:ln>
            <a:tailEnd type="triangle"/>
          </a:ln>
        </p:spPr>
        <p:style>
          <a:lnRef idx="1">
            <a:schemeClr val="accent4"/>
          </a:lnRef>
          <a:fillRef idx="0">
            <a:schemeClr val="accent4"/>
          </a:fillRef>
          <a:effectRef idx="0">
            <a:schemeClr val="accent4"/>
          </a:effectRef>
          <a:fontRef idx="minor">
            <a:schemeClr val="tx1"/>
          </a:fontRef>
        </p:style>
      </p:cxnSp>
      <p:sp>
        <p:nvSpPr>
          <p:cNvPr id="99" name="矩形 98"/>
          <p:cNvSpPr/>
          <p:nvPr/>
        </p:nvSpPr>
        <p:spPr>
          <a:xfrm>
            <a:off x="4521997" y="2559826"/>
            <a:ext cx="264245" cy="173046"/>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6" name="矩形 515"/>
          <p:cNvSpPr/>
          <p:nvPr/>
        </p:nvSpPr>
        <p:spPr>
          <a:xfrm>
            <a:off x="4780839" y="2914495"/>
            <a:ext cx="264245" cy="173046"/>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矩形 99"/>
          <p:cNvSpPr/>
          <p:nvPr/>
        </p:nvSpPr>
        <p:spPr>
          <a:xfrm>
            <a:off x="5034722" y="2374096"/>
            <a:ext cx="261572" cy="18572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8" name="矩形 517"/>
          <p:cNvSpPr/>
          <p:nvPr/>
        </p:nvSpPr>
        <p:spPr>
          <a:xfrm>
            <a:off x="4515423" y="2739418"/>
            <a:ext cx="261572" cy="18572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9" name="矩形 518"/>
          <p:cNvSpPr/>
          <p:nvPr/>
        </p:nvSpPr>
        <p:spPr>
          <a:xfrm>
            <a:off x="4263755" y="3079176"/>
            <a:ext cx="261572" cy="18572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0" name="矩形 519"/>
          <p:cNvSpPr/>
          <p:nvPr/>
        </p:nvSpPr>
        <p:spPr>
          <a:xfrm>
            <a:off x="5292450" y="3079436"/>
            <a:ext cx="305420" cy="17169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1" name="矩形 520"/>
          <p:cNvSpPr/>
          <p:nvPr/>
        </p:nvSpPr>
        <p:spPr>
          <a:xfrm>
            <a:off x="5306655" y="2738255"/>
            <a:ext cx="275744" cy="182309"/>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2" name="文本框 521"/>
          <p:cNvSpPr txBox="1"/>
          <p:nvPr/>
        </p:nvSpPr>
        <p:spPr>
          <a:xfrm>
            <a:off x="5857465" y="6504977"/>
            <a:ext cx="1173719" cy="276999"/>
          </a:xfrm>
          <a:prstGeom prst="rect">
            <a:avLst/>
          </a:prstGeom>
          <a:noFill/>
        </p:spPr>
        <p:txBody>
          <a:bodyPr wrap="none" rtlCol="0">
            <a:spAutoFit/>
          </a:bodyPr>
          <a:lstStyle/>
          <a:p>
            <a:r>
              <a:rPr lang="en-US" altLang="zh-CN" sz="1200" b="1" dirty="0" smtClean="0">
                <a:solidFill>
                  <a:schemeClr val="accent2"/>
                </a:solidFill>
              </a:rPr>
              <a:t>items encoder</a:t>
            </a:r>
            <a:endParaRPr lang="zh-CN" altLang="en-US" sz="1200" b="1" dirty="0">
              <a:solidFill>
                <a:schemeClr val="accent2"/>
              </a:solidFill>
            </a:endParaRPr>
          </a:p>
        </p:txBody>
      </p:sp>
      <p:sp>
        <p:nvSpPr>
          <p:cNvPr id="546" name="椭圆 545"/>
          <p:cNvSpPr/>
          <p:nvPr/>
        </p:nvSpPr>
        <p:spPr>
          <a:xfrm>
            <a:off x="7290853" y="4289563"/>
            <a:ext cx="231429" cy="23142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smtClean="0"/>
              <a:t>+</a:t>
            </a:r>
            <a:endParaRPr lang="zh-CN" altLang="en-US" sz="1200" b="1" dirty="0"/>
          </a:p>
        </p:txBody>
      </p:sp>
      <p:sp>
        <p:nvSpPr>
          <p:cNvPr id="547" name="文本框 546"/>
          <p:cNvSpPr txBox="1"/>
          <p:nvPr/>
        </p:nvSpPr>
        <p:spPr>
          <a:xfrm>
            <a:off x="5629420" y="2939521"/>
            <a:ext cx="638316" cy="276999"/>
          </a:xfrm>
          <a:prstGeom prst="rect">
            <a:avLst/>
          </a:prstGeom>
          <a:noFill/>
        </p:spPr>
        <p:txBody>
          <a:bodyPr wrap="none" rtlCol="0">
            <a:spAutoFit/>
          </a:bodyPr>
          <a:lstStyle/>
          <a:p>
            <a:r>
              <a:rPr lang="en-US" altLang="zh-CN" sz="1200" b="1" dirty="0" smtClean="0">
                <a:solidFill>
                  <a:schemeClr val="accent2"/>
                </a:solidFill>
              </a:rPr>
              <a:t>Matrix</a:t>
            </a:r>
            <a:endParaRPr lang="zh-CN" altLang="en-US" sz="1200" b="1" dirty="0">
              <a:solidFill>
                <a:schemeClr val="accent2"/>
              </a:solidFill>
            </a:endParaRPr>
          </a:p>
        </p:txBody>
      </p:sp>
      <mc:AlternateContent xmlns:mc="http://schemas.openxmlformats.org/markup-compatibility/2006" xmlns:a14="http://schemas.microsoft.com/office/drawing/2010/main">
        <mc:Choice Requires="a14">
          <p:sp>
            <p:nvSpPr>
              <p:cNvPr id="550" name="文本框 549"/>
              <p:cNvSpPr txBox="1"/>
              <p:nvPr/>
            </p:nvSpPr>
            <p:spPr>
              <a:xfrm>
                <a:off x="6532582" y="2637521"/>
                <a:ext cx="1484509" cy="35836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600" b="0" i="1" smtClean="0">
                              <a:latin typeface="Cambria Math" charset="0"/>
                            </a:rPr>
                          </m:ctrlPr>
                        </m:sSubPr>
                        <m:e>
                          <m:r>
                            <a:rPr lang="en-US" altLang="zh-CN" sz="1600" b="0" i="1" smtClean="0">
                              <a:latin typeface="Cambria Math" panose="02040503050406030204" pitchFamily="18" charset="0"/>
                            </a:rPr>
                            <m:t>𝑆</m:t>
                          </m:r>
                        </m:e>
                        <m:sub>
                          <m:r>
                            <a:rPr lang="en-US" altLang="zh-CN" sz="1600" b="0" i="1" smtClean="0">
                              <a:latin typeface="Cambria Math" panose="02040503050406030204" pitchFamily="18" charset="0"/>
                            </a:rPr>
                            <m:t>𝑖𝑗</m:t>
                          </m:r>
                        </m:sub>
                      </m:sSub>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𝛼</m:t>
                      </m:r>
                      <m:r>
                        <a:rPr lang="en-US" altLang="zh-CN" sz="1600" b="0" i="1" smtClean="0">
                          <a:latin typeface="Cambria Math" panose="02040503050406030204" pitchFamily="18" charset="0"/>
                        </a:rPr>
                        <m:t>(</m:t>
                      </m:r>
                      <m:sSub>
                        <m:sSubPr>
                          <m:ctrlPr>
                            <a:rPr lang="en-US" altLang="zh-CN" sz="1600" b="0" i="1" smtClean="0">
                              <a:latin typeface="Cambria Math" charset="0"/>
                            </a:rPr>
                          </m:ctrlPr>
                        </m:sSubPr>
                        <m:e>
                          <m:r>
                            <a:rPr lang="en-US" altLang="zh-CN" sz="1600" b="0" i="1" smtClean="0">
                              <a:latin typeface="Cambria Math" panose="02040503050406030204" pitchFamily="18" charset="0"/>
                            </a:rPr>
                            <m:t>h</m:t>
                          </m:r>
                        </m:e>
                        <m:sub>
                          <m:r>
                            <a:rPr lang="en-US" altLang="zh-CN" sz="1600" b="0" i="1" smtClean="0">
                              <a:latin typeface="Cambria Math" panose="02040503050406030204" pitchFamily="18" charset="0"/>
                            </a:rPr>
                            <m:t>𝑖</m:t>
                          </m:r>
                        </m:sub>
                      </m:sSub>
                      <m:r>
                        <a:rPr lang="en-US" altLang="zh-CN" sz="1600" b="0" i="1" smtClean="0">
                          <a:latin typeface="Cambria Math" panose="02040503050406030204" pitchFamily="18" charset="0"/>
                        </a:rPr>
                        <m:t>,</m:t>
                      </m:r>
                      <m:sSub>
                        <m:sSubPr>
                          <m:ctrlPr>
                            <a:rPr lang="en-US" altLang="zh-CN" sz="1600" b="0" i="1" smtClean="0">
                              <a:latin typeface="Cambria Math" charset="0"/>
                            </a:rPr>
                          </m:ctrlPr>
                        </m:sSubPr>
                        <m:e>
                          <m:r>
                            <a:rPr lang="en-US" altLang="zh-CN" sz="1600" b="0" i="1" smtClean="0">
                              <a:latin typeface="Cambria Math" panose="02040503050406030204" pitchFamily="18" charset="0"/>
                            </a:rPr>
                            <m:t>𝑢</m:t>
                          </m:r>
                        </m:e>
                        <m:sub>
                          <m:r>
                            <a:rPr lang="en-US" altLang="zh-CN" sz="1600" b="0" i="1" smtClean="0">
                              <a:latin typeface="Cambria Math" panose="02040503050406030204" pitchFamily="18" charset="0"/>
                            </a:rPr>
                            <m:t>𝑗</m:t>
                          </m:r>
                        </m:sub>
                      </m:sSub>
                      <m:r>
                        <a:rPr lang="en-US" altLang="zh-CN" sz="1600" b="0" i="1" smtClean="0">
                          <a:latin typeface="Cambria Math" panose="02040503050406030204" pitchFamily="18" charset="0"/>
                        </a:rPr>
                        <m:t>)</m:t>
                      </m:r>
                    </m:oMath>
                  </m:oMathPara>
                </a14:m>
                <a:endParaRPr lang="zh-CN" altLang="en-US" sz="1600" dirty="0"/>
              </a:p>
            </p:txBody>
          </p:sp>
        </mc:Choice>
        <mc:Fallback xmlns="">
          <p:sp>
            <p:nvSpPr>
              <p:cNvPr id="550" name="文本框 549"/>
              <p:cNvSpPr txBox="1">
                <a:spLocks noRot="1" noChangeAspect="1" noMove="1" noResize="1" noEditPoints="1" noAdjustHandles="1" noChangeArrowheads="1" noChangeShapeType="1" noTextEdit="1"/>
              </p:cNvSpPr>
              <p:nvPr/>
            </p:nvSpPr>
            <p:spPr>
              <a:xfrm>
                <a:off x="6532582" y="2637521"/>
                <a:ext cx="1484509" cy="358368"/>
              </a:xfrm>
              <a:prstGeom prst="rect">
                <a:avLst/>
              </a:prstGeom>
              <a:blipFill>
                <a:blip r:embed="rId3"/>
                <a:stretch>
                  <a:fillRect b="-8621"/>
                </a:stretch>
              </a:blipFill>
            </p:spPr>
            <p:txBody>
              <a:bodyPr/>
              <a:lstStyle/>
              <a:p>
                <a:r>
                  <a:rPr lang="zh-CN" altLang="en-US">
                    <a:noFill/>
                  </a:rPr>
                  <a:t> </a:t>
                </a:r>
              </a:p>
            </p:txBody>
          </p:sp>
        </mc:Fallback>
      </mc:AlternateContent>
      <p:sp>
        <p:nvSpPr>
          <p:cNvPr id="108" name="灯片编号占位符 107"/>
          <p:cNvSpPr>
            <a:spLocks noGrp="1"/>
          </p:cNvSpPr>
          <p:nvPr>
            <p:ph type="sldNum" sz="quarter" idx="12"/>
          </p:nvPr>
        </p:nvSpPr>
        <p:spPr/>
        <p:txBody>
          <a:bodyPr/>
          <a:lstStyle/>
          <a:p>
            <a:fld id="{C91F423C-F180-4845-B359-EE34BC02D0F6}" type="slidenum">
              <a:rPr lang="zh-CN" altLang="en-US" smtClean="0"/>
              <a:t>24</a:t>
            </a:fld>
            <a:endParaRPr lang="zh-CN" altLang="en-US"/>
          </a:p>
        </p:txBody>
      </p:sp>
    </p:spTree>
    <p:extLst>
      <p:ext uri="{BB962C8B-B14F-4D97-AF65-F5344CB8AC3E}">
        <p14:creationId xmlns:p14="http://schemas.microsoft.com/office/powerpoint/2010/main" val="418177190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7" name="矩形 516"/>
          <p:cNvSpPr/>
          <p:nvPr/>
        </p:nvSpPr>
        <p:spPr>
          <a:xfrm>
            <a:off x="4776182" y="2565832"/>
            <a:ext cx="810862" cy="17711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矩形 97"/>
          <p:cNvSpPr/>
          <p:nvPr/>
        </p:nvSpPr>
        <p:spPr>
          <a:xfrm>
            <a:off x="4016080" y="2379145"/>
            <a:ext cx="757070" cy="18776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lstStyle/>
          <a:p>
            <a:r>
              <a:rPr lang="zh-CN" altLang="en-US" dirty="0"/>
              <a:t>多路输入融合：</a:t>
            </a:r>
            <a:r>
              <a:rPr lang="en-US" altLang="zh-CN" dirty="0"/>
              <a:t>Bi-Attention</a:t>
            </a:r>
            <a:r>
              <a:rPr lang="zh-CN" altLang="en-US" dirty="0"/>
              <a:t>机制</a:t>
            </a:r>
          </a:p>
        </p:txBody>
      </p:sp>
      <p:sp>
        <p:nvSpPr>
          <p:cNvPr id="104" name="文本框 103"/>
          <p:cNvSpPr txBox="1"/>
          <p:nvPr/>
        </p:nvSpPr>
        <p:spPr>
          <a:xfrm>
            <a:off x="908104" y="5528269"/>
            <a:ext cx="1023037" cy="261610"/>
          </a:xfrm>
          <a:prstGeom prst="rect">
            <a:avLst/>
          </a:prstGeom>
          <a:noFill/>
        </p:spPr>
        <p:txBody>
          <a:bodyPr wrap="none" rtlCol="0">
            <a:spAutoFit/>
          </a:bodyPr>
          <a:lstStyle/>
          <a:p>
            <a:r>
              <a:rPr lang="en-US" altLang="zh-CN" sz="1100" dirty="0" smtClean="0"/>
              <a:t>Embedding </a:t>
            </a:r>
            <a:r>
              <a:rPr lang="en-US" altLang="zh-CN" sz="1100" baseline="30000" dirty="0" smtClean="0"/>
              <a:t>(1)</a:t>
            </a:r>
            <a:endParaRPr lang="zh-CN" altLang="en-US" sz="1100" baseline="30000" dirty="0"/>
          </a:p>
        </p:txBody>
      </p:sp>
      <p:sp>
        <p:nvSpPr>
          <p:cNvPr id="135" name="文本框 134"/>
          <p:cNvSpPr txBox="1"/>
          <p:nvPr/>
        </p:nvSpPr>
        <p:spPr>
          <a:xfrm>
            <a:off x="3136464" y="6161477"/>
            <a:ext cx="338554" cy="276999"/>
          </a:xfrm>
          <a:prstGeom prst="rect">
            <a:avLst/>
          </a:prstGeom>
          <a:noFill/>
        </p:spPr>
        <p:txBody>
          <a:bodyPr wrap="none" rtlCol="0">
            <a:spAutoFit/>
          </a:bodyPr>
          <a:lstStyle/>
          <a:p>
            <a:r>
              <a:rPr lang="zh-CN" altLang="en-US" sz="1200" dirty="0" smtClean="0"/>
              <a:t>浴</a:t>
            </a:r>
            <a:endParaRPr lang="zh-CN" altLang="en-US" sz="1200" dirty="0"/>
          </a:p>
        </p:txBody>
      </p:sp>
      <p:grpSp>
        <p:nvGrpSpPr>
          <p:cNvPr id="3" name="组合 2"/>
          <p:cNvGrpSpPr/>
          <p:nvPr/>
        </p:nvGrpSpPr>
        <p:grpSpPr>
          <a:xfrm>
            <a:off x="2601881" y="5246560"/>
            <a:ext cx="1916792" cy="1187115"/>
            <a:chOff x="325406" y="4589335"/>
            <a:chExt cx="1916792" cy="1187115"/>
          </a:xfrm>
        </p:grpSpPr>
        <p:grpSp>
          <p:nvGrpSpPr>
            <p:cNvPr id="73" name="组合 72"/>
            <p:cNvGrpSpPr/>
            <p:nvPr/>
          </p:nvGrpSpPr>
          <p:grpSpPr>
            <a:xfrm>
              <a:off x="950497" y="4594972"/>
              <a:ext cx="168442" cy="852454"/>
              <a:chOff x="950497" y="4528297"/>
              <a:chExt cx="168442" cy="852454"/>
            </a:xfrm>
          </p:grpSpPr>
          <p:sp>
            <p:nvSpPr>
              <p:cNvPr id="92" name="圆角矩形 91"/>
              <p:cNvSpPr/>
              <p:nvPr/>
            </p:nvSpPr>
            <p:spPr>
              <a:xfrm>
                <a:off x="950497" y="4528297"/>
                <a:ext cx="168442" cy="852454"/>
              </a:xfrm>
              <a:prstGeom prst="roundRect">
                <a:avLst>
                  <a:gd name="adj" fmla="val 47702"/>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椭圆 92"/>
              <p:cNvSpPr/>
              <p:nvPr/>
            </p:nvSpPr>
            <p:spPr>
              <a:xfrm>
                <a:off x="962528" y="4648613"/>
                <a:ext cx="139956" cy="139956"/>
              </a:xfrm>
              <a:prstGeom prst="ellips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椭圆 100"/>
              <p:cNvSpPr/>
              <p:nvPr/>
            </p:nvSpPr>
            <p:spPr>
              <a:xfrm>
                <a:off x="968340" y="4890975"/>
                <a:ext cx="139956" cy="139956"/>
              </a:xfrm>
              <a:prstGeom prst="ellips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椭圆 101"/>
              <p:cNvSpPr/>
              <p:nvPr/>
            </p:nvSpPr>
            <p:spPr>
              <a:xfrm>
                <a:off x="962529" y="5129847"/>
                <a:ext cx="139956" cy="139956"/>
              </a:xfrm>
              <a:prstGeom prst="ellips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5" name="组合 104"/>
            <p:cNvGrpSpPr/>
            <p:nvPr/>
          </p:nvGrpSpPr>
          <p:grpSpPr>
            <a:xfrm>
              <a:off x="1269058" y="4593093"/>
              <a:ext cx="168442" cy="852454"/>
              <a:chOff x="950497" y="4528297"/>
              <a:chExt cx="168442" cy="852454"/>
            </a:xfrm>
          </p:grpSpPr>
          <p:sp>
            <p:nvSpPr>
              <p:cNvPr id="106" name="圆角矩形 105"/>
              <p:cNvSpPr/>
              <p:nvPr/>
            </p:nvSpPr>
            <p:spPr>
              <a:xfrm>
                <a:off x="950497" y="4528297"/>
                <a:ext cx="168442" cy="852454"/>
              </a:xfrm>
              <a:prstGeom prst="roundRect">
                <a:avLst>
                  <a:gd name="adj" fmla="val 47702"/>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 name="椭圆 110"/>
              <p:cNvSpPr/>
              <p:nvPr/>
            </p:nvSpPr>
            <p:spPr>
              <a:xfrm>
                <a:off x="962528" y="4648613"/>
                <a:ext cx="139956" cy="139956"/>
              </a:xfrm>
              <a:prstGeom prst="ellips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6" name="椭圆 115"/>
              <p:cNvSpPr/>
              <p:nvPr/>
            </p:nvSpPr>
            <p:spPr>
              <a:xfrm>
                <a:off x="968340" y="4890975"/>
                <a:ext cx="139956" cy="139956"/>
              </a:xfrm>
              <a:prstGeom prst="ellips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3" name="椭圆 122"/>
              <p:cNvSpPr/>
              <p:nvPr/>
            </p:nvSpPr>
            <p:spPr>
              <a:xfrm>
                <a:off x="962529" y="5129847"/>
                <a:ext cx="139956" cy="139956"/>
              </a:xfrm>
              <a:prstGeom prst="ellips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4" name="组合 123"/>
            <p:cNvGrpSpPr/>
            <p:nvPr/>
          </p:nvGrpSpPr>
          <p:grpSpPr>
            <a:xfrm>
              <a:off x="325406" y="4589335"/>
              <a:ext cx="1430655" cy="854333"/>
              <a:chOff x="-311716" y="4526418"/>
              <a:chExt cx="1430655" cy="854333"/>
            </a:xfrm>
          </p:grpSpPr>
          <p:sp>
            <p:nvSpPr>
              <p:cNvPr id="125" name="圆角矩形 124"/>
              <p:cNvSpPr/>
              <p:nvPr/>
            </p:nvSpPr>
            <p:spPr>
              <a:xfrm>
                <a:off x="950497" y="4528297"/>
                <a:ext cx="168442" cy="852454"/>
              </a:xfrm>
              <a:prstGeom prst="roundRect">
                <a:avLst>
                  <a:gd name="adj" fmla="val 47702"/>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7" name="椭圆 126"/>
              <p:cNvSpPr/>
              <p:nvPr/>
            </p:nvSpPr>
            <p:spPr>
              <a:xfrm>
                <a:off x="962528" y="4648613"/>
                <a:ext cx="139956" cy="139956"/>
              </a:xfrm>
              <a:prstGeom prst="ellips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 name="椭圆 127"/>
              <p:cNvSpPr/>
              <p:nvPr/>
            </p:nvSpPr>
            <p:spPr>
              <a:xfrm>
                <a:off x="968340" y="4890975"/>
                <a:ext cx="139956" cy="139956"/>
              </a:xfrm>
              <a:prstGeom prst="ellips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9" name="椭圆 128"/>
              <p:cNvSpPr/>
              <p:nvPr/>
            </p:nvSpPr>
            <p:spPr>
              <a:xfrm>
                <a:off x="962529" y="5129847"/>
                <a:ext cx="139956" cy="139956"/>
              </a:xfrm>
              <a:prstGeom prst="ellips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3" name="圆角矩形 162"/>
              <p:cNvSpPr/>
              <p:nvPr/>
            </p:nvSpPr>
            <p:spPr>
              <a:xfrm>
                <a:off x="-235" y="4526418"/>
                <a:ext cx="168442" cy="852454"/>
              </a:xfrm>
              <a:prstGeom prst="roundRect">
                <a:avLst>
                  <a:gd name="adj" fmla="val 47702"/>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4" name="圆角矩形 163"/>
              <p:cNvSpPr/>
              <p:nvPr/>
            </p:nvSpPr>
            <p:spPr>
              <a:xfrm>
                <a:off x="-311716" y="4526418"/>
                <a:ext cx="168442" cy="852454"/>
              </a:xfrm>
              <a:prstGeom prst="roundRect">
                <a:avLst>
                  <a:gd name="adj" fmla="val 47702"/>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30" name="组合 129"/>
            <p:cNvGrpSpPr/>
            <p:nvPr/>
          </p:nvGrpSpPr>
          <p:grpSpPr>
            <a:xfrm>
              <a:off x="1906180" y="4589335"/>
              <a:ext cx="168442" cy="852454"/>
              <a:chOff x="950497" y="4528297"/>
              <a:chExt cx="168442" cy="852454"/>
            </a:xfrm>
          </p:grpSpPr>
          <p:sp>
            <p:nvSpPr>
              <p:cNvPr id="131" name="圆角矩形 130"/>
              <p:cNvSpPr/>
              <p:nvPr/>
            </p:nvSpPr>
            <p:spPr>
              <a:xfrm>
                <a:off x="950497" y="4528297"/>
                <a:ext cx="168442" cy="852454"/>
              </a:xfrm>
              <a:prstGeom prst="roundRect">
                <a:avLst>
                  <a:gd name="adj" fmla="val 47702"/>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2" name="椭圆 131"/>
              <p:cNvSpPr/>
              <p:nvPr/>
            </p:nvSpPr>
            <p:spPr>
              <a:xfrm>
                <a:off x="962528" y="4648613"/>
                <a:ext cx="139956" cy="139956"/>
              </a:xfrm>
              <a:prstGeom prst="ellips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3" name="椭圆 132"/>
              <p:cNvSpPr/>
              <p:nvPr/>
            </p:nvSpPr>
            <p:spPr>
              <a:xfrm>
                <a:off x="968340" y="4890975"/>
                <a:ext cx="139956" cy="139956"/>
              </a:xfrm>
              <a:prstGeom prst="ellips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4" name="椭圆 133"/>
              <p:cNvSpPr/>
              <p:nvPr/>
            </p:nvSpPr>
            <p:spPr>
              <a:xfrm>
                <a:off x="962529" y="5129847"/>
                <a:ext cx="139956" cy="139956"/>
              </a:xfrm>
              <a:prstGeom prst="ellips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6" name="矩形 135"/>
            <p:cNvSpPr/>
            <p:nvPr/>
          </p:nvSpPr>
          <p:spPr>
            <a:xfrm>
              <a:off x="1170492" y="5494535"/>
              <a:ext cx="415498" cy="276999"/>
            </a:xfrm>
            <a:prstGeom prst="rect">
              <a:avLst/>
            </a:prstGeom>
          </p:spPr>
          <p:txBody>
            <a:bodyPr wrap="square">
              <a:spAutoFit/>
            </a:bodyPr>
            <a:lstStyle/>
            <a:p>
              <a:r>
                <a:rPr lang="zh-CN" altLang="en-US" sz="1200" dirty="0"/>
                <a:t>室</a:t>
              </a:r>
            </a:p>
          </p:txBody>
        </p:sp>
        <p:sp>
          <p:nvSpPr>
            <p:cNvPr id="137" name="矩形 136"/>
            <p:cNvSpPr/>
            <p:nvPr/>
          </p:nvSpPr>
          <p:spPr>
            <a:xfrm>
              <a:off x="1509046" y="5499451"/>
              <a:ext cx="415498" cy="276999"/>
            </a:xfrm>
            <a:prstGeom prst="rect">
              <a:avLst/>
            </a:prstGeom>
          </p:spPr>
          <p:txBody>
            <a:bodyPr wrap="square">
              <a:spAutoFit/>
            </a:bodyPr>
            <a:lstStyle/>
            <a:p>
              <a:r>
                <a:rPr lang="zh-CN" altLang="en-US" sz="1200" dirty="0" smtClean="0"/>
                <a:t>物</a:t>
              </a:r>
              <a:endParaRPr lang="zh-CN" altLang="en-US" sz="1200" dirty="0"/>
            </a:p>
          </p:txBody>
        </p:sp>
        <p:sp>
          <p:nvSpPr>
            <p:cNvPr id="138" name="矩形 137"/>
            <p:cNvSpPr/>
            <p:nvPr/>
          </p:nvSpPr>
          <p:spPr>
            <a:xfrm>
              <a:off x="1826700" y="5499451"/>
              <a:ext cx="415498" cy="276999"/>
            </a:xfrm>
            <a:prstGeom prst="rect">
              <a:avLst/>
            </a:prstGeom>
          </p:spPr>
          <p:txBody>
            <a:bodyPr wrap="square">
              <a:spAutoFit/>
            </a:bodyPr>
            <a:lstStyle/>
            <a:p>
              <a:r>
                <a:rPr lang="zh-CN" altLang="en-US" sz="1200" dirty="0" smtClean="0"/>
                <a:t>品</a:t>
              </a:r>
              <a:endParaRPr lang="zh-CN" altLang="en-US" sz="1200" dirty="0"/>
            </a:p>
          </p:txBody>
        </p:sp>
      </p:grpSp>
      <p:grpSp>
        <p:nvGrpSpPr>
          <p:cNvPr id="7" name="组合 6"/>
          <p:cNvGrpSpPr/>
          <p:nvPr/>
        </p:nvGrpSpPr>
        <p:grpSpPr>
          <a:xfrm>
            <a:off x="3415102" y="4631756"/>
            <a:ext cx="151987" cy="340103"/>
            <a:chOff x="1129102" y="3974531"/>
            <a:chExt cx="151987" cy="340103"/>
          </a:xfrm>
        </p:grpSpPr>
        <p:sp>
          <p:nvSpPr>
            <p:cNvPr id="155" name="圆角矩形 154"/>
            <p:cNvSpPr/>
            <p:nvPr/>
          </p:nvSpPr>
          <p:spPr>
            <a:xfrm>
              <a:off x="1129102" y="3974531"/>
              <a:ext cx="151987" cy="340103"/>
            </a:xfrm>
            <a:prstGeom prst="roundRect">
              <a:avLst>
                <a:gd name="adj" fmla="val 47702"/>
              </a:avLst>
            </a:prstGeom>
            <a:solidFill>
              <a:srgbClr val="ECDEE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椭圆 156"/>
            <p:cNvSpPr/>
            <p:nvPr/>
          </p:nvSpPr>
          <p:spPr>
            <a:xfrm>
              <a:off x="1132239" y="4086004"/>
              <a:ext cx="139956" cy="139956"/>
            </a:xfrm>
            <a:prstGeom prst="ellipse">
              <a:avLst/>
            </a:prstGeom>
            <a:solidFill>
              <a:srgbClr val="F59FE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58" name="组合 157"/>
          <p:cNvGrpSpPr/>
          <p:nvPr/>
        </p:nvGrpSpPr>
        <p:grpSpPr>
          <a:xfrm>
            <a:off x="3738625" y="4631755"/>
            <a:ext cx="151987" cy="340103"/>
            <a:chOff x="1129102" y="3974531"/>
            <a:chExt cx="151987" cy="340103"/>
          </a:xfrm>
        </p:grpSpPr>
        <p:sp>
          <p:nvSpPr>
            <p:cNvPr id="159" name="圆角矩形 158"/>
            <p:cNvSpPr/>
            <p:nvPr/>
          </p:nvSpPr>
          <p:spPr>
            <a:xfrm>
              <a:off x="1129102" y="3974531"/>
              <a:ext cx="151987" cy="340103"/>
            </a:xfrm>
            <a:prstGeom prst="roundRect">
              <a:avLst>
                <a:gd name="adj" fmla="val 47702"/>
              </a:avLst>
            </a:prstGeom>
            <a:solidFill>
              <a:srgbClr val="ECDEE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椭圆 159"/>
            <p:cNvSpPr/>
            <p:nvPr/>
          </p:nvSpPr>
          <p:spPr>
            <a:xfrm>
              <a:off x="1132239" y="4086004"/>
              <a:ext cx="139956" cy="139956"/>
            </a:xfrm>
            <a:prstGeom prst="ellipse">
              <a:avLst/>
            </a:prstGeom>
            <a:solidFill>
              <a:srgbClr val="F59FE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61" name="文本框 160"/>
          <p:cNvSpPr txBox="1"/>
          <p:nvPr/>
        </p:nvSpPr>
        <p:spPr>
          <a:xfrm>
            <a:off x="2785969" y="6161477"/>
            <a:ext cx="478016" cy="276999"/>
          </a:xfrm>
          <a:prstGeom prst="rect">
            <a:avLst/>
          </a:prstGeom>
          <a:noFill/>
        </p:spPr>
        <p:txBody>
          <a:bodyPr wrap="none" rtlCol="0">
            <a:spAutoFit/>
          </a:bodyPr>
          <a:lstStyle/>
          <a:p>
            <a:r>
              <a:rPr lang="en-US" altLang="zh-CN" sz="1200" dirty="0" smtClean="0"/>
              <a:t>&lt;p&gt;</a:t>
            </a:r>
            <a:endParaRPr lang="zh-CN" altLang="en-US" sz="1200" dirty="0"/>
          </a:p>
        </p:txBody>
      </p:sp>
      <p:sp>
        <p:nvSpPr>
          <p:cNvPr id="162" name="文本框 161"/>
          <p:cNvSpPr txBox="1"/>
          <p:nvPr/>
        </p:nvSpPr>
        <p:spPr>
          <a:xfrm>
            <a:off x="2425949" y="6161477"/>
            <a:ext cx="478016" cy="276999"/>
          </a:xfrm>
          <a:prstGeom prst="rect">
            <a:avLst/>
          </a:prstGeom>
          <a:noFill/>
        </p:spPr>
        <p:txBody>
          <a:bodyPr wrap="none" rtlCol="0">
            <a:spAutoFit/>
          </a:bodyPr>
          <a:lstStyle/>
          <a:p>
            <a:r>
              <a:rPr lang="en-US" altLang="zh-CN" sz="1200" dirty="0" smtClean="0"/>
              <a:t>&lt;p&gt;</a:t>
            </a:r>
            <a:endParaRPr lang="zh-CN" altLang="en-US" sz="1200" dirty="0"/>
          </a:p>
        </p:txBody>
      </p:sp>
      <p:sp>
        <p:nvSpPr>
          <p:cNvPr id="139" name="等腰三角形 138"/>
          <p:cNvSpPr/>
          <p:nvPr/>
        </p:nvSpPr>
        <p:spPr>
          <a:xfrm>
            <a:off x="3561988" y="4981576"/>
            <a:ext cx="789109" cy="228856"/>
          </a:xfrm>
          <a:prstGeom prst="triangle">
            <a:avLst>
              <a:gd name="adj" fmla="val 33361"/>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4" name="等腰三角形 3"/>
          <p:cNvSpPr/>
          <p:nvPr/>
        </p:nvSpPr>
        <p:spPr>
          <a:xfrm>
            <a:off x="3226971" y="4981576"/>
            <a:ext cx="789109" cy="228856"/>
          </a:xfrm>
          <a:prstGeom prst="triangle">
            <a:avLst>
              <a:gd name="adj" fmla="val 33361"/>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172" name="等腰三角形 171"/>
          <p:cNvSpPr/>
          <p:nvPr/>
        </p:nvSpPr>
        <p:spPr>
          <a:xfrm>
            <a:off x="2903707" y="4981576"/>
            <a:ext cx="789109" cy="228856"/>
          </a:xfrm>
          <a:prstGeom prst="triangle">
            <a:avLst>
              <a:gd name="adj" fmla="val 33361"/>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171" name="等腰三角形 170"/>
          <p:cNvSpPr/>
          <p:nvPr/>
        </p:nvSpPr>
        <p:spPr>
          <a:xfrm>
            <a:off x="2578458" y="4981576"/>
            <a:ext cx="789109" cy="228856"/>
          </a:xfrm>
          <a:prstGeom prst="triangle">
            <a:avLst>
              <a:gd name="adj" fmla="val 33361"/>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grpSp>
        <p:nvGrpSpPr>
          <p:cNvPr id="173" name="组合 172"/>
          <p:cNvGrpSpPr/>
          <p:nvPr/>
        </p:nvGrpSpPr>
        <p:grpSpPr>
          <a:xfrm>
            <a:off x="3082304" y="4631754"/>
            <a:ext cx="151987" cy="340103"/>
            <a:chOff x="1129102" y="3974531"/>
            <a:chExt cx="151987" cy="340103"/>
          </a:xfrm>
        </p:grpSpPr>
        <p:sp>
          <p:nvSpPr>
            <p:cNvPr id="174" name="圆角矩形 173"/>
            <p:cNvSpPr/>
            <p:nvPr/>
          </p:nvSpPr>
          <p:spPr>
            <a:xfrm>
              <a:off x="1129102" y="3974531"/>
              <a:ext cx="151987" cy="340103"/>
            </a:xfrm>
            <a:prstGeom prst="roundRect">
              <a:avLst>
                <a:gd name="adj" fmla="val 47702"/>
              </a:avLst>
            </a:prstGeom>
            <a:solidFill>
              <a:srgbClr val="ECDEE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5" name="椭圆 174"/>
            <p:cNvSpPr/>
            <p:nvPr/>
          </p:nvSpPr>
          <p:spPr>
            <a:xfrm>
              <a:off x="1132239" y="4086004"/>
              <a:ext cx="139956" cy="139956"/>
            </a:xfrm>
            <a:prstGeom prst="ellipse">
              <a:avLst/>
            </a:prstGeom>
            <a:solidFill>
              <a:srgbClr val="F59FE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76" name="组合 175"/>
          <p:cNvGrpSpPr/>
          <p:nvPr/>
        </p:nvGrpSpPr>
        <p:grpSpPr>
          <a:xfrm>
            <a:off x="2758167" y="4631948"/>
            <a:ext cx="151987" cy="340103"/>
            <a:chOff x="1129102" y="3974531"/>
            <a:chExt cx="151987" cy="340103"/>
          </a:xfrm>
        </p:grpSpPr>
        <p:sp>
          <p:nvSpPr>
            <p:cNvPr id="177" name="圆角矩形 176"/>
            <p:cNvSpPr/>
            <p:nvPr/>
          </p:nvSpPr>
          <p:spPr>
            <a:xfrm>
              <a:off x="1129102" y="3974531"/>
              <a:ext cx="151987" cy="340103"/>
            </a:xfrm>
            <a:prstGeom prst="roundRect">
              <a:avLst>
                <a:gd name="adj" fmla="val 47702"/>
              </a:avLst>
            </a:prstGeom>
            <a:solidFill>
              <a:srgbClr val="ECDEE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8" name="椭圆 177"/>
            <p:cNvSpPr/>
            <p:nvPr/>
          </p:nvSpPr>
          <p:spPr>
            <a:xfrm>
              <a:off x="1132239" y="4086004"/>
              <a:ext cx="139956" cy="139956"/>
            </a:xfrm>
            <a:prstGeom prst="ellipse">
              <a:avLst/>
            </a:prstGeom>
            <a:solidFill>
              <a:srgbClr val="F59FE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79" name="文本框 178"/>
          <p:cNvSpPr txBox="1"/>
          <p:nvPr/>
        </p:nvSpPr>
        <p:spPr>
          <a:xfrm>
            <a:off x="835878" y="5028303"/>
            <a:ext cx="1106393" cy="276999"/>
          </a:xfrm>
          <a:prstGeom prst="rect">
            <a:avLst/>
          </a:prstGeom>
          <a:noFill/>
        </p:spPr>
        <p:txBody>
          <a:bodyPr wrap="none" rtlCol="0">
            <a:spAutoFit/>
          </a:bodyPr>
          <a:lstStyle/>
          <a:p>
            <a:r>
              <a:rPr lang="en-US" altLang="zh-CN" sz="1200" dirty="0" smtClean="0"/>
              <a:t>Conv</a:t>
            </a:r>
            <a:r>
              <a:rPr lang="en-US" altLang="zh-CN" sz="1200" baseline="30000" dirty="0" smtClean="0"/>
              <a:t>(1)</a:t>
            </a:r>
            <a:r>
              <a:rPr lang="en-US" altLang="zh-CN" sz="1200" dirty="0" smtClean="0"/>
              <a:t> + GLU</a:t>
            </a:r>
          </a:p>
        </p:txBody>
      </p:sp>
      <p:sp>
        <p:nvSpPr>
          <p:cNvPr id="181" name="圆角矩形 180"/>
          <p:cNvSpPr/>
          <p:nvPr/>
        </p:nvSpPr>
        <p:spPr>
          <a:xfrm>
            <a:off x="2450908" y="4631948"/>
            <a:ext cx="151987" cy="340103"/>
          </a:xfrm>
          <a:prstGeom prst="roundRect">
            <a:avLst>
              <a:gd name="adj" fmla="val 47702"/>
            </a:avLst>
          </a:prstGeom>
          <a:solidFill>
            <a:srgbClr val="ECDEE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 name="组合 8"/>
          <p:cNvGrpSpPr/>
          <p:nvPr/>
        </p:nvGrpSpPr>
        <p:grpSpPr>
          <a:xfrm>
            <a:off x="2445182" y="4391626"/>
            <a:ext cx="1416709" cy="228856"/>
            <a:chOff x="2445182" y="4391626"/>
            <a:chExt cx="1416709" cy="228856"/>
          </a:xfrm>
        </p:grpSpPr>
        <p:sp>
          <p:nvSpPr>
            <p:cNvPr id="185" name="等腰三角形 184"/>
            <p:cNvSpPr/>
            <p:nvPr/>
          </p:nvSpPr>
          <p:spPr>
            <a:xfrm>
              <a:off x="3072782" y="4391626"/>
              <a:ext cx="789109" cy="228856"/>
            </a:xfrm>
            <a:prstGeom prst="triangle">
              <a:avLst>
                <a:gd name="adj" fmla="val 33361"/>
              </a:avLst>
            </a:prstGeom>
            <a:solidFill>
              <a:srgbClr val="ECDEE8"/>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184" name="等腰三角形 183"/>
            <p:cNvSpPr/>
            <p:nvPr/>
          </p:nvSpPr>
          <p:spPr>
            <a:xfrm>
              <a:off x="2758982" y="4391626"/>
              <a:ext cx="789109" cy="228856"/>
            </a:xfrm>
            <a:prstGeom prst="triangle">
              <a:avLst>
                <a:gd name="adj" fmla="val 33361"/>
              </a:avLst>
            </a:prstGeom>
            <a:solidFill>
              <a:srgbClr val="ECDEE8"/>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183" name="等腰三角形 182"/>
            <p:cNvSpPr/>
            <p:nvPr/>
          </p:nvSpPr>
          <p:spPr>
            <a:xfrm>
              <a:off x="2445182" y="4391626"/>
              <a:ext cx="789109" cy="228856"/>
            </a:xfrm>
            <a:prstGeom prst="triangle">
              <a:avLst>
                <a:gd name="adj" fmla="val 33361"/>
              </a:avLst>
            </a:prstGeom>
            <a:solidFill>
              <a:srgbClr val="ECDEE8"/>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grpSp>
      <p:sp>
        <p:nvSpPr>
          <p:cNvPr id="186" name="文本框 185"/>
          <p:cNvSpPr txBox="1"/>
          <p:nvPr/>
        </p:nvSpPr>
        <p:spPr>
          <a:xfrm>
            <a:off x="915603" y="4679826"/>
            <a:ext cx="1023037" cy="261610"/>
          </a:xfrm>
          <a:prstGeom prst="rect">
            <a:avLst/>
          </a:prstGeom>
          <a:noFill/>
        </p:spPr>
        <p:txBody>
          <a:bodyPr wrap="none" rtlCol="0">
            <a:spAutoFit/>
          </a:bodyPr>
          <a:lstStyle/>
          <a:p>
            <a:r>
              <a:rPr lang="en-US" altLang="zh-CN" sz="1100" dirty="0" smtClean="0"/>
              <a:t>Embedding </a:t>
            </a:r>
            <a:r>
              <a:rPr lang="en-US" altLang="zh-CN" sz="1100" baseline="30000" dirty="0" smtClean="0"/>
              <a:t>(2)</a:t>
            </a:r>
            <a:endParaRPr lang="zh-CN" altLang="en-US" sz="1100" baseline="30000" dirty="0"/>
          </a:p>
        </p:txBody>
      </p:sp>
      <p:sp>
        <p:nvSpPr>
          <p:cNvPr id="187" name="文本框 186"/>
          <p:cNvSpPr txBox="1"/>
          <p:nvPr/>
        </p:nvSpPr>
        <p:spPr>
          <a:xfrm>
            <a:off x="864157" y="4343419"/>
            <a:ext cx="1106393" cy="276999"/>
          </a:xfrm>
          <a:prstGeom prst="rect">
            <a:avLst/>
          </a:prstGeom>
          <a:noFill/>
        </p:spPr>
        <p:txBody>
          <a:bodyPr wrap="none" rtlCol="0">
            <a:spAutoFit/>
          </a:bodyPr>
          <a:lstStyle/>
          <a:p>
            <a:r>
              <a:rPr lang="en-US" altLang="zh-CN" sz="1200" dirty="0" smtClean="0"/>
              <a:t>Conv</a:t>
            </a:r>
            <a:r>
              <a:rPr lang="en-US" altLang="zh-CN" sz="1200" baseline="30000" dirty="0" smtClean="0"/>
              <a:t>(2)</a:t>
            </a:r>
            <a:r>
              <a:rPr lang="en-US" altLang="zh-CN" sz="1200" dirty="0" smtClean="0"/>
              <a:t> + GLU</a:t>
            </a:r>
          </a:p>
        </p:txBody>
      </p:sp>
      <p:sp>
        <p:nvSpPr>
          <p:cNvPr id="8" name="文本框 7"/>
          <p:cNvSpPr txBox="1"/>
          <p:nvPr/>
        </p:nvSpPr>
        <p:spPr>
          <a:xfrm>
            <a:off x="2999444" y="4048512"/>
            <a:ext cx="372218" cy="369332"/>
          </a:xfrm>
          <a:prstGeom prst="rect">
            <a:avLst/>
          </a:prstGeom>
          <a:noFill/>
        </p:spPr>
        <p:txBody>
          <a:bodyPr wrap="none" rtlCol="0">
            <a:spAutoFit/>
          </a:bodyPr>
          <a:lstStyle/>
          <a:p>
            <a:r>
              <a:rPr lang="en-US" altLang="zh-CN" b="1" dirty="0" smtClean="0"/>
              <a:t>…</a:t>
            </a:r>
            <a:endParaRPr lang="zh-CN" altLang="en-US" b="1" dirty="0"/>
          </a:p>
        </p:txBody>
      </p:sp>
      <p:sp>
        <p:nvSpPr>
          <p:cNvPr id="201" name="文本框 200"/>
          <p:cNvSpPr txBox="1"/>
          <p:nvPr/>
        </p:nvSpPr>
        <p:spPr>
          <a:xfrm>
            <a:off x="2642974" y="6504977"/>
            <a:ext cx="1350050" cy="276999"/>
          </a:xfrm>
          <a:prstGeom prst="rect">
            <a:avLst/>
          </a:prstGeom>
          <a:noFill/>
        </p:spPr>
        <p:txBody>
          <a:bodyPr wrap="none" rtlCol="0">
            <a:spAutoFit/>
          </a:bodyPr>
          <a:lstStyle/>
          <a:p>
            <a:r>
              <a:rPr lang="en-US" altLang="zh-CN" sz="1200" b="1" dirty="0" smtClean="0">
                <a:solidFill>
                  <a:schemeClr val="accent2"/>
                </a:solidFill>
              </a:rPr>
              <a:t>concept encoder</a:t>
            </a:r>
            <a:endParaRPr lang="zh-CN" altLang="en-US" sz="1200" b="1" dirty="0">
              <a:solidFill>
                <a:schemeClr val="accent2"/>
              </a:solidFill>
            </a:endParaRPr>
          </a:p>
        </p:txBody>
      </p:sp>
      <p:grpSp>
        <p:nvGrpSpPr>
          <p:cNvPr id="5" name="组合 4"/>
          <p:cNvGrpSpPr/>
          <p:nvPr/>
        </p:nvGrpSpPr>
        <p:grpSpPr>
          <a:xfrm>
            <a:off x="2455063" y="3712202"/>
            <a:ext cx="1455968" cy="340650"/>
            <a:chOff x="2455063" y="3712202"/>
            <a:chExt cx="1455968" cy="340650"/>
          </a:xfrm>
        </p:grpSpPr>
        <p:grpSp>
          <p:nvGrpSpPr>
            <p:cNvPr id="188" name="组合 187"/>
            <p:cNvGrpSpPr/>
            <p:nvPr/>
          </p:nvGrpSpPr>
          <p:grpSpPr>
            <a:xfrm>
              <a:off x="3111998" y="3712204"/>
              <a:ext cx="151987" cy="340103"/>
              <a:chOff x="1129102" y="3974531"/>
              <a:chExt cx="151987" cy="340103"/>
            </a:xfrm>
            <a:solidFill>
              <a:schemeClr val="accent1">
                <a:lumMod val="20000"/>
                <a:lumOff val="80000"/>
              </a:schemeClr>
            </a:solidFill>
          </p:grpSpPr>
          <p:sp>
            <p:nvSpPr>
              <p:cNvPr id="189" name="圆角矩形 188"/>
              <p:cNvSpPr/>
              <p:nvPr/>
            </p:nvSpPr>
            <p:spPr>
              <a:xfrm>
                <a:off x="1129102" y="3974531"/>
                <a:ext cx="151987" cy="340103"/>
              </a:xfrm>
              <a:prstGeom prst="roundRect">
                <a:avLst>
                  <a:gd name="adj" fmla="val 47702"/>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0" name="椭圆 189"/>
              <p:cNvSpPr/>
              <p:nvPr/>
            </p:nvSpPr>
            <p:spPr>
              <a:xfrm>
                <a:off x="1132239" y="4086004"/>
                <a:ext cx="139956" cy="139956"/>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91" name="组合 190"/>
            <p:cNvGrpSpPr/>
            <p:nvPr/>
          </p:nvGrpSpPr>
          <p:grpSpPr>
            <a:xfrm>
              <a:off x="3435521" y="3712203"/>
              <a:ext cx="151987" cy="340103"/>
              <a:chOff x="1129102" y="3974531"/>
              <a:chExt cx="151987" cy="340103"/>
            </a:xfrm>
            <a:solidFill>
              <a:schemeClr val="accent1">
                <a:lumMod val="20000"/>
                <a:lumOff val="80000"/>
              </a:schemeClr>
            </a:solidFill>
          </p:grpSpPr>
          <p:sp>
            <p:nvSpPr>
              <p:cNvPr id="192" name="圆角矩形 191"/>
              <p:cNvSpPr/>
              <p:nvPr/>
            </p:nvSpPr>
            <p:spPr>
              <a:xfrm>
                <a:off x="1129102" y="3974531"/>
                <a:ext cx="151987" cy="340103"/>
              </a:xfrm>
              <a:prstGeom prst="roundRect">
                <a:avLst>
                  <a:gd name="adj" fmla="val 47702"/>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3" name="椭圆 192"/>
              <p:cNvSpPr/>
              <p:nvPr/>
            </p:nvSpPr>
            <p:spPr>
              <a:xfrm>
                <a:off x="1132239" y="4086004"/>
                <a:ext cx="139956" cy="139956"/>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94" name="组合 193"/>
            <p:cNvGrpSpPr/>
            <p:nvPr/>
          </p:nvGrpSpPr>
          <p:grpSpPr>
            <a:xfrm>
              <a:off x="2779200" y="3712202"/>
              <a:ext cx="151987" cy="340103"/>
              <a:chOff x="1129102" y="3974531"/>
              <a:chExt cx="151987" cy="340103"/>
            </a:xfrm>
            <a:solidFill>
              <a:schemeClr val="accent1">
                <a:lumMod val="20000"/>
                <a:lumOff val="80000"/>
              </a:schemeClr>
            </a:solidFill>
          </p:grpSpPr>
          <p:sp>
            <p:nvSpPr>
              <p:cNvPr id="195" name="圆角矩形 194"/>
              <p:cNvSpPr/>
              <p:nvPr/>
            </p:nvSpPr>
            <p:spPr>
              <a:xfrm>
                <a:off x="1129102" y="3974531"/>
                <a:ext cx="151987" cy="340103"/>
              </a:xfrm>
              <a:prstGeom prst="roundRect">
                <a:avLst>
                  <a:gd name="adj" fmla="val 47702"/>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6" name="椭圆 195"/>
              <p:cNvSpPr/>
              <p:nvPr/>
            </p:nvSpPr>
            <p:spPr>
              <a:xfrm>
                <a:off x="1132239" y="4086004"/>
                <a:ext cx="139956" cy="139956"/>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97" name="组合 196"/>
            <p:cNvGrpSpPr/>
            <p:nvPr/>
          </p:nvGrpSpPr>
          <p:grpSpPr>
            <a:xfrm>
              <a:off x="2455063" y="3712396"/>
              <a:ext cx="151987" cy="340103"/>
              <a:chOff x="1129102" y="3974531"/>
              <a:chExt cx="151987" cy="340103"/>
            </a:xfrm>
            <a:solidFill>
              <a:schemeClr val="accent1">
                <a:lumMod val="20000"/>
                <a:lumOff val="80000"/>
              </a:schemeClr>
            </a:solidFill>
          </p:grpSpPr>
          <p:sp>
            <p:nvSpPr>
              <p:cNvPr id="198" name="圆角矩形 197"/>
              <p:cNvSpPr/>
              <p:nvPr/>
            </p:nvSpPr>
            <p:spPr>
              <a:xfrm>
                <a:off x="1129102" y="3974531"/>
                <a:ext cx="151987" cy="340103"/>
              </a:xfrm>
              <a:prstGeom prst="roundRect">
                <a:avLst>
                  <a:gd name="adj" fmla="val 47702"/>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9" name="椭圆 198"/>
              <p:cNvSpPr/>
              <p:nvPr/>
            </p:nvSpPr>
            <p:spPr>
              <a:xfrm>
                <a:off x="1132239" y="4086004"/>
                <a:ext cx="139956" cy="139956"/>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02" name="组合 201"/>
            <p:cNvGrpSpPr/>
            <p:nvPr/>
          </p:nvGrpSpPr>
          <p:grpSpPr>
            <a:xfrm>
              <a:off x="3759044" y="3712749"/>
              <a:ext cx="151987" cy="340103"/>
              <a:chOff x="1129102" y="3974531"/>
              <a:chExt cx="151987" cy="340103"/>
            </a:xfrm>
            <a:solidFill>
              <a:schemeClr val="accent1">
                <a:lumMod val="20000"/>
                <a:lumOff val="80000"/>
              </a:schemeClr>
            </a:solidFill>
          </p:grpSpPr>
          <p:sp>
            <p:nvSpPr>
              <p:cNvPr id="203" name="圆角矩形 202"/>
              <p:cNvSpPr/>
              <p:nvPr/>
            </p:nvSpPr>
            <p:spPr>
              <a:xfrm>
                <a:off x="1129102" y="3974531"/>
                <a:ext cx="151987" cy="340103"/>
              </a:xfrm>
              <a:prstGeom prst="roundRect">
                <a:avLst>
                  <a:gd name="adj" fmla="val 47702"/>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4" name="椭圆 203"/>
              <p:cNvSpPr/>
              <p:nvPr/>
            </p:nvSpPr>
            <p:spPr>
              <a:xfrm>
                <a:off x="1132239" y="4086004"/>
                <a:ext cx="139956" cy="139956"/>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223" name="圆角矩形 222"/>
          <p:cNvSpPr/>
          <p:nvPr/>
        </p:nvSpPr>
        <p:spPr>
          <a:xfrm>
            <a:off x="2278686" y="4582172"/>
            <a:ext cx="1753850" cy="444539"/>
          </a:xfrm>
          <a:prstGeom prst="roundRect">
            <a:avLst>
              <a:gd name="adj" fmla="val 3942"/>
            </a:avLst>
          </a:prstGeom>
          <a:noFill/>
          <a:ln>
            <a:solidFill>
              <a:schemeClr val="bg2">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4" name="圆角矩形 223"/>
          <p:cNvSpPr/>
          <p:nvPr/>
        </p:nvSpPr>
        <p:spPr>
          <a:xfrm>
            <a:off x="2278686" y="3666969"/>
            <a:ext cx="1753850" cy="444539"/>
          </a:xfrm>
          <a:prstGeom prst="roundRect">
            <a:avLst>
              <a:gd name="adj" fmla="val 3942"/>
            </a:avLst>
          </a:prstGeom>
          <a:noFill/>
          <a:ln>
            <a:solidFill>
              <a:schemeClr val="bg2">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 name="曲线连接符 16"/>
          <p:cNvCxnSpPr>
            <a:stCxn id="223" idx="3"/>
            <a:endCxn id="224" idx="3"/>
          </p:cNvCxnSpPr>
          <p:nvPr/>
        </p:nvCxnSpPr>
        <p:spPr>
          <a:xfrm flipV="1">
            <a:off x="4032536" y="3889239"/>
            <a:ext cx="12700" cy="915203"/>
          </a:xfrm>
          <a:prstGeom prst="curvedConnector3">
            <a:avLst>
              <a:gd name="adj1" fmla="val 1800000"/>
            </a:avLst>
          </a:prstGeom>
          <a:ln>
            <a:tailEnd type="triangle"/>
          </a:ln>
        </p:spPr>
        <p:style>
          <a:lnRef idx="1">
            <a:schemeClr val="accent3"/>
          </a:lnRef>
          <a:fillRef idx="0">
            <a:schemeClr val="accent3"/>
          </a:fillRef>
          <a:effectRef idx="0">
            <a:schemeClr val="accent3"/>
          </a:effectRef>
          <a:fontRef idx="minor">
            <a:schemeClr val="tx1"/>
          </a:fontRef>
        </p:style>
      </p:cxnSp>
      <p:sp>
        <p:nvSpPr>
          <p:cNvPr id="225" name="椭圆 224"/>
          <p:cNvSpPr/>
          <p:nvPr/>
        </p:nvSpPr>
        <p:spPr>
          <a:xfrm>
            <a:off x="4277652" y="4389394"/>
            <a:ext cx="231429" cy="23142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smtClean="0"/>
              <a:t>+</a:t>
            </a:r>
            <a:endParaRPr lang="zh-CN" altLang="en-US" sz="1200" b="1" dirty="0"/>
          </a:p>
        </p:txBody>
      </p:sp>
      <p:sp>
        <p:nvSpPr>
          <p:cNvPr id="226" name="文本框 225"/>
          <p:cNvSpPr txBox="1"/>
          <p:nvPr/>
        </p:nvSpPr>
        <p:spPr>
          <a:xfrm>
            <a:off x="4177245" y="4655611"/>
            <a:ext cx="909223" cy="276999"/>
          </a:xfrm>
          <a:prstGeom prst="rect">
            <a:avLst/>
          </a:prstGeom>
          <a:noFill/>
        </p:spPr>
        <p:txBody>
          <a:bodyPr wrap="none" rtlCol="0">
            <a:spAutoFit/>
          </a:bodyPr>
          <a:lstStyle/>
          <a:p>
            <a:r>
              <a:rPr lang="en-US" altLang="zh-CN" sz="1200" dirty="0" smtClean="0"/>
              <a:t>residuals</a:t>
            </a:r>
            <a:r>
              <a:rPr lang="en-US" altLang="zh-CN" sz="1200" baseline="30000" dirty="0" smtClean="0"/>
              <a:t>(L)</a:t>
            </a:r>
            <a:r>
              <a:rPr lang="en-US" altLang="zh-CN" sz="1200" dirty="0" smtClean="0"/>
              <a:t> </a:t>
            </a:r>
          </a:p>
        </p:txBody>
      </p:sp>
      <p:sp>
        <p:nvSpPr>
          <p:cNvPr id="284" name="圆角矩形 283"/>
          <p:cNvSpPr/>
          <p:nvPr/>
        </p:nvSpPr>
        <p:spPr>
          <a:xfrm>
            <a:off x="2468910" y="5239164"/>
            <a:ext cx="2021188" cy="881454"/>
          </a:xfrm>
          <a:prstGeom prst="roundRect">
            <a:avLst>
              <a:gd name="adj" fmla="val 3942"/>
            </a:avLst>
          </a:prstGeom>
          <a:noFill/>
          <a:ln>
            <a:solidFill>
              <a:schemeClr val="bg2">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35" name="曲线连接符 334"/>
          <p:cNvCxnSpPr>
            <a:stCxn id="198" idx="2"/>
            <a:endCxn id="189" idx="2"/>
          </p:cNvCxnSpPr>
          <p:nvPr/>
        </p:nvCxnSpPr>
        <p:spPr>
          <a:xfrm rot="5400000" flipH="1" flipV="1">
            <a:off x="2859428" y="3723935"/>
            <a:ext cx="192" cy="656935"/>
          </a:xfrm>
          <a:prstGeom prst="curvedConnector3">
            <a:avLst>
              <a:gd name="adj1" fmla="val -69453125"/>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6" name="曲线连接符 355"/>
          <p:cNvCxnSpPr>
            <a:stCxn id="198" idx="2"/>
            <a:endCxn id="195" idx="2"/>
          </p:cNvCxnSpPr>
          <p:nvPr/>
        </p:nvCxnSpPr>
        <p:spPr>
          <a:xfrm rot="5400000" flipH="1" flipV="1">
            <a:off x="2693028" y="3890333"/>
            <a:ext cx="194" cy="324137"/>
          </a:xfrm>
          <a:prstGeom prst="curvedConnector3">
            <a:avLst>
              <a:gd name="adj1" fmla="val -34368557"/>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0" name="曲线连接符 359"/>
          <p:cNvCxnSpPr>
            <a:stCxn id="198" idx="2"/>
            <a:endCxn id="192" idx="2"/>
          </p:cNvCxnSpPr>
          <p:nvPr/>
        </p:nvCxnSpPr>
        <p:spPr>
          <a:xfrm rot="5400000" flipH="1" flipV="1">
            <a:off x="3021189" y="3562174"/>
            <a:ext cx="193" cy="980458"/>
          </a:xfrm>
          <a:prstGeom prst="curvedConnector3">
            <a:avLst>
              <a:gd name="adj1" fmla="val -98705699"/>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5" name="曲线连接符 364"/>
          <p:cNvCxnSpPr>
            <a:stCxn id="198" idx="2"/>
            <a:endCxn id="203" idx="2"/>
          </p:cNvCxnSpPr>
          <p:nvPr/>
        </p:nvCxnSpPr>
        <p:spPr>
          <a:xfrm rot="16200000" flipH="1">
            <a:off x="3182871" y="3400684"/>
            <a:ext cx="353" cy="1303981"/>
          </a:xfrm>
          <a:prstGeom prst="curvedConnector3">
            <a:avLst>
              <a:gd name="adj1" fmla="val 75652408"/>
            </a:avLst>
          </a:prstGeom>
          <a:ln>
            <a:tailEnd type="triangle"/>
          </a:ln>
        </p:spPr>
        <p:style>
          <a:lnRef idx="1">
            <a:schemeClr val="accent1"/>
          </a:lnRef>
          <a:fillRef idx="0">
            <a:schemeClr val="accent1"/>
          </a:fillRef>
          <a:effectRef idx="0">
            <a:schemeClr val="accent1"/>
          </a:effectRef>
          <a:fontRef idx="minor">
            <a:schemeClr val="tx1"/>
          </a:fontRef>
        </p:style>
      </p:cxnSp>
      <p:sp>
        <p:nvSpPr>
          <p:cNvPr id="373" name="文本框 372"/>
          <p:cNvSpPr txBox="1"/>
          <p:nvPr/>
        </p:nvSpPr>
        <p:spPr>
          <a:xfrm>
            <a:off x="1841059" y="4107691"/>
            <a:ext cx="1148071" cy="276999"/>
          </a:xfrm>
          <a:prstGeom prst="rect">
            <a:avLst/>
          </a:prstGeom>
          <a:noFill/>
        </p:spPr>
        <p:txBody>
          <a:bodyPr wrap="none" rtlCol="0">
            <a:spAutoFit/>
          </a:bodyPr>
          <a:lstStyle/>
          <a:p>
            <a:r>
              <a:rPr lang="en-US" altLang="zh-CN" sz="1200" b="1" dirty="0" smtClean="0">
                <a:solidFill>
                  <a:schemeClr val="accent2"/>
                </a:solidFill>
              </a:rPr>
              <a:t>Self Attention</a:t>
            </a:r>
            <a:endParaRPr lang="zh-CN" altLang="en-US" sz="1200" b="1" dirty="0">
              <a:solidFill>
                <a:schemeClr val="accent2"/>
              </a:solidFill>
            </a:endParaRPr>
          </a:p>
        </p:txBody>
      </p:sp>
      <p:sp>
        <p:nvSpPr>
          <p:cNvPr id="255" name="文本框 254"/>
          <p:cNvSpPr txBox="1"/>
          <p:nvPr/>
        </p:nvSpPr>
        <p:spPr>
          <a:xfrm>
            <a:off x="6211446" y="6082818"/>
            <a:ext cx="338554" cy="276999"/>
          </a:xfrm>
          <a:prstGeom prst="rect">
            <a:avLst/>
          </a:prstGeom>
          <a:noFill/>
        </p:spPr>
        <p:txBody>
          <a:bodyPr wrap="none" rtlCol="0">
            <a:spAutoFit/>
          </a:bodyPr>
          <a:lstStyle/>
          <a:p>
            <a:r>
              <a:rPr lang="zh-CN" altLang="en-US" sz="1200" dirty="0"/>
              <a:t>挂</a:t>
            </a:r>
          </a:p>
        </p:txBody>
      </p:sp>
      <p:grpSp>
        <p:nvGrpSpPr>
          <p:cNvPr id="256" name="组合 255"/>
          <p:cNvGrpSpPr/>
          <p:nvPr/>
        </p:nvGrpSpPr>
        <p:grpSpPr>
          <a:xfrm>
            <a:off x="6291321" y="5167901"/>
            <a:ext cx="1302334" cy="1187115"/>
            <a:chOff x="950497" y="4589335"/>
            <a:chExt cx="1302334" cy="1187115"/>
          </a:xfrm>
        </p:grpSpPr>
        <p:grpSp>
          <p:nvGrpSpPr>
            <p:cNvPr id="261" name="组合 260"/>
            <p:cNvGrpSpPr/>
            <p:nvPr/>
          </p:nvGrpSpPr>
          <p:grpSpPr>
            <a:xfrm>
              <a:off x="950497" y="4594972"/>
              <a:ext cx="168442" cy="852454"/>
              <a:chOff x="950497" y="4528297"/>
              <a:chExt cx="168442" cy="852454"/>
            </a:xfrm>
          </p:grpSpPr>
          <p:sp>
            <p:nvSpPr>
              <p:cNvPr id="305" name="圆角矩形 304"/>
              <p:cNvSpPr/>
              <p:nvPr/>
            </p:nvSpPr>
            <p:spPr>
              <a:xfrm>
                <a:off x="950497" y="4528297"/>
                <a:ext cx="168442" cy="852454"/>
              </a:xfrm>
              <a:prstGeom prst="roundRect">
                <a:avLst>
                  <a:gd name="adj" fmla="val 47702"/>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6" name="椭圆 305"/>
              <p:cNvSpPr/>
              <p:nvPr/>
            </p:nvSpPr>
            <p:spPr>
              <a:xfrm>
                <a:off x="962528" y="4648613"/>
                <a:ext cx="139956" cy="139956"/>
              </a:xfrm>
              <a:prstGeom prst="ellips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7" name="椭圆 306"/>
              <p:cNvSpPr/>
              <p:nvPr/>
            </p:nvSpPr>
            <p:spPr>
              <a:xfrm>
                <a:off x="968340" y="4890975"/>
                <a:ext cx="139956" cy="139956"/>
              </a:xfrm>
              <a:prstGeom prst="ellips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9" name="椭圆 308"/>
              <p:cNvSpPr/>
              <p:nvPr/>
            </p:nvSpPr>
            <p:spPr>
              <a:xfrm>
                <a:off x="962529" y="5129847"/>
                <a:ext cx="139956" cy="139956"/>
              </a:xfrm>
              <a:prstGeom prst="ellips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83" name="组合 282"/>
            <p:cNvGrpSpPr/>
            <p:nvPr/>
          </p:nvGrpSpPr>
          <p:grpSpPr>
            <a:xfrm>
              <a:off x="1269058" y="4593093"/>
              <a:ext cx="168442" cy="852454"/>
              <a:chOff x="950497" y="4528297"/>
              <a:chExt cx="168442" cy="852454"/>
            </a:xfrm>
          </p:grpSpPr>
          <p:sp>
            <p:nvSpPr>
              <p:cNvPr id="301" name="圆角矩形 300"/>
              <p:cNvSpPr/>
              <p:nvPr/>
            </p:nvSpPr>
            <p:spPr>
              <a:xfrm>
                <a:off x="950497" y="4528297"/>
                <a:ext cx="168442" cy="852454"/>
              </a:xfrm>
              <a:prstGeom prst="roundRect">
                <a:avLst>
                  <a:gd name="adj" fmla="val 47702"/>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2" name="椭圆 301"/>
              <p:cNvSpPr/>
              <p:nvPr/>
            </p:nvSpPr>
            <p:spPr>
              <a:xfrm>
                <a:off x="962528" y="4648613"/>
                <a:ext cx="139956" cy="139956"/>
              </a:xfrm>
              <a:prstGeom prst="ellips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3" name="椭圆 302"/>
              <p:cNvSpPr/>
              <p:nvPr/>
            </p:nvSpPr>
            <p:spPr>
              <a:xfrm>
                <a:off x="968340" y="4890975"/>
                <a:ext cx="139956" cy="139956"/>
              </a:xfrm>
              <a:prstGeom prst="ellips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4" name="椭圆 303"/>
              <p:cNvSpPr/>
              <p:nvPr/>
            </p:nvSpPr>
            <p:spPr>
              <a:xfrm>
                <a:off x="962529" y="5129847"/>
                <a:ext cx="139956" cy="139956"/>
              </a:xfrm>
              <a:prstGeom prst="ellips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85" name="组合 284"/>
            <p:cNvGrpSpPr/>
            <p:nvPr/>
          </p:nvGrpSpPr>
          <p:grpSpPr>
            <a:xfrm>
              <a:off x="1587619" y="4591214"/>
              <a:ext cx="168442" cy="852454"/>
              <a:chOff x="950497" y="4528297"/>
              <a:chExt cx="168442" cy="852454"/>
            </a:xfrm>
          </p:grpSpPr>
          <p:sp>
            <p:nvSpPr>
              <p:cNvPr id="295" name="圆角矩形 294"/>
              <p:cNvSpPr/>
              <p:nvPr/>
            </p:nvSpPr>
            <p:spPr>
              <a:xfrm>
                <a:off x="950497" y="4528297"/>
                <a:ext cx="168442" cy="852454"/>
              </a:xfrm>
              <a:prstGeom prst="roundRect">
                <a:avLst>
                  <a:gd name="adj" fmla="val 47702"/>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6" name="椭圆 295"/>
              <p:cNvSpPr/>
              <p:nvPr/>
            </p:nvSpPr>
            <p:spPr>
              <a:xfrm>
                <a:off x="962528" y="4648613"/>
                <a:ext cx="139956" cy="139956"/>
              </a:xfrm>
              <a:prstGeom prst="ellips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7" name="椭圆 296"/>
              <p:cNvSpPr/>
              <p:nvPr/>
            </p:nvSpPr>
            <p:spPr>
              <a:xfrm>
                <a:off x="968340" y="4890975"/>
                <a:ext cx="139956" cy="139956"/>
              </a:xfrm>
              <a:prstGeom prst="ellips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8" name="椭圆 297"/>
              <p:cNvSpPr/>
              <p:nvPr/>
            </p:nvSpPr>
            <p:spPr>
              <a:xfrm>
                <a:off x="962529" y="5129847"/>
                <a:ext cx="139956" cy="139956"/>
              </a:xfrm>
              <a:prstGeom prst="ellips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86" name="组合 285"/>
            <p:cNvGrpSpPr/>
            <p:nvPr/>
          </p:nvGrpSpPr>
          <p:grpSpPr>
            <a:xfrm>
              <a:off x="1906180" y="4589335"/>
              <a:ext cx="168442" cy="852454"/>
              <a:chOff x="950497" y="4528297"/>
              <a:chExt cx="168442" cy="852454"/>
            </a:xfrm>
          </p:grpSpPr>
          <p:sp>
            <p:nvSpPr>
              <p:cNvPr id="291" name="圆角矩形 290"/>
              <p:cNvSpPr/>
              <p:nvPr/>
            </p:nvSpPr>
            <p:spPr>
              <a:xfrm>
                <a:off x="950497" y="4528297"/>
                <a:ext cx="168442" cy="852454"/>
              </a:xfrm>
              <a:prstGeom prst="roundRect">
                <a:avLst>
                  <a:gd name="adj" fmla="val 47702"/>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2" name="椭圆 291"/>
              <p:cNvSpPr/>
              <p:nvPr/>
            </p:nvSpPr>
            <p:spPr>
              <a:xfrm>
                <a:off x="962528" y="4648613"/>
                <a:ext cx="139956" cy="139956"/>
              </a:xfrm>
              <a:prstGeom prst="ellips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3" name="椭圆 292"/>
              <p:cNvSpPr/>
              <p:nvPr/>
            </p:nvSpPr>
            <p:spPr>
              <a:xfrm>
                <a:off x="968340" y="4890975"/>
                <a:ext cx="139956" cy="139956"/>
              </a:xfrm>
              <a:prstGeom prst="ellips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4" name="椭圆 293"/>
              <p:cNvSpPr/>
              <p:nvPr/>
            </p:nvSpPr>
            <p:spPr>
              <a:xfrm>
                <a:off x="962529" y="5129847"/>
                <a:ext cx="139956" cy="139956"/>
              </a:xfrm>
              <a:prstGeom prst="ellips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88" name="矩形 287"/>
            <p:cNvSpPr/>
            <p:nvPr/>
          </p:nvSpPr>
          <p:spPr>
            <a:xfrm>
              <a:off x="1191758" y="5494535"/>
              <a:ext cx="415498" cy="276999"/>
            </a:xfrm>
            <a:prstGeom prst="rect">
              <a:avLst/>
            </a:prstGeom>
          </p:spPr>
          <p:txBody>
            <a:bodyPr wrap="square">
              <a:spAutoFit/>
            </a:bodyPr>
            <a:lstStyle/>
            <a:p>
              <a:r>
                <a:rPr lang="zh-CN" altLang="en-US" sz="1200" dirty="0" smtClean="0"/>
                <a:t>件</a:t>
              </a:r>
              <a:endParaRPr lang="zh-CN" altLang="en-US" sz="1200" dirty="0"/>
            </a:p>
          </p:txBody>
        </p:sp>
        <p:sp>
          <p:nvSpPr>
            <p:cNvPr id="289" name="矩形 288"/>
            <p:cNvSpPr/>
            <p:nvPr/>
          </p:nvSpPr>
          <p:spPr>
            <a:xfrm>
              <a:off x="1519679" y="5499451"/>
              <a:ext cx="415498" cy="276999"/>
            </a:xfrm>
            <a:prstGeom prst="rect">
              <a:avLst/>
            </a:prstGeom>
          </p:spPr>
          <p:txBody>
            <a:bodyPr wrap="square">
              <a:spAutoFit/>
            </a:bodyPr>
            <a:lstStyle/>
            <a:p>
              <a:r>
                <a:rPr lang="zh-CN" altLang="en-US" sz="1200" dirty="0" smtClean="0"/>
                <a:t>套</a:t>
              </a:r>
              <a:endParaRPr lang="zh-CN" altLang="en-US" sz="1200" dirty="0"/>
            </a:p>
          </p:txBody>
        </p:sp>
        <p:sp>
          <p:nvSpPr>
            <p:cNvPr id="290" name="矩形 289"/>
            <p:cNvSpPr/>
            <p:nvPr/>
          </p:nvSpPr>
          <p:spPr>
            <a:xfrm>
              <a:off x="1837333" y="5499451"/>
              <a:ext cx="415498" cy="276999"/>
            </a:xfrm>
            <a:prstGeom prst="rect">
              <a:avLst/>
            </a:prstGeom>
          </p:spPr>
          <p:txBody>
            <a:bodyPr wrap="square">
              <a:spAutoFit/>
            </a:bodyPr>
            <a:lstStyle/>
            <a:p>
              <a:r>
                <a:rPr lang="zh-CN" altLang="en-US" sz="1200" dirty="0"/>
                <a:t>装</a:t>
              </a:r>
            </a:p>
          </p:txBody>
        </p:sp>
      </p:grpSp>
      <p:grpSp>
        <p:nvGrpSpPr>
          <p:cNvPr id="313" name="组合 312"/>
          <p:cNvGrpSpPr/>
          <p:nvPr/>
        </p:nvGrpSpPr>
        <p:grpSpPr>
          <a:xfrm>
            <a:off x="6479451" y="4553097"/>
            <a:ext cx="151987" cy="340103"/>
            <a:chOff x="1129102" y="3974531"/>
            <a:chExt cx="151987" cy="340103"/>
          </a:xfrm>
        </p:grpSpPr>
        <p:sp>
          <p:nvSpPr>
            <p:cNvPr id="315" name="圆角矩形 314"/>
            <p:cNvSpPr/>
            <p:nvPr/>
          </p:nvSpPr>
          <p:spPr>
            <a:xfrm>
              <a:off x="1129102" y="3974531"/>
              <a:ext cx="151987" cy="340103"/>
            </a:xfrm>
            <a:prstGeom prst="roundRect">
              <a:avLst>
                <a:gd name="adj" fmla="val 47702"/>
              </a:avLst>
            </a:prstGeom>
            <a:solidFill>
              <a:srgbClr val="ECDEE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6" name="椭圆 315"/>
            <p:cNvSpPr/>
            <p:nvPr/>
          </p:nvSpPr>
          <p:spPr>
            <a:xfrm>
              <a:off x="1132239" y="4086004"/>
              <a:ext cx="139956" cy="139956"/>
            </a:xfrm>
            <a:prstGeom prst="ellipse">
              <a:avLst/>
            </a:prstGeom>
            <a:solidFill>
              <a:srgbClr val="F59FE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18" name="组合 317"/>
          <p:cNvGrpSpPr/>
          <p:nvPr/>
        </p:nvGrpSpPr>
        <p:grpSpPr>
          <a:xfrm>
            <a:off x="6802974" y="4553096"/>
            <a:ext cx="151987" cy="340103"/>
            <a:chOff x="1129102" y="3974531"/>
            <a:chExt cx="151987" cy="340103"/>
          </a:xfrm>
        </p:grpSpPr>
        <p:sp>
          <p:nvSpPr>
            <p:cNvPr id="319" name="圆角矩形 318"/>
            <p:cNvSpPr/>
            <p:nvPr/>
          </p:nvSpPr>
          <p:spPr>
            <a:xfrm>
              <a:off x="1129102" y="3974531"/>
              <a:ext cx="151987" cy="340103"/>
            </a:xfrm>
            <a:prstGeom prst="roundRect">
              <a:avLst>
                <a:gd name="adj" fmla="val 47702"/>
              </a:avLst>
            </a:prstGeom>
            <a:solidFill>
              <a:srgbClr val="ECDEE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0" name="椭圆 319"/>
            <p:cNvSpPr/>
            <p:nvPr/>
          </p:nvSpPr>
          <p:spPr>
            <a:xfrm>
              <a:off x="1132239" y="4086004"/>
              <a:ext cx="139956" cy="139956"/>
            </a:xfrm>
            <a:prstGeom prst="ellipse">
              <a:avLst/>
            </a:prstGeom>
            <a:solidFill>
              <a:srgbClr val="F59FE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21" name="文本框 320"/>
          <p:cNvSpPr txBox="1"/>
          <p:nvPr/>
        </p:nvSpPr>
        <p:spPr>
          <a:xfrm>
            <a:off x="5892850" y="6082818"/>
            <a:ext cx="338554" cy="276999"/>
          </a:xfrm>
          <a:prstGeom prst="rect">
            <a:avLst/>
          </a:prstGeom>
          <a:noFill/>
        </p:spPr>
        <p:txBody>
          <a:bodyPr wrap="none" rtlCol="0">
            <a:spAutoFit/>
          </a:bodyPr>
          <a:lstStyle/>
          <a:p>
            <a:r>
              <a:rPr lang="zh-CN" altLang="en-US" sz="1200" dirty="0"/>
              <a:t>室</a:t>
            </a:r>
          </a:p>
        </p:txBody>
      </p:sp>
      <p:sp>
        <p:nvSpPr>
          <p:cNvPr id="322" name="文本框 321"/>
          <p:cNvSpPr txBox="1"/>
          <p:nvPr/>
        </p:nvSpPr>
        <p:spPr>
          <a:xfrm>
            <a:off x="5575362" y="6082818"/>
            <a:ext cx="338554" cy="276999"/>
          </a:xfrm>
          <a:prstGeom prst="rect">
            <a:avLst/>
          </a:prstGeom>
          <a:noFill/>
        </p:spPr>
        <p:txBody>
          <a:bodyPr wrap="none" rtlCol="0">
            <a:spAutoFit/>
          </a:bodyPr>
          <a:lstStyle/>
          <a:p>
            <a:r>
              <a:rPr lang="zh-CN" altLang="en-US" sz="1200" dirty="0" smtClean="0"/>
              <a:t>浴</a:t>
            </a:r>
            <a:endParaRPr lang="zh-CN" altLang="en-US" sz="1200" dirty="0"/>
          </a:p>
        </p:txBody>
      </p:sp>
      <p:sp>
        <p:nvSpPr>
          <p:cNvPr id="323" name="等腰三角形 322"/>
          <p:cNvSpPr/>
          <p:nvPr/>
        </p:nvSpPr>
        <p:spPr>
          <a:xfrm>
            <a:off x="6626337" y="4902917"/>
            <a:ext cx="789109" cy="228856"/>
          </a:xfrm>
          <a:prstGeom prst="triangle">
            <a:avLst>
              <a:gd name="adj" fmla="val 33361"/>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324" name="等腰三角形 323"/>
          <p:cNvSpPr/>
          <p:nvPr/>
        </p:nvSpPr>
        <p:spPr>
          <a:xfrm>
            <a:off x="6291320" y="4902917"/>
            <a:ext cx="789109" cy="228856"/>
          </a:xfrm>
          <a:prstGeom prst="triangle">
            <a:avLst>
              <a:gd name="adj" fmla="val 33361"/>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325" name="等腰三角形 324"/>
          <p:cNvSpPr/>
          <p:nvPr/>
        </p:nvSpPr>
        <p:spPr>
          <a:xfrm>
            <a:off x="5968056" y="4902917"/>
            <a:ext cx="789109" cy="228856"/>
          </a:xfrm>
          <a:prstGeom prst="triangle">
            <a:avLst>
              <a:gd name="adj" fmla="val 33361"/>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326" name="等腰三角形 325"/>
          <p:cNvSpPr/>
          <p:nvPr/>
        </p:nvSpPr>
        <p:spPr>
          <a:xfrm>
            <a:off x="5642807" y="4902917"/>
            <a:ext cx="789109" cy="228856"/>
          </a:xfrm>
          <a:prstGeom prst="triangle">
            <a:avLst>
              <a:gd name="adj" fmla="val 33361"/>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grpSp>
        <p:nvGrpSpPr>
          <p:cNvPr id="327" name="组合 326"/>
          <p:cNvGrpSpPr/>
          <p:nvPr/>
        </p:nvGrpSpPr>
        <p:grpSpPr>
          <a:xfrm>
            <a:off x="6146653" y="4553095"/>
            <a:ext cx="151987" cy="340103"/>
            <a:chOff x="1129102" y="3974531"/>
            <a:chExt cx="151987" cy="340103"/>
          </a:xfrm>
        </p:grpSpPr>
        <p:sp>
          <p:nvSpPr>
            <p:cNvPr id="328" name="圆角矩形 327"/>
            <p:cNvSpPr/>
            <p:nvPr/>
          </p:nvSpPr>
          <p:spPr>
            <a:xfrm>
              <a:off x="1129102" y="3974531"/>
              <a:ext cx="151987" cy="340103"/>
            </a:xfrm>
            <a:prstGeom prst="roundRect">
              <a:avLst>
                <a:gd name="adj" fmla="val 47702"/>
              </a:avLst>
            </a:prstGeom>
            <a:solidFill>
              <a:srgbClr val="ECDEE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9" name="椭圆 328"/>
            <p:cNvSpPr/>
            <p:nvPr/>
          </p:nvSpPr>
          <p:spPr>
            <a:xfrm>
              <a:off x="1132239" y="4086004"/>
              <a:ext cx="139956" cy="139956"/>
            </a:xfrm>
            <a:prstGeom prst="ellipse">
              <a:avLst/>
            </a:prstGeom>
            <a:solidFill>
              <a:srgbClr val="F59FE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30" name="组合 329"/>
          <p:cNvGrpSpPr/>
          <p:nvPr/>
        </p:nvGrpSpPr>
        <p:grpSpPr>
          <a:xfrm>
            <a:off x="5822516" y="4553289"/>
            <a:ext cx="151987" cy="340103"/>
            <a:chOff x="1129102" y="3974531"/>
            <a:chExt cx="151987" cy="340103"/>
          </a:xfrm>
        </p:grpSpPr>
        <p:sp>
          <p:nvSpPr>
            <p:cNvPr id="331" name="圆角矩形 330"/>
            <p:cNvSpPr/>
            <p:nvPr/>
          </p:nvSpPr>
          <p:spPr>
            <a:xfrm>
              <a:off x="1129102" y="3974531"/>
              <a:ext cx="151987" cy="340103"/>
            </a:xfrm>
            <a:prstGeom prst="roundRect">
              <a:avLst>
                <a:gd name="adj" fmla="val 47702"/>
              </a:avLst>
            </a:prstGeom>
            <a:solidFill>
              <a:srgbClr val="ECDEE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2" name="椭圆 331"/>
            <p:cNvSpPr/>
            <p:nvPr/>
          </p:nvSpPr>
          <p:spPr>
            <a:xfrm>
              <a:off x="1132239" y="4086004"/>
              <a:ext cx="139956" cy="139956"/>
            </a:xfrm>
            <a:prstGeom prst="ellipse">
              <a:avLst/>
            </a:prstGeom>
            <a:solidFill>
              <a:srgbClr val="F59FE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33" name="圆角矩形 332"/>
          <p:cNvSpPr/>
          <p:nvPr/>
        </p:nvSpPr>
        <p:spPr>
          <a:xfrm>
            <a:off x="5515257" y="4553289"/>
            <a:ext cx="151987" cy="340103"/>
          </a:xfrm>
          <a:prstGeom prst="roundRect">
            <a:avLst>
              <a:gd name="adj" fmla="val 47702"/>
            </a:avLst>
          </a:prstGeom>
          <a:solidFill>
            <a:srgbClr val="ECDEE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34" name="组合 333"/>
          <p:cNvGrpSpPr/>
          <p:nvPr/>
        </p:nvGrpSpPr>
        <p:grpSpPr>
          <a:xfrm>
            <a:off x="5509531" y="4312967"/>
            <a:ext cx="1416709" cy="228856"/>
            <a:chOff x="2445182" y="4391626"/>
            <a:chExt cx="1416709" cy="228856"/>
          </a:xfrm>
        </p:grpSpPr>
        <p:sp>
          <p:nvSpPr>
            <p:cNvPr id="336" name="等腰三角形 335"/>
            <p:cNvSpPr/>
            <p:nvPr/>
          </p:nvSpPr>
          <p:spPr>
            <a:xfrm>
              <a:off x="3072782" y="4391626"/>
              <a:ext cx="789109" cy="228856"/>
            </a:xfrm>
            <a:prstGeom prst="triangle">
              <a:avLst>
                <a:gd name="adj" fmla="val 33361"/>
              </a:avLst>
            </a:prstGeom>
            <a:solidFill>
              <a:srgbClr val="ECDEE8"/>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337" name="等腰三角形 336"/>
            <p:cNvSpPr/>
            <p:nvPr/>
          </p:nvSpPr>
          <p:spPr>
            <a:xfrm>
              <a:off x="2758982" y="4391626"/>
              <a:ext cx="789109" cy="228856"/>
            </a:xfrm>
            <a:prstGeom prst="triangle">
              <a:avLst>
                <a:gd name="adj" fmla="val 33361"/>
              </a:avLst>
            </a:prstGeom>
            <a:solidFill>
              <a:srgbClr val="ECDEE8"/>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338" name="等腰三角形 337"/>
            <p:cNvSpPr/>
            <p:nvPr/>
          </p:nvSpPr>
          <p:spPr>
            <a:xfrm>
              <a:off x="2445182" y="4391626"/>
              <a:ext cx="789109" cy="228856"/>
            </a:xfrm>
            <a:prstGeom prst="triangle">
              <a:avLst>
                <a:gd name="adj" fmla="val 33361"/>
              </a:avLst>
            </a:prstGeom>
            <a:solidFill>
              <a:srgbClr val="ECDEE8"/>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grpSp>
      <p:sp>
        <p:nvSpPr>
          <p:cNvPr id="339" name="文本框 338"/>
          <p:cNvSpPr txBox="1"/>
          <p:nvPr/>
        </p:nvSpPr>
        <p:spPr>
          <a:xfrm>
            <a:off x="6063793" y="3969853"/>
            <a:ext cx="372218" cy="369332"/>
          </a:xfrm>
          <a:prstGeom prst="rect">
            <a:avLst/>
          </a:prstGeom>
          <a:noFill/>
        </p:spPr>
        <p:txBody>
          <a:bodyPr wrap="none" rtlCol="0">
            <a:spAutoFit/>
          </a:bodyPr>
          <a:lstStyle/>
          <a:p>
            <a:r>
              <a:rPr lang="en-US" altLang="zh-CN" b="1" dirty="0" smtClean="0"/>
              <a:t>…</a:t>
            </a:r>
            <a:endParaRPr lang="zh-CN" altLang="en-US" b="1" dirty="0"/>
          </a:p>
        </p:txBody>
      </p:sp>
      <p:grpSp>
        <p:nvGrpSpPr>
          <p:cNvPr id="340" name="组合 339"/>
          <p:cNvGrpSpPr/>
          <p:nvPr/>
        </p:nvGrpSpPr>
        <p:grpSpPr>
          <a:xfrm>
            <a:off x="5519412" y="3633543"/>
            <a:ext cx="1455968" cy="340650"/>
            <a:chOff x="2455063" y="3712202"/>
            <a:chExt cx="1455968" cy="340650"/>
          </a:xfrm>
        </p:grpSpPr>
        <p:grpSp>
          <p:nvGrpSpPr>
            <p:cNvPr id="341" name="组合 340"/>
            <p:cNvGrpSpPr/>
            <p:nvPr/>
          </p:nvGrpSpPr>
          <p:grpSpPr>
            <a:xfrm>
              <a:off x="3111998" y="3712204"/>
              <a:ext cx="151987" cy="340103"/>
              <a:chOff x="1129102" y="3974531"/>
              <a:chExt cx="151987" cy="340103"/>
            </a:xfrm>
            <a:solidFill>
              <a:schemeClr val="accent1">
                <a:lumMod val="20000"/>
                <a:lumOff val="80000"/>
              </a:schemeClr>
            </a:solidFill>
          </p:grpSpPr>
          <p:sp>
            <p:nvSpPr>
              <p:cNvPr id="354" name="圆角矩形 353"/>
              <p:cNvSpPr/>
              <p:nvPr/>
            </p:nvSpPr>
            <p:spPr>
              <a:xfrm>
                <a:off x="1129102" y="3974531"/>
                <a:ext cx="151987" cy="340103"/>
              </a:xfrm>
              <a:prstGeom prst="roundRect">
                <a:avLst>
                  <a:gd name="adj" fmla="val 47702"/>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5" name="椭圆 354"/>
              <p:cNvSpPr/>
              <p:nvPr/>
            </p:nvSpPr>
            <p:spPr>
              <a:xfrm>
                <a:off x="1132239" y="4086004"/>
                <a:ext cx="139956" cy="139956"/>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42" name="组合 341"/>
            <p:cNvGrpSpPr/>
            <p:nvPr/>
          </p:nvGrpSpPr>
          <p:grpSpPr>
            <a:xfrm>
              <a:off x="3435521" y="3712203"/>
              <a:ext cx="151987" cy="340103"/>
              <a:chOff x="1129102" y="3974531"/>
              <a:chExt cx="151987" cy="340103"/>
            </a:xfrm>
            <a:solidFill>
              <a:schemeClr val="accent1">
                <a:lumMod val="20000"/>
                <a:lumOff val="80000"/>
              </a:schemeClr>
            </a:solidFill>
          </p:grpSpPr>
          <p:sp>
            <p:nvSpPr>
              <p:cNvPr id="352" name="圆角矩形 351"/>
              <p:cNvSpPr/>
              <p:nvPr/>
            </p:nvSpPr>
            <p:spPr>
              <a:xfrm>
                <a:off x="1129102" y="3974531"/>
                <a:ext cx="151987" cy="340103"/>
              </a:xfrm>
              <a:prstGeom prst="roundRect">
                <a:avLst>
                  <a:gd name="adj" fmla="val 47702"/>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3" name="椭圆 352"/>
              <p:cNvSpPr/>
              <p:nvPr/>
            </p:nvSpPr>
            <p:spPr>
              <a:xfrm>
                <a:off x="1132239" y="4086004"/>
                <a:ext cx="139956" cy="139956"/>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43" name="组合 342"/>
            <p:cNvGrpSpPr/>
            <p:nvPr/>
          </p:nvGrpSpPr>
          <p:grpSpPr>
            <a:xfrm>
              <a:off x="2779200" y="3712202"/>
              <a:ext cx="151987" cy="340103"/>
              <a:chOff x="1129102" y="3974531"/>
              <a:chExt cx="151987" cy="340103"/>
            </a:xfrm>
            <a:solidFill>
              <a:schemeClr val="accent1">
                <a:lumMod val="20000"/>
                <a:lumOff val="80000"/>
              </a:schemeClr>
            </a:solidFill>
          </p:grpSpPr>
          <p:sp>
            <p:nvSpPr>
              <p:cNvPr id="350" name="圆角矩形 349"/>
              <p:cNvSpPr/>
              <p:nvPr/>
            </p:nvSpPr>
            <p:spPr>
              <a:xfrm>
                <a:off x="1129102" y="3974531"/>
                <a:ext cx="151987" cy="340103"/>
              </a:xfrm>
              <a:prstGeom prst="roundRect">
                <a:avLst>
                  <a:gd name="adj" fmla="val 47702"/>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1" name="椭圆 350"/>
              <p:cNvSpPr/>
              <p:nvPr/>
            </p:nvSpPr>
            <p:spPr>
              <a:xfrm>
                <a:off x="1132239" y="4086004"/>
                <a:ext cx="139956" cy="139956"/>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44" name="组合 343"/>
            <p:cNvGrpSpPr/>
            <p:nvPr/>
          </p:nvGrpSpPr>
          <p:grpSpPr>
            <a:xfrm>
              <a:off x="2455063" y="3712396"/>
              <a:ext cx="151987" cy="340103"/>
              <a:chOff x="1129102" y="3974531"/>
              <a:chExt cx="151987" cy="340103"/>
            </a:xfrm>
            <a:solidFill>
              <a:schemeClr val="accent1">
                <a:lumMod val="20000"/>
                <a:lumOff val="80000"/>
              </a:schemeClr>
            </a:solidFill>
          </p:grpSpPr>
          <p:sp>
            <p:nvSpPr>
              <p:cNvPr id="348" name="圆角矩形 347"/>
              <p:cNvSpPr/>
              <p:nvPr/>
            </p:nvSpPr>
            <p:spPr>
              <a:xfrm>
                <a:off x="1129102" y="3974531"/>
                <a:ext cx="151987" cy="340103"/>
              </a:xfrm>
              <a:prstGeom prst="roundRect">
                <a:avLst>
                  <a:gd name="adj" fmla="val 47702"/>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9" name="椭圆 348"/>
              <p:cNvSpPr/>
              <p:nvPr/>
            </p:nvSpPr>
            <p:spPr>
              <a:xfrm>
                <a:off x="1132239" y="4086004"/>
                <a:ext cx="139956" cy="139956"/>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45" name="组合 344"/>
            <p:cNvGrpSpPr/>
            <p:nvPr/>
          </p:nvGrpSpPr>
          <p:grpSpPr>
            <a:xfrm>
              <a:off x="3759044" y="3712749"/>
              <a:ext cx="151987" cy="340103"/>
              <a:chOff x="1129102" y="3974531"/>
              <a:chExt cx="151987" cy="340103"/>
            </a:xfrm>
            <a:solidFill>
              <a:schemeClr val="accent1">
                <a:lumMod val="20000"/>
                <a:lumOff val="80000"/>
              </a:schemeClr>
            </a:solidFill>
          </p:grpSpPr>
          <p:sp>
            <p:nvSpPr>
              <p:cNvPr id="346" name="圆角矩形 345"/>
              <p:cNvSpPr/>
              <p:nvPr/>
            </p:nvSpPr>
            <p:spPr>
              <a:xfrm>
                <a:off x="1129102" y="3974531"/>
                <a:ext cx="151987" cy="340103"/>
              </a:xfrm>
              <a:prstGeom prst="roundRect">
                <a:avLst>
                  <a:gd name="adj" fmla="val 47702"/>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7" name="椭圆 346"/>
              <p:cNvSpPr/>
              <p:nvPr/>
            </p:nvSpPr>
            <p:spPr>
              <a:xfrm>
                <a:off x="1132239" y="4086004"/>
                <a:ext cx="139956" cy="139956"/>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357" name="圆角矩形 356"/>
          <p:cNvSpPr/>
          <p:nvPr/>
        </p:nvSpPr>
        <p:spPr>
          <a:xfrm>
            <a:off x="5343035" y="4503513"/>
            <a:ext cx="1753850" cy="444539"/>
          </a:xfrm>
          <a:prstGeom prst="roundRect">
            <a:avLst>
              <a:gd name="adj" fmla="val 3942"/>
            </a:avLst>
          </a:prstGeom>
          <a:noFill/>
          <a:ln>
            <a:solidFill>
              <a:schemeClr val="bg2">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8" name="圆角矩形 357"/>
          <p:cNvSpPr/>
          <p:nvPr/>
        </p:nvSpPr>
        <p:spPr>
          <a:xfrm>
            <a:off x="5343034" y="3347524"/>
            <a:ext cx="2021799" cy="685325"/>
          </a:xfrm>
          <a:prstGeom prst="roundRect">
            <a:avLst>
              <a:gd name="adj" fmla="val 3942"/>
            </a:avLst>
          </a:prstGeom>
          <a:noFill/>
          <a:ln>
            <a:solidFill>
              <a:schemeClr val="bg2">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59" name="曲线连接符 358"/>
          <p:cNvCxnSpPr>
            <a:stCxn id="357" idx="3"/>
            <a:endCxn id="358" idx="3"/>
          </p:cNvCxnSpPr>
          <p:nvPr/>
        </p:nvCxnSpPr>
        <p:spPr>
          <a:xfrm flipV="1">
            <a:off x="7096885" y="3810580"/>
            <a:ext cx="267948" cy="915203"/>
          </a:xfrm>
          <a:prstGeom prst="curvedConnector3">
            <a:avLst>
              <a:gd name="adj1" fmla="val 185315"/>
            </a:avLst>
          </a:prstGeom>
          <a:ln>
            <a:tailEnd type="triangle"/>
          </a:ln>
        </p:spPr>
        <p:style>
          <a:lnRef idx="1">
            <a:schemeClr val="accent3"/>
          </a:lnRef>
          <a:fillRef idx="0">
            <a:schemeClr val="accent3"/>
          </a:fillRef>
          <a:effectRef idx="0">
            <a:schemeClr val="accent3"/>
          </a:effectRef>
          <a:fontRef idx="minor">
            <a:schemeClr val="tx1"/>
          </a:fontRef>
        </p:style>
      </p:cxnSp>
      <p:sp>
        <p:nvSpPr>
          <p:cNvPr id="361" name="椭圆 360"/>
          <p:cNvSpPr/>
          <p:nvPr/>
        </p:nvSpPr>
        <p:spPr>
          <a:xfrm>
            <a:off x="7290853" y="4289563"/>
            <a:ext cx="231429" cy="23142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smtClean="0"/>
              <a:t>+</a:t>
            </a:r>
            <a:endParaRPr lang="zh-CN" altLang="en-US" sz="1200" b="1" dirty="0"/>
          </a:p>
        </p:txBody>
      </p:sp>
      <p:sp>
        <p:nvSpPr>
          <p:cNvPr id="362" name="文本框 361"/>
          <p:cNvSpPr txBox="1"/>
          <p:nvPr/>
        </p:nvSpPr>
        <p:spPr>
          <a:xfrm>
            <a:off x="7241594" y="4576952"/>
            <a:ext cx="909223" cy="276999"/>
          </a:xfrm>
          <a:prstGeom prst="rect">
            <a:avLst/>
          </a:prstGeom>
          <a:noFill/>
        </p:spPr>
        <p:txBody>
          <a:bodyPr wrap="none" rtlCol="0">
            <a:spAutoFit/>
          </a:bodyPr>
          <a:lstStyle/>
          <a:p>
            <a:r>
              <a:rPr lang="en-US" altLang="zh-CN" sz="1200" dirty="0" smtClean="0"/>
              <a:t>residuals</a:t>
            </a:r>
            <a:r>
              <a:rPr lang="en-US" altLang="zh-CN" sz="1200" baseline="30000" dirty="0" smtClean="0"/>
              <a:t>(L)</a:t>
            </a:r>
            <a:r>
              <a:rPr lang="en-US" altLang="zh-CN" sz="1200" dirty="0" smtClean="0"/>
              <a:t> </a:t>
            </a:r>
          </a:p>
        </p:txBody>
      </p:sp>
      <p:sp>
        <p:nvSpPr>
          <p:cNvPr id="363" name="圆角矩形 362"/>
          <p:cNvSpPr/>
          <p:nvPr/>
        </p:nvSpPr>
        <p:spPr>
          <a:xfrm>
            <a:off x="5533259" y="5160505"/>
            <a:ext cx="2021188" cy="881454"/>
          </a:xfrm>
          <a:prstGeom prst="roundRect">
            <a:avLst>
              <a:gd name="adj" fmla="val 3942"/>
            </a:avLst>
          </a:prstGeom>
          <a:noFill/>
          <a:ln>
            <a:solidFill>
              <a:schemeClr val="bg2">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64" name="曲线连接符 363"/>
          <p:cNvCxnSpPr>
            <a:stCxn id="348" idx="2"/>
            <a:endCxn id="354" idx="2"/>
          </p:cNvCxnSpPr>
          <p:nvPr/>
        </p:nvCxnSpPr>
        <p:spPr>
          <a:xfrm rot="5400000" flipH="1" flipV="1">
            <a:off x="5923777" y="3645276"/>
            <a:ext cx="192" cy="656935"/>
          </a:xfrm>
          <a:prstGeom prst="curvedConnector3">
            <a:avLst>
              <a:gd name="adj1" fmla="val -69453125"/>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6" name="曲线连接符 365"/>
          <p:cNvCxnSpPr>
            <a:stCxn id="348" idx="2"/>
            <a:endCxn id="350" idx="2"/>
          </p:cNvCxnSpPr>
          <p:nvPr/>
        </p:nvCxnSpPr>
        <p:spPr>
          <a:xfrm rot="5400000" flipH="1" flipV="1">
            <a:off x="5757377" y="3811674"/>
            <a:ext cx="194" cy="324137"/>
          </a:xfrm>
          <a:prstGeom prst="curvedConnector3">
            <a:avLst>
              <a:gd name="adj1" fmla="val -34368557"/>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7" name="曲线连接符 366"/>
          <p:cNvCxnSpPr>
            <a:stCxn id="348" idx="2"/>
            <a:endCxn id="352" idx="2"/>
          </p:cNvCxnSpPr>
          <p:nvPr/>
        </p:nvCxnSpPr>
        <p:spPr>
          <a:xfrm rot="5400000" flipH="1" flipV="1">
            <a:off x="6085538" y="3483515"/>
            <a:ext cx="193" cy="980458"/>
          </a:xfrm>
          <a:prstGeom prst="curvedConnector3">
            <a:avLst>
              <a:gd name="adj1" fmla="val -98705699"/>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8" name="曲线连接符 367"/>
          <p:cNvCxnSpPr>
            <a:stCxn id="348" idx="2"/>
            <a:endCxn id="346" idx="2"/>
          </p:cNvCxnSpPr>
          <p:nvPr/>
        </p:nvCxnSpPr>
        <p:spPr>
          <a:xfrm rot="16200000" flipH="1">
            <a:off x="6247220" y="3322025"/>
            <a:ext cx="353" cy="1303981"/>
          </a:xfrm>
          <a:prstGeom prst="curvedConnector3">
            <a:avLst>
              <a:gd name="adj1" fmla="val 75652408"/>
            </a:avLst>
          </a:prstGeom>
          <a:ln>
            <a:tailEnd type="triangle"/>
          </a:ln>
        </p:spPr>
        <p:style>
          <a:lnRef idx="1">
            <a:schemeClr val="accent1"/>
          </a:lnRef>
          <a:fillRef idx="0">
            <a:schemeClr val="accent1"/>
          </a:fillRef>
          <a:effectRef idx="0">
            <a:schemeClr val="accent1"/>
          </a:effectRef>
          <a:fontRef idx="minor">
            <a:schemeClr val="tx1"/>
          </a:fontRef>
        </p:style>
      </p:cxnSp>
      <p:sp>
        <p:nvSpPr>
          <p:cNvPr id="369" name="文本框 368"/>
          <p:cNvSpPr txBox="1"/>
          <p:nvPr/>
        </p:nvSpPr>
        <p:spPr>
          <a:xfrm>
            <a:off x="4905408" y="4029032"/>
            <a:ext cx="1148071" cy="276999"/>
          </a:xfrm>
          <a:prstGeom prst="rect">
            <a:avLst/>
          </a:prstGeom>
          <a:noFill/>
        </p:spPr>
        <p:txBody>
          <a:bodyPr wrap="none" rtlCol="0">
            <a:spAutoFit/>
          </a:bodyPr>
          <a:lstStyle/>
          <a:p>
            <a:r>
              <a:rPr lang="en-US" altLang="zh-CN" sz="1200" b="1" dirty="0" smtClean="0">
                <a:solidFill>
                  <a:schemeClr val="accent2"/>
                </a:solidFill>
              </a:rPr>
              <a:t>Self Attention</a:t>
            </a:r>
            <a:endParaRPr lang="zh-CN" altLang="en-US" sz="1200" b="1" dirty="0">
              <a:solidFill>
                <a:schemeClr val="accent2"/>
              </a:solidFill>
            </a:endParaRPr>
          </a:p>
        </p:txBody>
      </p:sp>
      <p:grpSp>
        <p:nvGrpSpPr>
          <p:cNvPr id="375" name="组合 374"/>
          <p:cNvGrpSpPr/>
          <p:nvPr/>
        </p:nvGrpSpPr>
        <p:grpSpPr>
          <a:xfrm>
            <a:off x="5660418" y="5189505"/>
            <a:ext cx="168442" cy="852454"/>
            <a:chOff x="950497" y="4528297"/>
            <a:chExt cx="168442" cy="852454"/>
          </a:xfrm>
        </p:grpSpPr>
        <p:sp>
          <p:nvSpPr>
            <p:cNvPr id="376" name="圆角矩形 375"/>
            <p:cNvSpPr/>
            <p:nvPr/>
          </p:nvSpPr>
          <p:spPr>
            <a:xfrm>
              <a:off x="950497" y="4528297"/>
              <a:ext cx="168442" cy="852454"/>
            </a:xfrm>
            <a:prstGeom prst="roundRect">
              <a:avLst>
                <a:gd name="adj" fmla="val 47702"/>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7" name="椭圆 376"/>
            <p:cNvSpPr/>
            <p:nvPr/>
          </p:nvSpPr>
          <p:spPr>
            <a:xfrm>
              <a:off x="962528" y="4648613"/>
              <a:ext cx="139956" cy="139956"/>
            </a:xfrm>
            <a:prstGeom prst="ellips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8" name="椭圆 377"/>
            <p:cNvSpPr/>
            <p:nvPr/>
          </p:nvSpPr>
          <p:spPr>
            <a:xfrm>
              <a:off x="968340" y="4890975"/>
              <a:ext cx="139956" cy="139956"/>
            </a:xfrm>
            <a:prstGeom prst="ellips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9" name="椭圆 378"/>
            <p:cNvSpPr/>
            <p:nvPr/>
          </p:nvSpPr>
          <p:spPr>
            <a:xfrm>
              <a:off x="962529" y="5129847"/>
              <a:ext cx="139956" cy="139956"/>
            </a:xfrm>
            <a:prstGeom prst="ellips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82" name="组合 381"/>
          <p:cNvGrpSpPr/>
          <p:nvPr/>
        </p:nvGrpSpPr>
        <p:grpSpPr>
          <a:xfrm>
            <a:off x="5972760" y="5183011"/>
            <a:ext cx="168442" cy="852454"/>
            <a:chOff x="950497" y="4528297"/>
            <a:chExt cx="168442" cy="852454"/>
          </a:xfrm>
        </p:grpSpPr>
        <p:sp>
          <p:nvSpPr>
            <p:cNvPr id="383" name="圆角矩形 382"/>
            <p:cNvSpPr/>
            <p:nvPr/>
          </p:nvSpPr>
          <p:spPr>
            <a:xfrm>
              <a:off x="950497" y="4528297"/>
              <a:ext cx="168442" cy="852454"/>
            </a:xfrm>
            <a:prstGeom prst="roundRect">
              <a:avLst>
                <a:gd name="adj" fmla="val 47702"/>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4" name="椭圆 383"/>
            <p:cNvSpPr/>
            <p:nvPr/>
          </p:nvSpPr>
          <p:spPr>
            <a:xfrm>
              <a:off x="962528" y="4648613"/>
              <a:ext cx="139956" cy="139956"/>
            </a:xfrm>
            <a:prstGeom prst="ellips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5" name="椭圆 384"/>
            <p:cNvSpPr/>
            <p:nvPr/>
          </p:nvSpPr>
          <p:spPr>
            <a:xfrm>
              <a:off x="968340" y="4890975"/>
              <a:ext cx="139956" cy="139956"/>
            </a:xfrm>
            <a:prstGeom prst="ellips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6" name="椭圆 385"/>
            <p:cNvSpPr/>
            <p:nvPr/>
          </p:nvSpPr>
          <p:spPr>
            <a:xfrm>
              <a:off x="962529" y="5129847"/>
              <a:ext cx="139956" cy="139956"/>
            </a:xfrm>
            <a:prstGeom prst="ellips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94" name="组合 393"/>
          <p:cNvGrpSpPr/>
          <p:nvPr/>
        </p:nvGrpSpPr>
        <p:grpSpPr>
          <a:xfrm>
            <a:off x="7134400" y="3632267"/>
            <a:ext cx="151987" cy="340103"/>
            <a:chOff x="1129102" y="3974531"/>
            <a:chExt cx="151987" cy="340103"/>
          </a:xfrm>
          <a:solidFill>
            <a:schemeClr val="accent1">
              <a:lumMod val="20000"/>
              <a:lumOff val="80000"/>
            </a:schemeClr>
          </a:solidFill>
        </p:grpSpPr>
        <p:sp>
          <p:nvSpPr>
            <p:cNvPr id="395" name="圆角矩形 394"/>
            <p:cNvSpPr/>
            <p:nvPr/>
          </p:nvSpPr>
          <p:spPr>
            <a:xfrm>
              <a:off x="1129102" y="3974531"/>
              <a:ext cx="151987" cy="340103"/>
            </a:xfrm>
            <a:prstGeom prst="roundRect">
              <a:avLst>
                <a:gd name="adj" fmla="val 47702"/>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6" name="椭圆 395"/>
            <p:cNvSpPr/>
            <p:nvPr/>
          </p:nvSpPr>
          <p:spPr>
            <a:xfrm>
              <a:off x="1132239" y="4086004"/>
              <a:ext cx="139956" cy="139956"/>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5" name="矩形 34"/>
          <p:cNvSpPr/>
          <p:nvPr/>
        </p:nvSpPr>
        <p:spPr>
          <a:xfrm>
            <a:off x="4019447" y="2374096"/>
            <a:ext cx="1557514" cy="8805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1" name="直接连接符 40"/>
          <p:cNvCxnSpPr/>
          <p:nvPr/>
        </p:nvCxnSpPr>
        <p:spPr>
          <a:xfrm>
            <a:off x="4019447" y="2559825"/>
            <a:ext cx="1557513" cy="0"/>
          </a:xfrm>
          <a:prstGeom prst="line">
            <a:avLst/>
          </a:prstGeom>
        </p:spPr>
        <p:style>
          <a:lnRef idx="1">
            <a:schemeClr val="dk1"/>
          </a:lnRef>
          <a:fillRef idx="0">
            <a:schemeClr val="dk1"/>
          </a:fillRef>
          <a:effectRef idx="0">
            <a:schemeClr val="dk1"/>
          </a:effectRef>
          <a:fontRef idx="minor">
            <a:schemeClr val="tx1"/>
          </a:fontRef>
        </p:style>
      </p:cxnSp>
      <p:cxnSp>
        <p:nvCxnSpPr>
          <p:cNvPr id="397" name="直接连接符 396"/>
          <p:cNvCxnSpPr/>
          <p:nvPr/>
        </p:nvCxnSpPr>
        <p:spPr>
          <a:xfrm>
            <a:off x="4019113" y="2734636"/>
            <a:ext cx="1557513" cy="0"/>
          </a:xfrm>
          <a:prstGeom prst="line">
            <a:avLst/>
          </a:prstGeom>
        </p:spPr>
        <p:style>
          <a:lnRef idx="1">
            <a:schemeClr val="dk1"/>
          </a:lnRef>
          <a:fillRef idx="0">
            <a:schemeClr val="dk1"/>
          </a:fillRef>
          <a:effectRef idx="0">
            <a:schemeClr val="dk1"/>
          </a:effectRef>
          <a:fontRef idx="minor">
            <a:schemeClr val="tx1"/>
          </a:fontRef>
        </p:style>
      </p:cxnSp>
      <p:cxnSp>
        <p:nvCxnSpPr>
          <p:cNvPr id="398" name="直接连接符 397"/>
          <p:cNvCxnSpPr/>
          <p:nvPr/>
        </p:nvCxnSpPr>
        <p:spPr>
          <a:xfrm>
            <a:off x="4018779" y="2909447"/>
            <a:ext cx="1557513" cy="0"/>
          </a:xfrm>
          <a:prstGeom prst="line">
            <a:avLst/>
          </a:prstGeom>
        </p:spPr>
        <p:style>
          <a:lnRef idx="1">
            <a:schemeClr val="dk1"/>
          </a:lnRef>
          <a:fillRef idx="0">
            <a:schemeClr val="dk1"/>
          </a:fillRef>
          <a:effectRef idx="0">
            <a:schemeClr val="dk1"/>
          </a:effectRef>
          <a:fontRef idx="minor">
            <a:schemeClr val="tx1"/>
          </a:fontRef>
        </p:style>
      </p:cxnSp>
      <p:cxnSp>
        <p:nvCxnSpPr>
          <p:cNvPr id="399" name="直接连接符 398"/>
          <p:cNvCxnSpPr/>
          <p:nvPr/>
        </p:nvCxnSpPr>
        <p:spPr>
          <a:xfrm>
            <a:off x="4018445" y="3084258"/>
            <a:ext cx="1557513" cy="0"/>
          </a:xfrm>
          <a:prstGeom prst="line">
            <a:avLst/>
          </a:prstGeom>
        </p:spPr>
        <p:style>
          <a:lnRef idx="1">
            <a:schemeClr val="dk1"/>
          </a:lnRef>
          <a:fillRef idx="0">
            <a:schemeClr val="dk1"/>
          </a:fillRef>
          <a:effectRef idx="0">
            <a:schemeClr val="dk1"/>
          </a:effectRef>
          <a:fontRef idx="minor">
            <a:schemeClr val="tx1"/>
          </a:fontRef>
        </p:style>
      </p:cxnSp>
      <p:cxnSp>
        <p:nvCxnSpPr>
          <p:cNvPr id="44" name="直接连接符 43"/>
          <p:cNvCxnSpPr/>
          <p:nvPr/>
        </p:nvCxnSpPr>
        <p:spPr>
          <a:xfrm>
            <a:off x="4250006" y="2382692"/>
            <a:ext cx="0" cy="860438"/>
          </a:xfrm>
          <a:prstGeom prst="line">
            <a:avLst/>
          </a:prstGeom>
        </p:spPr>
        <p:style>
          <a:lnRef idx="1">
            <a:schemeClr val="dk1"/>
          </a:lnRef>
          <a:fillRef idx="0">
            <a:schemeClr val="dk1"/>
          </a:fillRef>
          <a:effectRef idx="0">
            <a:schemeClr val="dk1"/>
          </a:effectRef>
          <a:fontRef idx="minor">
            <a:schemeClr val="tx1"/>
          </a:fontRef>
        </p:style>
      </p:cxnSp>
      <p:cxnSp>
        <p:nvCxnSpPr>
          <p:cNvPr id="400" name="直接连接符 399"/>
          <p:cNvCxnSpPr/>
          <p:nvPr/>
        </p:nvCxnSpPr>
        <p:spPr>
          <a:xfrm>
            <a:off x="4511578" y="2386779"/>
            <a:ext cx="0" cy="860438"/>
          </a:xfrm>
          <a:prstGeom prst="line">
            <a:avLst/>
          </a:prstGeom>
        </p:spPr>
        <p:style>
          <a:lnRef idx="1">
            <a:schemeClr val="dk1"/>
          </a:lnRef>
          <a:fillRef idx="0">
            <a:schemeClr val="dk1"/>
          </a:fillRef>
          <a:effectRef idx="0">
            <a:schemeClr val="dk1"/>
          </a:effectRef>
          <a:fontRef idx="minor">
            <a:schemeClr val="tx1"/>
          </a:fontRef>
        </p:style>
      </p:cxnSp>
      <p:cxnSp>
        <p:nvCxnSpPr>
          <p:cNvPr id="401" name="直接连接符 400"/>
          <p:cNvCxnSpPr/>
          <p:nvPr/>
        </p:nvCxnSpPr>
        <p:spPr>
          <a:xfrm>
            <a:off x="4773150" y="2380233"/>
            <a:ext cx="0" cy="860438"/>
          </a:xfrm>
          <a:prstGeom prst="line">
            <a:avLst/>
          </a:prstGeom>
        </p:spPr>
        <p:style>
          <a:lnRef idx="1">
            <a:schemeClr val="dk1"/>
          </a:lnRef>
          <a:fillRef idx="0">
            <a:schemeClr val="dk1"/>
          </a:fillRef>
          <a:effectRef idx="0">
            <a:schemeClr val="dk1"/>
          </a:effectRef>
          <a:fontRef idx="minor">
            <a:schemeClr val="tx1"/>
          </a:fontRef>
        </p:style>
      </p:cxnSp>
      <p:cxnSp>
        <p:nvCxnSpPr>
          <p:cNvPr id="402" name="直接连接符 401"/>
          <p:cNvCxnSpPr/>
          <p:nvPr/>
        </p:nvCxnSpPr>
        <p:spPr>
          <a:xfrm>
            <a:off x="5034722" y="2384320"/>
            <a:ext cx="0" cy="860438"/>
          </a:xfrm>
          <a:prstGeom prst="line">
            <a:avLst/>
          </a:prstGeom>
        </p:spPr>
        <p:style>
          <a:lnRef idx="1">
            <a:schemeClr val="dk1"/>
          </a:lnRef>
          <a:fillRef idx="0">
            <a:schemeClr val="dk1"/>
          </a:fillRef>
          <a:effectRef idx="0">
            <a:schemeClr val="dk1"/>
          </a:effectRef>
          <a:fontRef idx="minor">
            <a:schemeClr val="tx1"/>
          </a:fontRef>
        </p:style>
      </p:cxnSp>
      <p:cxnSp>
        <p:nvCxnSpPr>
          <p:cNvPr id="403" name="直接连接符 402"/>
          <p:cNvCxnSpPr/>
          <p:nvPr/>
        </p:nvCxnSpPr>
        <p:spPr>
          <a:xfrm>
            <a:off x="5296294" y="2377774"/>
            <a:ext cx="0" cy="860438"/>
          </a:xfrm>
          <a:prstGeom prst="line">
            <a:avLst/>
          </a:prstGeom>
        </p:spPr>
        <p:style>
          <a:lnRef idx="1">
            <a:schemeClr val="dk1"/>
          </a:lnRef>
          <a:fillRef idx="0">
            <a:schemeClr val="dk1"/>
          </a:fillRef>
          <a:effectRef idx="0">
            <a:schemeClr val="dk1"/>
          </a:effectRef>
          <a:fontRef idx="minor">
            <a:schemeClr val="tx1"/>
          </a:fontRef>
        </p:style>
      </p:cxnSp>
      <p:sp>
        <p:nvSpPr>
          <p:cNvPr id="99" name="矩形 98"/>
          <p:cNvSpPr/>
          <p:nvPr/>
        </p:nvSpPr>
        <p:spPr>
          <a:xfrm>
            <a:off x="4521997" y="2559826"/>
            <a:ext cx="264245" cy="173046"/>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6" name="矩形 515"/>
          <p:cNvSpPr/>
          <p:nvPr/>
        </p:nvSpPr>
        <p:spPr>
          <a:xfrm>
            <a:off x="4780839" y="2914495"/>
            <a:ext cx="264245" cy="173046"/>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矩形 99"/>
          <p:cNvSpPr/>
          <p:nvPr/>
        </p:nvSpPr>
        <p:spPr>
          <a:xfrm>
            <a:off x="5034722" y="2374096"/>
            <a:ext cx="261572" cy="18572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8" name="矩形 517"/>
          <p:cNvSpPr/>
          <p:nvPr/>
        </p:nvSpPr>
        <p:spPr>
          <a:xfrm>
            <a:off x="4515423" y="2739418"/>
            <a:ext cx="261572" cy="18572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9" name="矩形 518"/>
          <p:cNvSpPr/>
          <p:nvPr/>
        </p:nvSpPr>
        <p:spPr>
          <a:xfrm>
            <a:off x="4263755" y="3079176"/>
            <a:ext cx="261572" cy="18572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0" name="矩形 519"/>
          <p:cNvSpPr/>
          <p:nvPr/>
        </p:nvSpPr>
        <p:spPr>
          <a:xfrm>
            <a:off x="5292450" y="3079436"/>
            <a:ext cx="305420" cy="17169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1" name="矩形 520"/>
          <p:cNvSpPr/>
          <p:nvPr/>
        </p:nvSpPr>
        <p:spPr>
          <a:xfrm>
            <a:off x="5306655" y="2738255"/>
            <a:ext cx="275744" cy="182309"/>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2" name="文本框 521"/>
          <p:cNvSpPr txBox="1"/>
          <p:nvPr/>
        </p:nvSpPr>
        <p:spPr>
          <a:xfrm>
            <a:off x="5857465" y="6504977"/>
            <a:ext cx="1173719" cy="276999"/>
          </a:xfrm>
          <a:prstGeom prst="rect">
            <a:avLst/>
          </a:prstGeom>
          <a:noFill/>
        </p:spPr>
        <p:txBody>
          <a:bodyPr wrap="none" rtlCol="0">
            <a:spAutoFit/>
          </a:bodyPr>
          <a:lstStyle/>
          <a:p>
            <a:r>
              <a:rPr lang="en-US" altLang="zh-CN" sz="1200" b="1" dirty="0" smtClean="0">
                <a:solidFill>
                  <a:schemeClr val="accent2"/>
                </a:solidFill>
              </a:rPr>
              <a:t>items encoder</a:t>
            </a:r>
            <a:endParaRPr lang="zh-CN" altLang="en-US" sz="1200" b="1" dirty="0">
              <a:solidFill>
                <a:schemeClr val="accent2"/>
              </a:solidFill>
            </a:endParaRPr>
          </a:p>
        </p:txBody>
      </p:sp>
      <p:sp>
        <p:nvSpPr>
          <p:cNvPr id="6" name="圆角矩形 5"/>
          <p:cNvSpPr/>
          <p:nvPr/>
        </p:nvSpPr>
        <p:spPr>
          <a:xfrm>
            <a:off x="3932297" y="2315675"/>
            <a:ext cx="1723108" cy="311213"/>
          </a:xfrm>
          <a:prstGeom prst="round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3" name="文本框 392"/>
          <p:cNvSpPr txBox="1"/>
          <p:nvPr/>
        </p:nvSpPr>
        <p:spPr>
          <a:xfrm>
            <a:off x="5629420" y="2939521"/>
            <a:ext cx="638316" cy="276999"/>
          </a:xfrm>
          <a:prstGeom prst="rect">
            <a:avLst/>
          </a:prstGeom>
          <a:noFill/>
        </p:spPr>
        <p:txBody>
          <a:bodyPr wrap="none" rtlCol="0">
            <a:spAutoFit/>
          </a:bodyPr>
          <a:lstStyle/>
          <a:p>
            <a:r>
              <a:rPr lang="en-US" altLang="zh-CN" sz="1200" b="1" dirty="0" smtClean="0">
                <a:solidFill>
                  <a:schemeClr val="accent2"/>
                </a:solidFill>
              </a:rPr>
              <a:t>Matrix</a:t>
            </a:r>
            <a:endParaRPr lang="zh-CN" altLang="en-US" sz="1200" b="1" dirty="0">
              <a:solidFill>
                <a:schemeClr val="accent2"/>
              </a:solidFill>
            </a:endParaRPr>
          </a:p>
        </p:txBody>
      </p:sp>
      <mc:AlternateContent xmlns:mc="http://schemas.openxmlformats.org/markup-compatibility/2006" xmlns:a14="http://schemas.microsoft.com/office/drawing/2010/main">
        <mc:Choice Requires="a14">
          <p:sp>
            <p:nvSpPr>
              <p:cNvPr id="408" name="文本框 407"/>
              <p:cNvSpPr txBox="1"/>
              <p:nvPr/>
            </p:nvSpPr>
            <p:spPr>
              <a:xfrm>
                <a:off x="1669312" y="3712202"/>
                <a:ext cx="42223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𝐻</m:t>
                      </m:r>
                    </m:oMath>
                  </m:oMathPara>
                </a14:m>
                <a:endParaRPr lang="zh-CN" altLang="en-US" dirty="0"/>
              </a:p>
            </p:txBody>
          </p:sp>
        </mc:Choice>
        <mc:Fallback xmlns="">
          <p:sp>
            <p:nvSpPr>
              <p:cNvPr id="408" name="文本框 407"/>
              <p:cNvSpPr txBox="1">
                <a:spLocks noRot="1" noChangeAspect="1" noMove="1" noResize="1" noEditPoints="1" noAdjustHandles="1" noChangeArrowheads="1" noChangeShapeType="1" noTextEdit="1"/>
              </p:cNvSpPr>
              <p:nvPr/>
            </p:nvSpPr>
            <p:spPr>
              <a:xfrm>
                <a:off x="1669312" y="3712202"/>
                <a:ext cx="422231" cy="369332"/>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9" name="文本框 408"/>
              <p:cNvSpPr txBox="1"/>
              <p:nvPr/>
            </p:nvSpPr>
            <p:spPr>
              <a:xfrm>
                <a:off x="7572518" y="3612471"/>
                <a:ext cx="41036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𝑈</m:t>
                      </m:r>
                    </m:oMath>
                  </m:oMathPara>
                </a14:m>
                <a:endParaRPr lang="zh-CN" altLang="en-US" dirty="0"/>
              </a:p>
            </p:txBody>
          </p:sp>
        </mc:Choice>
        <mc:Fallback xmlns="">
          <p:sp>
            <p:nvSpPr>
              <p:cNvPr id="409" name="文本框 408"/>
              <p:cNvSpPr txBox="1">
                <a:spLocks noRot="1" noChangeAspect="1" noMove="1" noResize="1" noEditPoints="1" noAdjustHandles="1" noChangeArrowheads="1" noChangeShapeType="1" noTextEdit="1"/>
              </p:cNvSpPr>
              <p:nvPr/>
            </p:nvSpPr>
            <p:spPr>
              <a:xfrm>
                <a:off x="7572518" y="3612471"/>
                <a:ext cx="410369" cy="369332"/>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2" name="矩形 61"/>
              <p:cNvSpPr/>
              <p:nvPr/>
            </p:nvSpPr>
            <p:spPr>
              <a:xfrm>
                <a:off x="7038955" y="2319225"/>
                <a:ext cx="361637" cy="27699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200" i="1" dirty="0">
                              <a:latin typeface="Cambria Math" charset="0"/>
                            </a:rPr>
                          </m:ctrlPr>
                        </m:sSubPr>
                        <m:e>
                          <m:r>
                            <a:rPr lang="en-US" altLang="zh-CN" sz="1200" i="1" dirty="0">
                              <a:latin typeface="Cambria Math" panose="02040503050406030204" pitchFamily="18" charset="0"/>
                            </a:rPr>
                            <m:t>𝑎</m:t>
                          </m:r>
                        </m:e>
                        <m:sub>
                          <m:r>
                            <a:rPr lang="en-US" altLang="zh-CN" sz="1200" i="1" dirty="0">
                              <a:latin typeface="Cambria Math" panose="02040503050406030204" pitchFamily="18" charset="0"/>
                            </a:rPr>
                            <m:t>𝑖</m:t>
                          </m:r>
                        </m:sub>
                      </m:sSub>
                    </m:oMath>
                  </m:oMathPara>
                </a14:m>
                <a:endParaRPr lang="zh-CN" altLang="en-US" sz="1200" dirty="0"/>
              </a:p>
            </p:txBody>
          </p:sp>
        </mc:Choice>
        <mc:Fallback xmlns="">
          <p:sp>
            <p:nvSpPr>
              <p:cNvPr id="62" name="矩形 61"/>
              <p:cNvSpPr>
                <a:spLocks noRot="1" noChangeAspect="1" noMove="1" noResize="1" noEditPoints="1" noAdjustHandles="1" noChangeArrowheads="1" noChangeShapeType="1" noTextEdit="1"/>
              </p:cNvSpPr>
              <p:nvPr/>
            </p:nvSpPr>
            <p:spPr>
              <a:xfrm>
                <a:off x="7038955" y="2319225"/>
                <a:ext cx="361637" cy="276999"/>
              </a:xfrm>
              <a:prstGeom prst="rect">
                <a:avLst/>
              </a:prstGeom>
              <a:blipFill>
                <a:blip r:embed="rId5"/>
                <a:stretch>
                  <a:fillRect/>
                </a:stretch>
              </a:blipFill>
            </p:spPr>
            <p:txBody>
              <a:bodyPr/>
              <a:lstStyle/>
              <a:p>
                <a:r>
                  <a:rPr lang="zh-CN" altLang="en-US">
                    <a:noFill/>
                  </a:rPr>
                  <a:t> </a:t>
                </a:r>
              </a:p>
            </p:txBody>
          </p:sp>
        </mc:Fallback>
      </mc:AlternateContent>
      <p:sp>
        <p:nvSpPr>
          <p:cNvPr id="416" name="椭圆 415"/>
          <p:cNvSpPr/>
          <p:nvPr/>
        </p:nvSpPr>
        <p:spPr>
          <a:xfrm>
            <a:off x="5799969" y="2396036"/>
            <a:ext cx="139956" cy="139956"/>
          </a:xfrm>
          <a:prstGeom prst="ellipse">
            <a:avLst/>
          </a:prstGeom>
          <a:solidFill>
            <a:schemeClr val="accent4">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7" name="椭圆 416"/>
          <p:cNvSpPr/>
          <p:nvPr/>
        </p:nvSpPr>
        <p:spPr>
          <a:xfrm>
            <a:off x="6012941" y="2396036"/>
            <a:ext cx="139956" cy="139956"/>
          </a:xfrm>
          <a:prstGeom prst="ellipse">
            <a:avLst/>
          </a:prstGeom>
          <a:solidFill>
            <a:schemeClr val="accent4">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8" name="椭圆 417"/>
          <p:cNvSpPr/>
          <p:nvPr/>
        </p:nvSpPr>
        <p:spPr>
          <a:xfrm>
            <a:off x="6225913" y="2396036"/>
            <a:ext cx="139956" cy="139956"/>
          </a:xfrm>
          <a:prstGeom prst="ellipse">
            <a:avLst/>
          </a:prstGeom>
          <a:solidFill>
            <a:schemeClr val="accent4">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9" name="椭圆 418"/>
          <p:cNvSpPr/>
          <p:nvPr/>
        </p:nvSpPr>
        <p:spPr>
          <a:xfrm>
            <a:off x="6438885" y="2396036"/>
            <a:ext cx="139956" cy="139956"/>
          </a:xfrm>
          <a:prstGeom prst="ellipse">
            <a:avLst/>
          </a:prstGeom>
          <a:solidFill>
            <a:schemeClr val="accent4">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0" name="椭圆 419"/>
          <p:cNvSpPr/>
          <p:nvPr/>
        </p:nvSpPr>
        <p:spPr>
          <a:xfrm>
            <a:off x="6651857" y="2396036"/>
            <a:ext cx="139956" cy="139956"/>
          </a:xfrm>
          <a:prstGeom prst="ellipse">
            <a:avLst/>
          </a:prstGeom>
          <a:solidFill>
            <a:schemeClr val="accent4">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1" name="椭圆 420"/>
          <p:cNvSpPr/>
          <p:nvPr/>
        </p:nvSpPr>
        <p:spPr>
          <a:xfrm>
            <a:off x="6864829" y="2396036"/>
            <a:ext cx="139956" cy="139956"/>
          </a:xfrm>
          <a:prstGeom prst="ellipse">
            <a:avLst/>
          </a:prstGeom>
          <a:solidFill>
            <a:schemeClr val="accent4">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22" name="直接箭头连接符 421"/>
          <p:cNvCxnSpPr>
            <a:stCxn id="348" idx="0"/>
            <a:endCxn id="416" idx="4"/>
          </p:cNvCxnSpPr>
          <p:nvPr/>
        </p:nvCxnSpPr>
        <p:spPr>
          <a:xfrm flipV="1">
            <a:off x="5595406" y="2535992"/>
            <a:ext cx="274541" cy="1097745"/>
          </a:xfrm>
          <a:prstGeom prst="straightConnector1">
            <a:avLst/>
          </a:prstGeom>
          <a:ln>
            <a:prstDash val="dash"/>
            <a:tailEnd type="triangle"/>
          </a:ln>
        </p:spPr>
        <p:style>
          <a:lnRef idx="1">
            <a:schemeClr val="accent4"/>
          </a:lnRef>
          <a:fillRef idx="0">
            <a:schemeClr val="accent4"/>
          </a:fillRef>
          <a:effectRef idx="0">
            <a:schemeClr val="accent4"/>
          </a:effectRef>
          <a:fontRef idx="minor">
            <a:schemeClr val="tx1"/>
          </a:fontRef>
        </p:style>
      </p:cxnSp>
      <p:cxnSp>
        <p:nvCxnSpPr>
          <p:cNvPr id="423" name="直接箭头连接符 422"/>
          <p:cNvCxnSpPr>
            <a:stCxn id="350" idx="0"/>
            <a:endCxn id="417" idx="4"/>
          </p:cNvCxnSpPr>
          <p:nvPr/>
        </p:nvCxnSpPr>
        <p:spPr>
          <a:xfrm flipV="1">
            <a:off x="5919543" y="2535992"/>
            <a:ext cx="163376" cy="1097551"/>
          </a:xfrm>
          <a:prstGeom prst="straightConnector1">
            <a:avLst/>
          </a:prstGeom>
          <a:ln>
            <a:prstDash val="dash"/>
            <a:tailEnd type="triangle"/>
          </a:ln>
        </p:spPr>
        <p:style>
          <a:lnRef idx="1">
            <a:schemeClr val="accent4"/>
          </a:lnRef>
          <a:fillRef idx="0">
            <a:schemeClr val="accent4"/>
          </a:fillRef>
          <a:effectRef idx="0">
            <a:schemeClr val="accent4"/>
          </a:effectRef>
          <a:fontRef idx="minor">
            <a:schemeClr val="tx1"/>
          </a:fontRef>
        </p:style>
      </p:cxnSp>
      <p:cxnSp>
        <p:nvCxnSpPr>
          <p:cNvPr id="424" name="直接箭头连接符 423"/>
          <p:cNvCxnSpPr>
            <a:stCxn id="354" idx="0"/>
            <a:endCxn id="418" idx="4"/>
          </p:cNvCxnSpPr>
          <p:nvPr/>
        </p:nvCxnSpPr>
        <p:spPr>
          <a:xfrm flipV="1">
            <a:off x="6252341" y="2535992"/>
            <a:ext cx="43550" cy="1097553"/>
          </a:xfrm>
          <a:prstGeom prst="straightConnector1">
            <a:avLst/>
          </a:prstGeom>
          <a:ln>
            <a:prstDash val="dash"/>
            <a:tailEnd type="triangle"/>
          </a:ln>
        </p:spPr>
        <p:style>
          <a:lnRef idx="1">
            <a:schemeClr val="accent4"/>
          </a:lnRef>
          <a:fillRef idx="0">
            <a:schemeClr val="accent4"/>
          </a:fillRef>
          <a:effectRef idx="0">
            <a:schemeClr val="accent4"/>
          </a:effectRef>
          <a:fontRef idx="minor">
            <a:schemeClr val="tx1"/>
          </a:fontRef>
        </p:style>
      </p:cxnSp>
      <p:cxnSp>
        <p:nvCxnSpPr>
          <p:cNvPr id="425" name="直接箭头连接符 424"/>
          <p:cNvCxnSpPr>
            <a:stCxn id="352" idx="0"/>
            <a:endCxn id="419" idx="4"/>
          </p:cNvCxnSpPr>
          <p:nvPr/>
        </p:nvCxnSpPr>
        <p:spPr>
          <a:xfrm flipH="1" flipV="1">
            <a:off x="6508863" y="2535992"/>
            <a:ext cx="67001" cy="1097552"/>
          </a:xfrm>
          <a:prstGeom prst="straightConnector1">
            <a:avLst/>
          </a:prstGeom>
          <a:ln>
            <a:prstDash val="dash"/>
            <a:tailEnd type="triangle"/>
          </a:ln>
        </p:spPr>
        <p:style>
          <a:lnRef idx="1">
            <a:schemeClr val="accent4"/>
          </a:lnRef>
          <a:fillRef idx="0">
            <a:schemeClr val="accent4"/>
          </a:fillRef>
          <a:effectRef idx="0">
            <a:schemeClr val="accent4"/>
          </a:effectRef>
          <a:fontRef idx="minor">
            <a:schemeClr val="tx1"/>
          </a:fontRef>
        </p:style>
      </p:cxnSp>
      <p:cxnSp>
        <p:nvCxnSpPr>
          <p:cNvPr id="426" name="直接箭头连接符 425"/>
          <p:cNvCxnSpPr>
            <a:stCxn id="346" idx="0"/>
            <a:endCxn id="420" idx="4"/>
          </p:cNvCxnSpPr>
          <p:nvPr/>
        </p:nvCxnSpPr>
        <p:spPr>
          <a:xfrm flipH="1" flipV="1">
            <a:off x="6721835" y="2535992"/>
            <a:ext cx="177552" cy="1098098"/>
          </a:xfrm>
          <a:prstGeom prst="straightConnector1">
            <a:avLst/>
          </a:prstGeom>
          <a:ln>
            <a:prstDash val="dash"/>
            <a:tailEnd type="triangle"/>
          </a:ln>
        </p:spPr>
        <p:style>
          <a:lnRef idx="1">
            <a:schemeClr val="accent4"/>
          </a:lnRef>
          <a:fillRef idx="0">
            <a:schemeClr val="accent4"/>
          </a:fillRef>
          <a:effectRef idx="0">
            <a:schemeClr val="accent4"/>
          </a:effectRef>
          <a:fontRef idx="minor">
            <a:schemeClr val="tx1"/>
          </a:fontRef>
        </p:style>
      </p:cxnSp>
      <p:cxnSp>
        <p:nvCxnSpPr>
          <p:cNvPr id="427" name="直接箭头连接符 426"/>
          <p:cNvCxnSpPr>
            <a:stCxn id="395" idx="0"/>
          </p:cNvCxnSpPr>
          <p:nvPr/>
        </p:nvCxnSpPr>
        <p:spPr>
          <a:xfrm flipH="1" flipV="1">
            <a:off x="6934807" y="2535992"/>
            <a:ext cx="275587" cy="1096275"/>
          </a:xfrm>
          <a:prstGeom prst="straightConnector1">
            <a:avLst/>
          </a:prstGeom>
          <a:ln>
            <a:prstDash val="dash"/>
            <a:tailEnd type="triangle"/>
          </a:ln>
        </p:spPr>
        <p:style>
          <a:lnRef idx="1">
            <a:schemeClr val="accent4"/>
          </a:lnRef>
          <a:fillRef idx="0">
            <a:schemeClr val="accent4"/>
          </a:fillRef>
          <a:effectRef idx="0">
            <a:schemeClr val="accent4"/>
          </a:effectRef>
          <a:fontRef idx="minor">
            <a:schemeClr val="tx1"/>
          </a:fontRef>
        </p:style>
      </p:cxnSp>
      <p:cxnSp>
        <p:nvCxnSpPr>
          <p:cNvPr id="461" name="直接箭头连接符 460"/>
          <p:cNvCxnSpPr>
            <a:stCxn id="6" idx="3"/>
            <a:endCxn id="416" idx="2"/>
          </p:cNvCxnSpPr>
          <p:nvPr/>
        </p:nvCxnSpPr>
        <p:spPr>
          <a:xfrm flipV="1">
            <a:off x="5655405" y="2466014"/>
            <a:ext cx="144564" cy="52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2" name="矩形 461"/>
              <p:cNvSpPr/>
              <p:nvPr/>
            </p:nvSpPr>
            <p:spPr>
              <a:xfrm>
                <a:off x="5785697" y="1969042"/>
                <a:ext cx="1224181" cy="43370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1200" i="1">
                              <a:latin typeface="Cambria Math" charset="0"/>
                            </a:rPr>
                          </m:ctrlPr>
                        </m:accPr>
                        <m:e>
                          <m:sSub>
                            <m:sSubPr>
                              <m:ctrlPr>
                                <a:rPr lang="en-US" altLang="zh-CN" sz="1200" i="1">
                                  <a:latin typeface="Cambria Math" charset="0"/>
                                </a:rPr>
                              </m:ctrlPr>
                            </m:sSubPr>
                            <m:e>
                              <m:r>
                                <a:rPr lang="en-US" altLang="zh-CN" sz="1200" i="1">
                                  <a:latin typeface="Cambria Math" panose="02040503050406030204" pitchFamily="18" charset="0"/>
                                </a:rPr>
                                <m:t>𝑈</m:t>
                              </m:r>
                            </m:e>
                            <m:sub>
                              <m:r>
                                <a:rPr lang="en-US" altLang="zh-CN" sz="1200" i="1">
                                  <a:latin typeface="Cambria Math" panose="02040503050406030204" pitchFamily="18" charset="0"/>
                                </a:rPr>
                                <m:t>𝑖</m:t>
                              </m:r>
                            </m:sub>
                          </m:sSub>
                        </m:e>
                      </m:acc>
                      <m:r>
                        <a:rPr lang="en-US" altLang="zh-CN" sz="1200" i="1">
                          <a:latin typeface="Cambria Math" panose="02040503050406030204" pitchFamily="18" charset="0"/>
                        </a:rPr>
                        <m:t>=</m:t>
                      </m:r>
                      <m:nary>
                        <m:naryPr>
                          <m:chr m:val="∑"/>
                          <m:limLoc m:val="subSup"/>
                          <m:supHide m:val="on"/>
                          <m:ctrlPr>
                            <a:rPr lang="en-US" altLang="zh-CN" sz="1200" i="1">
                              <a:latin typeface="Cambria Math" charset="0"/>
                            </a:rPr>
                          </m:ctrlPr>
                        </m:naryPr>
                        <m:sub>
                          <m:r>
                            <m:rPr>
                              <m:brk m:alnAt="9"/>
                            </m:rPr>
                            <a:rPr lang="en-US" altLang="zh-CN" sz="1200" i="1">
                              <a:latin typeface="Cambria Math" panose="02040503050406030204" pitchFamily="18" charset="0"/>
                            </a:rPr>
                            <m:t>𝑘</m:t>
                          </m:r>
                        </m:sub>
                        <m:sup/>
                        <m:e>
                          <m:sSub>
                            <m:sSubPr>
                              <m:ctrlPr>
                                <a:rPr lang="en-US" altLang="zh-CN" sz="1200" i="1">
                                  <a:latin typeface="Cambria Math" charset="0"/>
                                </a:rPr>
                              </m:ctrlPr>
                            </m:sSubPr>
                            <m:e>
                              <m:r>
                                <a:rPr lang="en-US" altLang="zh-CN" sz="1200" i="1">
                                  <a:latin typeface="Cambria Math" panose="02040503050406030204" pitchFamily="18" charset="0"/>
                                </a:rPr>
                                <m:t>𝑎</m:t>
                              </m:r>
                            </m:e>
                            <m:sub>
                              <m:r>
                                <a:rPr lang="en-US" altLang="zh-CN" sz="1200" i="1">
                                  <a:latin typeface="Cambria Math" panose="02040503050406030204" pitchFamily="18" charset="0"/>
                                </a:rPr>
                                <m:t>𝑖𝑘</m:t>
                              </m:r>
                            </m:sub>
                          </m:sSub>
                          <m:sSub>
                            <m:sSubPr>
                              <m:ctrlPr>
                                <a:rPr lang="en-US" altLang="zh-CN" sz="1200" i="1">
                                  <a:latin typeface="Cambria Math" charset="0"/>
                                </a:rPr>
                              </m:ctrlPr>
                            </m:sSubPr>
                            <m:e>
                              <m:r>
                                <a:rPr lang="en-US" altLang="zh-CN" sz="1200" i="1">
                                  <a:latin typeface="Cambria Math" panose="02040503050406030204" pitchFamily="18" charset="0"/>
                                </a:rPr>
                                <m:t>𝑈</m:t>
                              </m:r>
                            </m:e>
                            <m:sub>
                              <m:r>
                                <a:rPr lang="en-US" altLang="zh-CN" sz="1200" i="1">
                                  <a:latin typeface="Cambria Math" panose="02040503050406030204" pitchFamily="18" charset="0"/>
                                </a:rPr>
                                <m:t>𝑘</m:t>
                              </m:r>
                            </m:sub>
                          </m:sSub>
                        </m:e>
                      </m:nary>
                    </m:oMath>
                  </m:oMathPara>
                </a14:m>
                <a:endParaRPr lang="zh-CN" altLang="en-US" sz="1200" dirty="0"/>
              </a:p>
            </p:txBody>
          </p:sp>
        </mc:Choice>
        <mc:Fallback xmlns="">
          <p:sp>
            <p:nvSpPr>
              <p:cNvPr id="462" name="矩形 461"/>
              <p:cNvSpPr>
                <a:spLocks noRot="1" noChangeAspect="1" noMove="1" noResize="1" noEditPoints="1" noAdjustHandles="1" noChangeArrowheads="1" noChangeShapeType="1" noTextEdit="1"/>
              </p:cNvSpPr>
              <p:nvPr/>
            </p:nvSpPr>
            <p:spPr>
              <a:xfrm>
                <a:off x="5785697" y="1969042"/>
                <a:ext cx="1224181" cy="433708"/>
              </a:xfrm>
              <a:prstGeom prst="rect">
                <a:avLst/>
              </a:prstGeom>
              <a:blipFill>
                <a:blip r:embed="rId6"/>
                <a:stretch>
                  <a:fillRect l="-9950" t="-153521" r="-47761" b="-221127"/>
                </a:stretch>
              </a:blipFill>
            </p:spPr>
            <p:txBody>
              <a:bodyPr/>
              <a:lstStyle/>
              <a:p>
                <a:r>
                  <a:rPr lang="zh-CN" altLang="en-US">
                    <a:noFill/>
                  </a:rPr>
                  <a:t> </a:t>
                </a:r>
              </a:p>
            </p:txBody>
          </p:sp>
        </mc:Fallback>
      </mc:AlternateContent>
      <p:sp>
        <p:nvSpPr>
          <p:cNvPr id="428" name="文本框 427"/>
          <p:cNvSpPr txBox="1"/>
          <p:nvPr/>
        </p:nvSpPr>
        <p:spPr>
          <a:xfrm>
            <a:off x="4081928" y="1978918"/>
            <a:ext cx="1553630" cy="276999"/>
          </a:xfrm>
          <a:prstGeom prst="rect">
            <a:avLst/>
          </a:prstGeom>
          <a:noFill/>
        </p:spPr>
        <p:txBody>
          <a:bodyPr wrap="none" rtlCol="0">
            <a:spAutoFit/>
          </a:bodyPr>
          <a:lstStyle/>
          <a:p>
            <a:r>
              <a:rPr lang="en-US" altLang="zh-CN" sz="1200" b="1" dirty="0" smtClean="0">
                <a:solidFill>
                  <a:schemeClr val="accent2"/>
                </a:solidFill>
              </a:rPr>
              <a:t>Bi-Attention Fusion</a:t>
            </a:r>
            <a:endParaRPr lang="zh-CN" altLang="en-US" sz="1200" b="1" dirty="0">
              <a:solidFill>
                <a:schemeClr val="accent2"/>
              </a:solidFill>
            </a:endParaRPr>
          </a:p>
        </p:txBody>
      </p:sp>
      <mc:AlternateContent xmlns:mc="http://schemas.openxmlformats.org/markup-compatibility/2006" xmlns:a14="http://schemas.microsoft.com/office/drawing/2010/main">
        <mc:Choice Requires="a14">
          <p:sp>
            <p:nvSpPr>
              <p:cNvPr id="429" name="文本框 428"/>
              <p:cNvSpPr txBox="1"/>
              <p:nvPr/>
            </p:nvSpPr>
            <p:spPr>
              <a:xfrm>
                <a:off x="8829128" y="2615097"/>
                <a:ext cx="1350626" cy="32508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b="0" i="1" smtClean="0">
                              <a:latin typeface="Cambria Math" charset="0"/>
                            </a:rPr>
                          </m:ctrlPr>
                        </m:sSubPr>
                        <m:e>
                          <m:r>
                            <a:rPr lang="en-US" altLang="zh-CN" sz="1400" b="0" i="1" smtClean="0">
                              <a:latin typeface="Cambria Math" panose="02040503050406030204" pitchFamily="18" charset="0"/>
                            </a:rPr>
                            <m:t>𝑆</m:t>
                          </m:r>
                        </m:e>
                        <m:sub>
                          <m:r>
                            <a:rPr lang="en-US" altLang="zh-CN" sz="1400" b="0" i="1" smtClean="0">
                              <a:latin typeface="Cambria Math" panose="02040503050406030204" pitchFamily="18" charset="0"/>
                            </a:rPr>
                            <m:t>𝑖𝑗</m:t>
                          </m:r>
                        </m:sub>
                      </m:sSub>
                      <m:r>
                        <a:rPr lang="en-US" altLang="zh-CN" sz="1400" b="0" i="1" smtClean="0">
                          <a:latin typeface="Cambria Math" panose="02040503050406030204" pitchFamily="18" charset="0"/>
                        </a:rPr>
                        <m:t>=</m:t>
                      </m:r>
                      <m:r>
                        <a:rPr lang="en-US" altLang="zh-CN" sz="1400" b="0" i="1" smtClean="0">
                          <a:latin typeface="Cambria Math" panose="02040503050406030204" pitchFamily="18" charset="0"/>
                        </a:rPr>
                        <m:t>𝛼</m:t>
                      </m:r>
                      <m:r>
                        <a:rPr lang="en-US" altLang="zh-CN" sz="1400" b="0" i="1" smtClean="0">
                          <a:latin typeface="Cambria Math" panose="02040503050406030204" pitchFamily="18" charset="0"/>
                        </a:rPr>
                        <m:t>(</m:t>
                      </m:r>
                      <m:sSub>
                        <m:sSubPr>
                          <m:ctrlPr>
                            <a:rPr lang="en-US" altLang="zh-CN" sz="1400" b="0" i="1" smtClean="0">
                              <a:latin typeface="Cambria Math" charset="0"/>
                            </a:rPr>
                          </m:ctrlPr>
                        </m:sSubPr>
                        <m:e>
                          <m:r>
                            <a:rPr lang="en-US" altLang="zh-CN" sz="1400" b="0" i="1" smtClean="0">
                              <a:latin typeface="Cambria Math" panose="02040503050406030204" pitchFamily="18" charset="0"/>
                            </a:rPr>
                            <m:t>𝐻</m:t>
                          </m:r>
                        </m:e>
                        <m:sub>
                          <m:r>
                            <a:rPr lang="en-US" altLang="zh-CN" sz="1400" b="0" i="1" smtClean="0">
                              <a:latin typeface="Cambria Math" panose="02040503050406030204" pitchFamily="18" charset="0"/>
                            </a:rPr>
                            <m:t>𝑖</m:t>
                          </m:r>
                        </m:sub>
                      </m:sSub>
                      <m:r>
                        <a:rPr lang="en-US" altLang="zh-CN" sz="1400" b="0" i="1" smtClean="0">
                          <a:latin typeface="Cambria Math" panose="02040503050406030204" pitchFamily="18" charset="0"/>
                        </a:rPr>
                        <m:t>,</m:t>
                      </m:r>
                      <m:sSub>
                        <m:sSubPr>
                          <m:ctrlPr>
                            <a:rPr lang="en-US" altLang="zh-CN" sz="1400" b="0" i="1" smtClean="0">
                              <a:latin typeface="Cambria Math" charset="0"/>
                            </a:rPr>
                          </m:ctrlPr>
                        </m:sSubPr>
                        <m:e>
                          <m:r>
                            <a:rPr lang="en-US" altLang="zh-CN" sz="1400" b="0" i="1" smtClean="0">
                              <a:latin typeface="Cambria Math" panose="02040503050406030204" pitchFamily="18" charset="0"/>
                            </a:rPr>
                            <m:t>𝑈</m:t>
                          </m:r>
                        </m:e>
                        <m:sub>
                          <m:r>
                            <a:rPr lang="en-US" altLang="zh-CN" sz="1400" b="0" i="1" smtClean="0">
                              <a:latin typeface="Cambria Math" panose="02040503050406030204" pitchFamily="18" charset="0"/>
                            </a:rPr>
                            <m:t>𝑗</m:t>
                          </m:r>
                        </m:sub>
                      </m:sSub>
                      <m:r>
                        <a:rPr lang="en-US" altLang="zh-CN" sz="1400" b="0" i="1" smtClean="0">
                          <a:latin typeface="Cambria Math" panose="02040503050406030204" pitchFamily="18" charset="0"/>
                        </a:rPr>
                        <m:t>)</m:t>
                      </m:r>
                    </m:oMath>
                  </m:oMathPara>
                </a14:m>
                <a:endParaRPr lang="zh-CN" altLang="en-US" sz="1400" dirty="0"/>
              </a:p>
            </p:txBody>
          </p:sp>
        </mc:Choice>
        <mc:Fallback xmlns="">
          <p:sp>
            <p:nvSpPr>
              <p:cNvPr id="429" name="文本框 428"/>
              <p:cNvSpPr txBox="1">
                <a:spLocks noRot="1" noChangeAspect="1" noMove="1" noResize="1" noEditPoints="1" noAdjustHandles="1" noChangeArrowheads="1" noChangeShapeType="1" noTextEdit="1"/>
              </p:cNvSpPr>
              <p:nvPr/>
            </p:nvSpPr>
            <p:spPr>
              <a:xfrm>
                <a:off x="8829128" y="2615097"/>
                <a:ext cx="1350626" cy="325089"/>
              </a:xfrm>
              <a:prstGeom prst="rect">
                <a:avLst/>
              </a:prstGeom>
              <a:blipFill>
                <a:blip r:embed="rId7"/>
                <a:stretch>
                  <a:fillRect b="-377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30" name="文本框 429"/>
              <p:cNvSpPr txBox="1"/>
              <p:nvPr/>
            </p:nvSpPr>
            <p:spPr>
              <a:xfrm>
                <a:off x="8874050" y="2974471"/>
                <a:ext cx="3706770" cy="1600438"/>
              </a:xfrm>
              <a:prstGeom prst="rect">
                <a:avLst/>
              </a:prstGeom>
              <a:noFill/>
            </p:spPr>
            <p:txBody>
              <a:bodyPr wrap="square" rtlCol="0">
                <a:spAutoFit/>
              </a:bodyPr>
              <a:lstStyle/>
              <a:p>
                <a:r>
                  <a:rPr lang="en-US" altLang="zh-CN" sz="1400" dirty="0" smtClean="0"/>
                  <a:t>Bi-Attention Fusion (</a:t>
                </a:r>
                <a:r>
                  <a:rPr lang="zh-CN" altLang="en-US" sz="1400" dirty="0" smtClean="0"/>
                  <a:t>两路融合</a:t>
                </a:r>
                <a:r>
                  <a:rPr lang="en-US" altLang="zh-CN" sz="1400" dirty="0" smtClean="0"/>
                  <a:t>)</a:t>
                </a:r>
                <a:r>
                  <a:rPr lang="zh-CN" altLang="en-US" sz="1400" dirty="0" smtClean="0"/>
                  <a:t>：</a:t>
                </a:r>
                <a:endParaRPr lang="en-US" altLang="zh-CN" sz="1400" dirty="0" smtClean="0"/>
              </a:p>
              <a:p>
                <a:r>
                  <a:rPr lang="en-US" altLang="zh-CN" sz="1400" dirty="0" smtClean="0"/>
                  <a:t>1. </a:t>
                </a:r>
                <a:r>
                  <a:rPr lang="zh-CN" altLang="en-US" sz="1400" dirty="0" smtClean="0"/>
                  <a:t>计算 </a:t>
                </a:r>
                <a:r>
                  <a:rPr lang="en-US" altLang="zh-CN" sz="1400" dirty="0" smtClean="0"/>
                  <a:t>concept-to-items </a:t>
                </a:r>
                <a:r>
                  <a:rPr lang="zh-CN" altLang="en-US" sz="1400" dirty="0" smtClean="0"/>
                  <a:t>的 </a:t>
                </a:r>
                <a:r>
                  <a:rPr lang="en-US" altLang="zh-CN" sz="1400" dirty="0" smtClean="0"/>
                  <a:t>attention</a:t>
                </a:r>
              </a:p>
              <a:p>
                <a:r>
                  <a:rPr lang="en-US" altLang="zh-CN" sz="1400" dirty="0" smtClean="0"/>
                  <a:t>    </a:t>
                </a:r>
                <a14:m>
                  <m:oMath xmlns:m="http://schemas.openxmlformats.org/officeDocument/2006/math">
                    <m:sSub>
                      <m:sSubPr>
                        <m:ctrlPr>
                          <a:rPr lang="en-US" altLang="zh-CN" sz="1400" i="1" dirty="0">
                            <a:latin typeface="Cambria Math" charset="0"/>
                          </a:rPr>
                        </m:ctrlPr>
                      </m:sSubPr>
                      <m:e>
                        <m:r>
                          <a:rPr lang="en-US" altLang="zh-CN" sz="1400" i="1" dirty="0">
                            <a:latin typeface="Cambria Math" panose="02040503050406030204" pitchFamily="18" charset="0"/>
                          </a:rPr>
                          <m:t>𝑎</m:t>
                        </m:r>
                      </m:e>
                      <m:sub>
                        <m:r>
                          <a:rPr lang="en-US" altLang="zh-CN" sz="1400" i="1" dirty="0">
                            <a:latin typeface="Cambria Math" panose="02040503050406030204" pitchFamily="18" charset="0"/>
                          </a:rPr>
                          <m:t>𝑖</m:t>
                        </m:r>
                      </m:sub>
                    </m:sSub>
                    <m:r>
                      <a:rPr lang="en-US" altLang="zh-CN" sz="1400" dirty="0">
                        <a:latin typeface="Cambria Math" panose="02040503050406030204" pitchFamily="18" charset="0"/>
                      </a:rPr>
                      <m:t>=</m:t>
                    </m:r>
                    <m:r>
                      <m:rPr>
                        <m:sty m:val="p"/>
                      </m:rPr>
                      <a:rPr lang="en-US" altLang="zh-CN" sz="1400" dirty="0">
                        <a:latin typeface="Cambria Math" panose="02040503050406030204" pitchFamily="18" charset="0"/>
                      </a:rPr>
                      <m:t>softmax</m:t>
                    </m:r>
                    <m:r>
                      <a:rPr lang="en-US" altLang="zh-CN" sz="1400" dirty="0">
                        <a:latin typeface="Cambria Math" panose="02040503050406030204" pitchFamily="18" charset="0"/>
                      </a:rPr>
                      <m:t>(</m:t>
                    </m:r>
                    <m:sSub>
                      <m:sSubPr>
                        <m:ctrlPr>
                          <a:rPr lang="en-US" altLang="zh-CN" sz="1400" i="1" dirty="0">
                            <a:latin typeface="Cambria Math" charset="0"/>
                          </a:rPr>
                        </m:ctrlPr>
                      </m:sSubPr>
                      <m:e>
                        <m:r>
                          <m:rPr>
                            <m:sty m:val="p"/>
                          </m:rPr>
                          <a:rPr lang="en-US" altLang="zh-CN" sz="1400" dirty="0">
                            <a:latin typeface="Cambria Math" panose="02040503050406030204" pitchFamily="18" charset="0"/>
                          </a:rPr>
                          <m:t>S</m:t>
                        </m:r>
                      </m:e>
                      <m:sub>
                        <m:r>
                          <m:rPr>
                            <m:sty m:val="p"/>
                          </m:rPr>
                          <a:rPr lang="en-US" altLang="zh-CN" sz="1400" dirty="0">
                            <a:latin typeface="Cambria Math" panose="02040503050406030204" pitchFamily="18" charset="0"/>
                          </a:rPr>
                          <m:t>i</m:t>
                        </m:r>
                        <m:r>
                          <a:rPr lang="en-US" altLang="zh-CN" sz="1400" dirty="0">
                            <a:latin typeface="Cambria Math" panose="02040503050406030204" pitchFamily="18" charset="0"/>
                          </a:rPr>
                          <m:t>:</m:t>
                        </m:r>
                      </m:sub>
                    </m:sSub>
                    <m:r>
                      <a:rPr lang="en-US" altLang="zh-CN" sz="1400" dirty="0">
                        <a:latin typeface="Cambria Math" panose="02040503050406030204" pitchFamily="18" charset="0"/>
                      </a:rPr>
                      <m:t>)</m:t>
                    </m:r>
                  </m:oMath>
                </a14:m>
                <a:endParaRPr lang="en-US" altLang="zh-CN" sz="1400" dirty="0"/>
              </a:p>
              <a:p>
                <a:r>
                  <a:rPr lang="en-US" altLang="zh-CN" sz="1400" dirty="0" smtClean="0"/>
                  <a:t>2. </a:t>
                </a:r>
                <a:r>
                  <a:rPr lang="zh-CN" altLang="en-US" sz="1400" dirty="0" smtClean="0"/>
                  <a:t>计算 </a:t>
                </a:r>
                <a:r>
                  <a:rPr lang="en-US" altLang="zh-CN" sz="1400" dirty="0" smtClean="0"/>
                  <a:t>items-to-concept </a:t>
                </a:r>
                <a:r>
                  <a:rPr lang="zh-CN" altLang="en-US" sz="1400" dirty="0" smtClean="0"/>
                  <a:t>的 </a:t>
                </a:r>
                <a:r>
                  <a:rPr lang="en-US" altLang="zh-CN" sz="1400" dirty="0" smtClean="0"/>
                  <a:t>attention </a:t>
                </a:r>
              </a:p>
              <a:p>
                <a:r>
                  <a:rPr lang="en-US" altLang="zh-CN" sz="1400" b="0" dirty="0" smtClean="0"/>
                  <a:t>    </a:t>
                </a:r>
                <a14:m>
                  <m:oMath xmlns:m="http://schemas.openxmlformats.org/officeDocument/2006/math">
                    <m:r>
                      <a:rPr lang="en-US" altLang="zh-CN" sz="1400" b="0" i="1" dirty="0" smtClean="0">
                        <a:latin typeface="Cambria Math" panose="02040503050406030204" pitchFamily="18" charset="0"/>
                      </a:rPr>
                      <m:t>𝑏</m:t>
                    </m:r>
                    <m:r>
                      <a:rPr lang="en-US" altLang="zh-CN" sz="1400" dirty="0">
                        <a:latin typeface="Cambria Math" panose="02040503050406030204" pitchFamily="18" charset="0"/>
                      </a:rPr>
                      <m:t>=</m:t>
                    </m:r>
                    <m:r>
                      <m:rPr>
                        <m:sty m:val="p"/>
                      </m:rPr>
                      <a:rPr lang="en-US" altLang="zh-CN" sz="1400" dirty="0">
                        <a:latin typeface="Cambria Math" panose="02040503050406030204" pitchFamily="18" charset="0"/>
                      </a:rPr>
                      <m:t>softmax</m:t>
                    </m:r>
                    <m:r>
                      <a:rPr lang="en-US" altLang="zh-CN" sz="1400" dirty="0">
                        <a:latin typeface="Cambria Math" panose="02040503050406030204" pitchFamily="18" charset="0"/>
                      </a:rPr>
                      <m:t>(</m:t>
                    </m:r>
                    <m:r>
                      <m:rPr>
                        <m:sty m:val="p"/>
                      </m:rPr>
                      <a:rPr lang="en-US" altLang="zh-CN" sz="1400" b="0" i="0" dirty="0" smtClean="0">
                        <a:latin typeface="Cambria Math" panose="02040503050406030204" pitchFamily="18" charset="0"/>
                      </a:rPr>
                      <m:t>max</m:t>
                    </m:r>
                    <m:r>
                      <a:rPr lang="en-US" altLang="zh-CN" sz="1400" b="0" i="0" dirty="0" smtClean="0">
                        <a:latin typeface="Cambria Math" panose="02040503050406030204" pitchFamily="18" charset="0"/>
                      </a:rPr>
                      <m:t>(</m:t>
                    </m:r>
                    <m:sSub>
                      <m:sSubPr>
                        <m:ctrlPr>
                          <a:rPr lang="en-US" altLang="zh-CN" sz="1400" i="1" dirty="0">
                            <a:latin typeface="Cambria Math" charset="0"/>
                          </a:rPr>
                        </m:ctrlPr>
                      </m:sSubPr>
                      <m:e>
                        <m:r>
                          <m:rPr>
                            <m:sty m:val="p"/>
                          </m:rPr>
                          <a:rPr lang="en-US" altLang="zh-CN" sz="1400" dirty="0">
                            <a:latin typeface="Cambria Math" panose="02040503050406030204" pitchFamily="18" charset="0"/>
                          </a:rPr>
                          <m:t>S</m:t>
                        </m:r>
                      </m:e>
                      <m:sub>
                        <m:r>
                          <m:rPr>
                            <m:sty m:val="p"/>
                          </m:rPr>
                          <a:rPr lang="en-US" altLang="zh-CN" sz="1400" dirty="0">
                            <a:latin typeface="Cambria Math" panose="02040503050406030204" pitchFamily="18" charset="0"/>
                          </a:rPr>
                          <m:t>i</m:t>
                        </m:r>
                        <m:r>
                          <a:rPr lang="en-US" altLang="zh-CN" sz="1400" dirty="0">
                            <a:latin typeface="Cambria Math" panose="02040503050406030204" pitchFamily="18" charset="0"/>
                          </a:rPr>
                          <m:t>:</m:t>
                        </m:r>
                      </m:sub>
                    </m:sSub>
                    <m:r>
                      <a:rPr lang="en-US" altLang="zh-CN" sz="1400" b="0" i="1" dirty="0" smtClean="0">
                        <a:latin typeface="Cambria Math" panose="02040503050406030204" pitchFamily="18" charset="0"/>
                      </a:rPr>
                      <m:t>)</m:t>
                    </m:r>
                    <m:r>
                      <a:rPr lang="en-US" altLang="zh-CN" sz="1400" dirty="0">
                        <a:latin typeface="Cambria Math" panose="02040503050406030204" pitchFamily="18" charset="0"/>
                      </a:rPr>
                      <m:t>)</m:t>
                    </m:r>
                  </m:oMath>
                </a14:m>
                <a:endParaRPr lang="en-US" altLang="zh-CN" sz="1400" dirty="0"/>
              </a:p>
              <a:p>
                <a:endParaRPr lang="en-US" altLang="zh-CN" sz="1400" dirty="0" smtClean="0"/>
              </a:p>
              <a:p>
                <a:pPr marL="228600" indent="-228600">
                  <a:buAutoNum type="arabicPeriod"/>
                </a:pPr>
                <a:endParaRPr lang="zh-CN" altLang="en-US" sz="1400" dirty="0"/>
              </a:p>
            </p:txBody>
          </p:sp>
        </mc:Choice>
        <mc:Fallback xmlns="">
          <p:sp>
            <p:nvSpPr>
              <p:cNvPr id="430" name="文本框 429"/>
              <p:cNvSpPr txBox="1">
                <a:spLocks noRot="1" noChangeAspect="1" noMove="1" noResize="1" noEditPoints="1" noAdjustHandles="1" noChangeArrowheads="1" noChangeShapeType="1" noTextEdit="1"/>
              </p:cNvSpPr>
              <p:nvPr/>
            </p:nvSpPr>
            <p:spPr>
              <a:xfrm>
                <a:off x="8874050" y="2974471"/>
                <a:ext cx="3706770" cy="1600438"/>
              </a:xfrm>
              <a:prstGeom prst="rect">
                <a:avLst/>
              </a:prstGeom>
              <a:blipFill>
                <a:blip r:embed="rId8"/>
                <a:stretch>
                  <a:fillRect l="-493" t="-763"/>
                </a:stretch>
              </a:blipFill>
            </p:spPr>
            <p:txBody>
              <a:bodyPr/>
              <a:lstStyle/>
              <a:p>
                <a:r>
                  <a:rPr lang="zh-CN" altLang="en-US">
                    <a:noFill/>
                  </a:rPr>
                  <a:t> </a:t>
                </a:r>
              </a:p>
            </p:txBody>
          </p:sp>
        </mc:Fallback>
      </mc:AlternateContent>
      <p:sp>
        <p:nvSpPr>
          <p:cNvPr id="431" name="矩形 430"/>
          <p:cNvSpPr/>
          <p:nvPr/>
        </p:nvSpPr>
        <p:spPr>
          <a:xfrm>
            <a:off x="6913825" y="2693468"/>
            <a:ext cx="1422184" cy="461665"/>
          </a:xfrm>
          <a:prstGeom prst="rect">
            <a:avLst/>
          </a:prstGeom>
        </p:spPr>
        <p:txBody>
          <a:bodyPr wrap="none">
            <a:spAutoFit/>
          </a:bodyPr>
          <a:lstStyle/>
          <a:p>
            <a:r>
              <a:rPr lang="en-US" altLang="zh-CN" sz="1200" b="1" dirty="0" smtClean="0"/>
              <a:t>concept-to-items</a:t>
            </a:r>
          </a:p>
          <a:p>
            <a:pPr algn="ctr"/>
            <a:r>
              <a:rPr lang="en-US" altLang="zh-CN" sz="1200" b="1" dirty="0" smtClean="0"/>
              <a:t>attention</a:t>
            </a:r>
            <a:endParaRPr lang="zh-CN" altLang="en-US" sz="1200" b="1" dirty="0"/>
          </a:p>
        </p:txBody>
      </p:sp>
      <p:sp>
        <p:nvSpPr>
          <p:cNvPr id="463" name="灯片编号占位符 462"/>
          <p:cNvSpPr>
            <a:spLocks noGrp="1"/>
          </p:cNvSpPr>
          <p:nvPr>
            <p:ph type="sldNum" sz="quarter" idx="12"/>
          </p:nvPr>
        </p:nvSpPr>
        <p:spPr/>
        <p:txBody>
          <a:bodyPr/>
          <a:lstStyle/>
          <a:p>
            <a:fld id="{C91F423C-F180-4845-B359-EE34BC02D0F6}" type="slidenum">
              <a:rPr lang="zh-CN" altLang="en-US" smtClean="0"/>
              <a:t>25</a:t>
            </a:fld>
            <a:endParaRPr lang="zh-CN" altLang="en-US"/>
          </a:p>
        </p:txBody>
      </p:sp>
    </p:spTree>
    <p:extLst>
      <p:ext uri="{BB962C8B-B14F-4D97-AF65-F5344CB8AC3E}">
        <p14:creationId xmlns:p14="http://schemas.microsoft.com/office/powerpoint/2010/main" val="390414449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7" name="矩形 516"/>
          <p:cNvSpPr/>
          <p:nvPr/>
        </p:nvSpPr>
        <p:spPr>
          <a:xfrm>
            <a:off x="4776182" y="2565832"/>
            <a:ext cx="810862" cy="17711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矩形 97"/>
          <p:cNvSpPr/>
          <p:nvPr/>
        </p:nvSpPr>
        <p:spPr>
          <a:xfrm>
            <a:off x="4016080" y="2379145"/>
            <a:ext cx="757070" cy="18776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lstStyle/>
          <a:p>
            <a:r>
              <a:rPr lang="zh-CN" altLang="en-US" dirty="0"/>
              <a:t>多路输入融合：</a:t>
            </a:r>
            <a:r>
              <a:rPr lang="en-US" altLang="zh-CN" dirty="0"/>
              <a:t>Bi-Attention</a:t>
            </a:r>
            <a:r>
              <a:rPr lang="zh-CN" altLang="en-US" dirty="0"/>
              <a:t>机制</a:t>
            </a:r>
          </a:p>
        </p:txBody>
      </p:sp>
      <p:sp>
        <p:nvSpPr>
          <p:cNvPr id="104" name="文本框 103"/>
          <p:cNvSpPr txBox="1"/>
          <p:nvPr/>
        </p:nvSpPr>
        <p:spPr>
          <a:xfrm>
            <a:off x="908104" y="5528269"/>
            <a:ext cx="1023037" cy="261610"/>
          </a:xfrm>
          <a:prstGeom prst="rect">
            <a:avLst/>
          </a:prstGeom>
          <a:noFill/>
        </p:spPr>
        <p:txBody>
          <a:bodyPr wrap="none" rtlCol="0">
            <a:spAutoFit/>
          </a:bodyPr>
          <a:lstStyle/>
          <a:p>
            <a:r>
              <a:rPr lang="en-US" altLang="zh-CN" sz="1100" dirty="0" smtClean="0"/>
              <a:t>Embedding </a:t>
            </a:r>
            <a:r>
              <a:rPr lang="en-US" altLang="zh-CN" sz="1100" baseline="30000" dirty="0" smtClean="0"/>
              <a:t>(1)</a:t>
            </a:r>
            <a:endParaRPr lang="zh-CN" altLang="en-US" sz="1100" baseline="30000" dirty="0"/>
          </a:p>
        </p:txBody>
      </p:sp>
      <p:sp>
        <p:nvSpPr>
          <p:cNvPr id="135" name="文本框 134"/>
          <p:cNvSpPr txBox="1"/>
          <p:nvPr/>
        </p:nvSpPr>
        <p:spPr>
          <a:xfrm>
            <a:off x="3136464" y="6161477"/>
            <a:ext cx="338554" cy="276999"/>
          </a:xfrm>
          <a:prstGeom prst="rect">
            <a:avLst/>
          </a:prstGeom>
          <a:noFill/>
        </p:spPr>
        <p:txBody>
          <a:bodyPr wrap="none" rtlCol="0">
            <a:spAutoFit/>
          </a:bodyPr>
          <a:lstStyle/>
          <a:p>
            <a:r>
              <a:rPr lang="zh-CN" altLang="en-US" sz="1200" dirty="0" smtClean="0"/>
              <a:t>浴</a:t>
            </a:r>
            <a:endParaRPr lang="zh-CN" altLang="en-US" sz="1200" dirty="0"/>
          </a:p>
        </p:txBody>
      </p:sp>
      <p:grpSp>
        <p:nvGrpSpPr>
          <p:cNvPr id="3" name="组合 2"/>
          <p:cNvGrpSpPr/>
          <p:nvPr/>
        </p:nvGrpSpPr>
        <p:grpSpPr>
          <a:xfrm>
            <a:off x="2601881" y="5246560"/>
            <a:ext cx="1916792" cy="1187115"/>
            <a:chOff x="325406" y="4589335"/>
            <a:chExt cx="1916792" cy="1187115"/>
          </a:xfrm>
        </p:grpSpPr>
        <p:grpSp>
          <p:nvGrpSpPr>
            <p:cNvPr id="73" name="组合 72"/>
            <p:cNvGrpSpPr/>
            <p:nvPr/>
          </p:nvGrpSpPr>
          <p:grpSpPr>
            <a:xfrm>
              <a:off x="950497" y="4594972"/>
              <a:ext cx="168442" cy="852454"/>
              <a:chOff x="950497" y="4528297"/>
              <a:chExt cx="168442" cy="852454"/>
            </a:xfrm>
          </p:grpSpPr>
          <p:sp>
            <p:nvSpPr>
              <p:cNvPr id="92" name="圆角矩形 91"/>
              <p:cNvSpPr/>
              <p:nvPr/>
            </p:nvSpPr>
            <p:spPr>
              <a:xfrm>
                <a:off x="950497" y="4528297"/>
                <a:ext cx="168442" cy="852454"/>
              </a:xfrm>
              <a:prstGeom prst="roundRect">
                <a:avLst>
                  <a:gd name="adj" fmla="val 47702"/>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椭圆 92"/>
              <p:cNvSpPr/>
              <p:nvPr/>
            </p:nvSpPr>
            <p:spPr>
              <a:xfrm>
                <a:off x="962528" y="4648613"/>
                <a:ext cx="139956" cy="139956"/>
              </a:xfrm>
              <a:prstGeom prst="ellips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椭圆 100"/>
              <p:cNvSpPr/>
              <p:nvPr/>
            </p:nvSpPr>
            <p:spPr>
              <a:xfrm>
                <a:off x="968340" y="4890975"/>
                <a:ext cx="139956" cy="139956"/>
              </a:xfrm>
              <a:prstGeom prst="ellips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椭圆 101"/>
              <p:cNvSpPr/>
              <p:nvPr/>
            </p:nvSpPr>
            <p:spPr>
              <a:xfrm>
                <a:off x="962529" y="5129847"/>
                <a:ext cx="139956" cy="139956"/>
              </a:xfrm>
              <a:prstGeom prst="ellips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5" name="组合 104"/>
            <p:cNvGrpSpPr/>
            <p:nvPr/>
          </p:nvGrpSpPr>
          <p:grpSpPr>
            <a:xfrm>
              <a:off x="1269058" y="4593093"/>
              <a:ext cx="168442" cy="852454"/>
              <a:chOff x="950497" y="4528297"/>
              <a:chExt cx="168442" cy="852454"/>
            </a:xfrm>
          </p:grpSpPr>
          <p:sp>
            <p:nvSpPr>
              <p:cNvPr id="106" name="圆角矩形 105"/>
              <p:cNvSpPr/>
              <p:nvPr/>
            </p:nvSpPr>
            <p:spPr>
              <a:xfrm>
                <a:off x="950497" y="4528297"/>
                <a:ext cx="168442" cy="852454"/>
              </a:xfrm>
              <a:prstGeom prst="roundRect">
                <a:avLst>
                  <a:gd name="adj" fmla="val 47702"/>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 name="椭圆 110"/>
              <p:cNvSpPr/>
              <p:nvPr/>
            </p:nvSpPr>
            <p:spPr>
              <a:xfrm>
                <a:off x="962528" y="4648613"/>
                <a:ext cx="139956" cy="139956"/>
              </a:xfrm>
              <a:prstGeom prst="ellips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6" name="椭圆 115"/>
              <p:cNvSpPr/>
              <p:nvPr/>
            </p:nvSpPr>
            <p:spPr>
              <a:xfrm>
                <a:off x="968340" y="4890975"/>
                <a:ext cx="139956" cy="139956"/>
              </a:xfrm>
              <a:prstGeom prst="ellips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3" name="椭圆 122"/>
              <p:cNvSpPr/>
              <p:nvPr/>
            </p:nvSpPr>
            <p:spPr>
              <a:xfrm>
                <a:off x="962529" y="5129847"/>
                <a:ext cx="139956" cy="139956"/>
              </a:xfrm>
              <a:prstGeom prst="ellips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4" name="组合 123"/>
            <p:cNvGrpSpPr/>
            <p:nvPr/>
          </p:nvGrpSpPr>
          <p:grpSpPr>
            <a:xfrm>
              <a:off x="325406" y="4589335"/>
              <a:ext cx="1430655" cy="854333"/>
              <a:chOff x="-311716" y="4526418"/>
              <a:chExt cx="1430655" cy="854333"/>
            </a:xfrm>
          </p:grpSpPr>
          <p:sp>
            <p:nvSpPr>
              <p:cNvPr id="125" name="圆角矩形 124"/>
              <p:cNvSpPr/>
              <p:nvPr/>
            </p:nvSpPr>
            <p:spPr>
              <a:xfrm>
                <a:off x="950497" y="4528297"/>
                <a:ext cx="168442" cy="852454"/>
              </a:xfrm>
              <a:prstGeom prst="roundRect">
                <a:avLst>
                  <a:gd name="adj" fmla="val 47702"/>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7" name="椭圆 126"/>
              <p:cNvSpPr/>
              <p:nvPr/>
            </p:nvSpPr>
            <p:spPr>
              <a:xfrm>
                <a:off x="962528" y="4648613"/>
                <a:ext cx="139956" cy="139956"/>
              </a:xfrm>
              <a:prstGeom prst="ellips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 name="椭圆 127"/>
              <p:cNvSpPr/>
              <p:nvPr/>
            </p:nvSpPr>
            <p:spPr>
              <a:xfrm>
                <a:off x="968340" y="4890975"/>
                <a:ext cx="139956" cy="139956"/>
              </a:xfrm>
              <a:prstGeom prst="ellips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9" name="椭圆 128"/>
              <p:cNvSpPr/>
              <p:nvPr/>
            </p:nvSpPr>
            <p:spPr>
              <a:xfrm>
                <a:off x="962529" y="5129847"/>
                <a:ext cx="139956" cy="139956"/>
              </a:xfrm>
              <a:prstGeom prst="ellips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3" name="圆角矩形 162"/>
              <p:cNvSpPr/>
              <p:nvPr/>
            </p:nvSpPr>
            <p:spPr>
              <a:xfrm>
                <a:off x="-235" y="4526418"/>
                <a:ext cx="168442" cy="852454"/>
              </a:xfrm>
              <a:prstGeom prst="roundRect">
                <a:avLst>
                  <a:gd name="adj" fmla="val 47702"/>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4" name="圆角矩形 163"/>
              <p:cNvSpPr/>
              <p:nvPr/>
            </p:nvSpPr>
            <p:spPr>
              <a:xfrm>
                <a:off x="-311716" y="4526418"/>
                <a:ext cx="168442" cy="852454"/>
              </a:xfrm>
              <a:prstGeom prst="roundRect">
                <a:avLst>
                  <a:gd name="adj" fmla="val 47702"/>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30" name="组合 129"/>
            <p:cNvGrpSpPr/>
            <p:nvPr/>
          </p:nvGrpSpPr>
          <p:grpSpPr>
            <a:xfrm>
              <a:off x="1906180" y="4589335"/>
              <a:ext cx="168442" cy="852454"/>
              <a:chOff x="950497" y="4528297"/>
              <a:chExt cx="168442" cy="852454"/>
            </a:xfrm>
          </p:grpSpPr>
          <p:sp>
            <p:nvSpPr>
              <p:cNvPr id="131" name="圆角矩形 130"/>
              <p:cNvSpPr/>
              <p:nvPr/>
            </p:nvSpPr>
            <p:spPr>
              <a:xfrm>
                <a:off x="950497" y="4528297"/>
                <a:ext cx="168442" cy="852454"/>
              </a:xfrm>
              <a:prstGeom prst="roundRect">
                <a:avLst>
                  <a:gd name="adj" fmla="val 47702"/>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2" name="椭圆 131"/>
              <p:cNvSpPr/>
              <p:nvPr/>
            </p:nvSpPr>
            <p:spPr>
              <a:xfrm>
                <a:off x="962528" y="4648613"/>
                <a:ext cx="139956" cy="139956"/>
              </a:xfrm>
              <a:prstGeom prst="ellips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3" name="椭圆 132"/>
              <p:cNvSpPr/>
              <p:nvPr/>
            </p:nvSpPr>
            <p:spPr>
              <a:xfrm>
                <a:off x="968340" y="4890975"/>
                <a:ext cx="139956" cy="139956"/>
              </a:xfrm>
              <a:prstGeom prst="ellips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4" name="椭圆 133"/>
              <p:cNvSpPr/>
              <p:nvPr/>
            </p:nvSpPr>
            <p:spPr>
              <a:xfrm>
                <a:off x="962529" y="5129847"/>
                <a:ext cx="139956" cy="139956"/>
              </a:xfrm>
              <a:prstGeom prst="ellips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6" name="矩形 135"/>
            <p:cNvSpPr/>
            <p:nvPr/>
          </p:nvSpPr>
          <p:spPr>
            <a:xfrm>
              <a:off x="1170492" y="5494535"/>
              <a:ext cx="415498" cy="276999"/>
            </a:xfrm>
            <a:prstGeom prst="rect">
              <a:avLst/>
            </a:prstGeom>
          </p:spPr>
          <p:txBody>
            <a:bodyPr wrap="square">
              <a:spAutoFit/>
            </a:bodyPr>
            <a:lstStyle/>
            <a:p>
              <a:r>
                <a:rPr lang="zh-CN" altLang="en-US" sz="1200" dirty="0"/>
                <a:t>室</a:t>
              </a:r>
            </a:p>
          </p:txBody>
        </p:sp>
        <p:sp>
          <p:nvSpPr>
            <p:cNvPr id="137" name="矩形 136"/>
            <p:cNvSpPr/>
            <p:nvPr/>
          </p:nvSpPr>
          <p:spPr>
            <a:xfrm>
              <a:off x="1509046" y="5499451"/>
              <a:ext cx="415498" cy="276999"/>
            </a:xfrm>
            <a:prstGeom prst="rect">
              <a:avLst/>
            </a:prstGeom>
          </p:spPr>
          <p:txBody>
            <a:bodyPr wrap="square">
              <a:spAutoFit/>
            </a:bodyPr>
            <a:lstStyle/>
            <a:p>
              <a:r>
                <a:rPr lang="zh-CN" altLang="en-US" sz="1200" dirty="0" smtClean="0"/>
                <a:t>物</a:t>
              </a:r>
              <a:endParaRPr lang="zh-CN" altLang="en-US" sz="1200" dirty="0"/>
            </a:p>
          </p:txBody>
        </p:sp>
        <p:sp>
          <p:nvSpPr>
            <p:cNvPr id="138" name="矩形 137"/>
            <p:cNvSpPr/>
            <p:nvPr/>
          </p:nvSpPr>
          <p:spPr>
            <a:xfrm>
              <a:off x="1826700" y="5499451"/>
              <a:ext cx="415498" cy="276999"/>
            </a:xfrm>
            <a:prstGeom prst="rect">
              <a:avLst/>
            </a:prstGeom>
          </p:spPr>
          <p:txBody>
            <a:bodyPr wrap="square">
              <a:spAutoFit/>
            </a:bodyPr>
            <a:lstStyle/>
            <a:p>
              <a:r>
                <a:rPr lang="zh-CN" altLang="en-US" sz="1200" dirty="0" smtClean="0"/>
                <a:t>品</a:t>
              </a:r>
              <a:endParaRPr lang="zh-CN" altLang="en-US" sz="1200" dirty="0"/>
            </a:p>
          </p:txBody>
        </p:sp>
      </p:grpSp>
      <p:grpSp>
        <p:nvGrpSpPr>
          <p:cNvPr id="7" name="组合 6"/>
          <p:cNvGrpSpPr/>
          <p:nvPr/>
        </p:nvGrpSpPr>
        <p:grpSpPr>
          <a:xfrm>
            <a:off x="3415102" y="4631756"/>
            <a:ext cx="151987" cy="340103"/>
            <a:chOff x="1129102" y="3974531"/>
            <a:chExt cx="151987" cy="340103"/>
          </a:xfrm>
        </p:grpSpPr>
        <p:sp>
          <p:nvSpPr>
            <p:cNvPr id="155" name="圆角矩形 154"/>
            <p:cNvSpPr/>
            <p:nvPr/>
          </p:nvSpPr>
          <p:spPr>
            <a:xfrm>
              <a:off x="1129102" y="3974531"/>
              <a:ext cx="151987" cy="340103"/>
            </a:xfrm>
            <a:prstGeom prst="roundRect">
              <a:avLst>
                <a:gd name="adj" fmla="val 47702"/>
              </a:avLst>
            </a:prstGeom>
            <a:solidFill>
              <a:srgbClr val="ECDEE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椭圆 156"/>
            <p:cNvSpPr/>
            <p:nvPr/>
          </p:nvSpPr>
          <p:spPr>
            <a:xfrm>
              <a:off x="1132239" y="4086004"/>
              <a:ext cx="139956" cy="139956"/>
            </a:xfrm>
            <a:prstGeom prst="ellipse">
              <a:avLst/>
            </a:prstGeom>
            <a:solidFill>
              <a:srgbClr val="F59FE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58" name="组合 157"/>
          <p:cNvGrpSpPr/>
          <p:nvPr/>
        </p:nvGrpSpPr>
        <p:grpSpPr>
          <a:xfrm>
            <a:off x="3738625" y="4631755"/>
            <a:ext cx="151987" cy="340103"/>
            <a:chOff x="1129102" y="3974531"/>
            <a:chExt cx="151987" cy="340103"/>
          </a:xfrm>
        </p:grpSpPr>
        <p:sp>
          <p:nvSpPr>
            <p:cNvPr id="159" name="圆角矩形 158"/>
            <p:cNvSpPr/>
            <p:nvPr/>
          </p:nvSpPr>
          <p:spPr>
            <a:xfrm>
              <a:off x="1129102" y="3974531"/>
              <a:ext cx="151987" cy="340103"/>
            </a:xfrm>
            <a:prstGeom prst="roundRect">
              <a:avLst>
                <a:gd name="adj" fmla="val 47702"/>
              </a:avLst>
            </a:prstGeom>
            <a:solidFill>
              <a:srgbClr val="ECDEE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椭圆 159"/>
            <p:cNvSpPr/>
            <p:nvPr/>
          </p:nvSpPr>
          <p:spPr>
            <a:xfrm>
              <a:off x="1132239" y="4086004"/>
              <a:ext cx="139956" cy="139956"/>
            </a:xfrm>
            <a:prstGeom prst="ellipse">
              <a:avLst/>
            </a:prstGeom>
            <a:solidFill>
              <a:srgbClr val="F59FE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61" name="文本框 160"/>
          <p:cNvSpPr txBox="1"/>
          <p:nvPr/>
        </p:nvSpPr>
        <p:spPr>
          <a:xfrm>
            <a:off x="2785969" y="6161477"/>
            <a:ext cx="478016" cy="276999"/>
          </a:xfrm>
          <a:prstGeom prst="rect">
            <a:avLst/>
          </a:prstGeom>
          <a:noFill/>
        </p:spPr>
        <p:txBody>
          <a:bodyPr wrap="none" rtlCol="0">
            <a:spAutoFit/>
          </a:bodyPr>
          <a:lstStyle/>
          <a:p>
            <a:r>
              <a:rPr lang="en-US" altLang="zh-CN" sz="1200" dirty="0" smtClean="0"/>
              <a:t>&lt;p&gt;</a:t>
            </a:r>
            <a:endParaRPr lang="zh-CN" altLang="en-US" sz="1200" dirty="0"/>
          </a:p>
        </p:txBody>
      </p:sp>
      <p:sp>
        <p:nvSpPr>
          <p:cNvPr id="162" name="文本框 161"/>
          <p:cNvSpPr txBox="1"/>
          <p:nvPr/>
        </p:nvSpPr>
        <p:spPr>
          <a:xfrm>
            <a:off x="2425949" y="6161477"/>
            <a:ext cx="478016" cy="276999"/>
          </a:xfrm>
          <a:prstGeom prst="rect">
            <a:avLst/>
          </a:prstGeom>
          <a:noFill/>
        </p:spPr>
        <p:txBody>
          <a:bodyPr wrap="none" rtlCol="0">
            <a:spAutoFit/>
          </a:bodyPr>
          <a:lstStyle/>
          <a:p>
            <a:r>
              <a:rPr lang="en-US" altLang="zh-CN" sz="1200" dirty="0" smtClean="0"/>
              <a:t>&lt;p&gt;</a:t>
            </a:r>
            <a:endParaRPr lang="zh-CN" altLang="en-US" sz="1200" dirty="0"/>
          </a:p>
        </p:txBody>
      </p:sp>
      <p:sp>
        <p:nvSpPr>
          <p:cNvPr id="139" name="等腰三角形 138"/>
          <p:cNvSpPr/>
          <p:nvPr/>
        </p:nvSpPr>
        <p:spPr>
          <a:xfrm>
            <a:off x="3561988" y="4981576"/>
            <a:ext cx="789109" cy="228856"/>
          </a:xfrm>
          <a:prstGeom prst="triangle">
            <a:avLst>
              <a:gd name="adj" fmla="val 33361"/>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4" name="等腰三角形 3"/>
          <p:cNvSpPr/>
          <p:nvPr/>
        </p:nvSpPr>
        <p:spPr>
          <a:xfrm>
            <a:off x="3226971" y="4981576"/>
            <a:ext cx="789109" cy="228856"/>
          </a:xfrm>
          <a:prstGeom prst="triangle">
            <a:avLst>
              <a:gd name="adj" fmla="val 33361"/>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172" name="等腰三角形 171"/>
          <p:cNvSpPr/>
          <p:nvPr/>
        </p:nvSpPr>
        <p:spPr>
          <a:xfrm>
            <a:off x="2903707" y="4981576"/>
            <a:ext cx="789109" cy="228856"/>
          </a:xfrm>
          <a:prstGeom prst="triangle">
            <a:avLst>
              <a:gd name="adj" fmla="val 33361"/>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171" name="等腰三角形 170"/>
          <p:cNvSpPr/>
          <p:nvPr/>
        </p:nvSpPr>
        <p:spPr>
          <a:xfrm>
            <a:off x="2578458" y="4981576"/>
            <a:ext cx="789109" cy="228856"/>
          </a:xfrm>
          <a:prstGeom prst="triangle">
            <a:avLst>
              <a:gd name="adj" fmla="val 33361"/>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grpSp>
        <p:nvGrpSpPr>
          <p:cNvPr id="173" name="组合 172"/>
          <p:cNvGrpSpPr/>
          <p:nvPr/>
        </p:nvGrpSpPr>
        <p:grpSpPr>
          <a:xfrm>
            <a:off x="3082304" y="4631754"/>
            <a:ext cx="151987" cy="340103"/>
            <a:chOff x="1129102" y="3974531"/>
            <a:chExt cx="151987" cy="340103"/>
          </a:xfrm>
        </p:grpSpPr>
        <p:sp>
          <p:nvSpPr>
            <p:cNvPr id="174" name="圆角矩形 173"/>
            <p:cNvSpPr/>
            <p:nvPr/>
          </p:nvSpPr>
          <p:spPr>
            <a:xfrm>
              <a:off x="1129102" y="3974531"/>
              <a:ext cx="151987" cy="340103"/>
            </a:xfrm>
            <a:prstGeom prst="roundRect">
              <a:avLst>
                <a:gd name="adj" fmla="val 47702"/>
              </a:avLst>
            </a:prstGeom>
            <a:solidFill>
              <a:srgbClr val="ECDEE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5" name="椭圆 174"/>
            <p:cNvSpPr/>
            <p:nvPr/>
          </p:nvSpPr>
          <p:spPr>
            <a:xfrm>
              <a:off x="1132239" y="4086004"/>
              <a:ext cx="139956" cy="139956"/>
            </a:xfrm>
            <a:prstGeom prst="ellipse">
              <a:avLst/>
            </a:prstGeom>
            <a:solidFill>
              <a:srgbClr val="F59FE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76" name="组合 175"/>
          <p:cNvGrpSpPr/>
          <p:nvPr/>
        </p:nvGrpSpPr>
        <p:grpSpPr>
          <a:xfrm>
            <a:off x="2758167" y="4631948"/>
            <a:ext cx="151987" cy="340103"/>
            <a:chOff x="1129102" y="3974531"/>
            <a:chExt cx="151987" cy="340103"/>
          </a:xfrm>
        </p:grpSpPr>
        <p:sp>
          <p:nvSpPr>
            <p:cNvPr id="177" name="圆角矩形 176"/>
            <p:cNvSpPr/>
            <p:nvPr/>
          </p:nvSpPr>
          <p:spPr>
            <a:xfrm>
              <a:off x="1129102" y="3974531"/>
              <a:ext cx="151987" cy="340103"/>
            </a:xfrm>
            <a:prstGeom prst="roundRect">
              <a:avLst>
                <a:gd name="adj" fmla="val 47702"/>
              </a:avLst>
            </a:prstGeom>
            <a:solidFill>
              <a:srgbClr val="ECDEE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8" name="椭圆 177"/>
            <p:cNvSpPr/>
            <p:nvPr/>
          </p:nvSpPr>
          <p:spPr>
            <a:xfrm>
              <a:off x="1132239" y="4086004"/>
              <a:ext cx="139956" cy="139956"/>
            </a:xfrm>
            <a:prstGeom prst="ellipse">
              <a:avLst/>
            </a:prstGeom>
            <a:solidFill>
              <a:srgbClr val="F59FE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79" name="文本框 178"/>
          <p:cNvSpPr txBox="1"/>
          <p:nvPr/>
        </p:nvSpPr>
        <p:spPr>
          <a:xfrm>
            <a:off x="835878" y="5028303"/>
            <a:ext cx="1106393" cy="276999"/>
          </a:xfrm>
          <a:prstGeom prst="rect">
            <a:avLst/>
          </a:prstGeom>
          <a:noFill/>
        </p:spPr>
        <p:txBody>
          <a:bodyPr wrap="none" rtlCol="0">
            <a:spAutoFit/>
          </a:bodyPr>
          <a:lstStyle/>
          <a:p>
            <a:r>
              <a:rPr lang="en-US" altLang="zh-CN" sz="1200" dirty="0" smtClean="0"/>
              <a:t>Conv</a:t>
            </a:r>
            <a:r>
              <a:rPr lang="en-US" altLang="zh-CN" sz="1200" baseline="30000" dirty="0" smtClean="0"/>
              <a:t>(1)</a:t>
            </a:r>
            <a:r>
              <a:rPr lang="en-US" altLang="zh-CN" sz="1200" dirty="0" smtClean="0"/>
              <a:t> + GLU</a:t>
            </a:r>
          </a:p>
        </p:txBody>
      </p:sp>
      <p:sp>
        <p:nvSpPr>
          <p:cNvPr id="181" name="圆角矩形 180"/>
          <p:cNvSpPr/>
          <p:nvPr/>
        </p:nvSpPr>
        <p:spPr>
          <a:xfrm>
            <a:off x="2450908" y="4631948"/>
            <a:ext cx="151987" cy="340103"/>
          </a:xfrm>
          <a:prstGeom prst="roundRect">
            <a:avLst>
              <a:gd name="adj" fmla="val 47702"/>
            </a:avLst>
          </a:prstGeom>
          <a:solidFill>
            <a:srgbClr val="ECDEE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 name="组合 8"/>
          <p:cNvGrpSpPr/>
          <p:nvPr/>
        </p:nvGrpSpPr>
        <p:grpSpPr>
          <a:xfrm>
            <a:off x="2445182" y="4391626"/>
            <a:ext cx="1416709" cy="228856"/>
            <a:chOff x="2445182" y="4391626"/>
            <a:chExt cx="1416709" cy="228856"/>
          </a:xfrm>
        </p:grpSpPr>
        <p:sp>
          <p:nvSpPr>
            <p:cNvPr id="185" name="等腰三角形 184"/>
            <p:cNvSpPr/>
            <p:nvPr/>
          </p:nvSpPr>
          <p:spPr>
            <a:xfrm>
              <a:off x="3072782" y="4391626"/>
              <a:ext cx="789109" cy="228856"/>
            </a:xfrm>
            <a:prstGeom prst="triangle">
              <a:avLst>
                <a:gd name="adj" fmla="val 33361"/>
              </a:avLst>
            </a:prstGeom>
            <a:solidFill>
              <a:srgbClr val="ECDEE8"/>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184" name="等腰三角形 183"/>
            <p:cNvSpPr/>
            <p:nvPr/>
          </p:nvSpPr>
          <p:spPr>
            <a:xfrm>
              <a:off x="2758982" y="4391626"/>
              <a:ext cx="789109" cy="228856"/>
            </a:xfrm>
            <a:prstGeom prst="triangle">
              <a:avLst>
                <a:gd name="adj" fmla="val 33361"/>
              </a:avLst>
            </a:prstGeom>
            <a:solidFill>
              <a:srgbClr val="ECDEE8"/>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183" name="等腰三角形 182"/>
            <p:cNvSpPr/>
            <p:nvPr/>
          </p:nvSpPr>
          <p:spPr>
            <a:xfrm>
              <a:off x="2445182" y="4391626"/>
              <a:ext cx="789109" cy="228856"/>
            </a:xfrm>
            <a:prstGeom prst="triangle">
              <a:avLst>
                <a:gd name="adj" fmla="val 33361"/>
              </a:avLst>
            </a:prstGeom>
            <a:solidFill>
              <a:srgbClr val="ECDEE8"/>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grpSp>
      <p:sp>
        <p:nvSpPr>
          <p:cNvPr id="186" name="文本框 185"/>
          <p:cNvSpPr txBox="1"/>
          <p:nvPr/>
        </p:nvSpPr>
        <p:spPr>
          <a:xfrm>
            <a:off x="915603" y="4679826"/>
            <a:ext cx="1023037" cy="261610"/>
          </a:xfrm>
          <a:prstGeom prst="rect">
            <a:avLst/>
          </a:prstGeom>
          <a:noFill/>
        </p:spPr>
        <p:txBody>
          <a:bodyPr wrap="none" rtlCol="0">
            <a:spAutoFit/>
          </a:bodyPr>
          <a:lstStyle/>
          <a:p>
            <a:r>
              <a:rPr lang="en-US" altLang="zh-CN" sz="1100" dirty="0" smtClean="0"/>
              <a:t>Embedding </a:t>
            </a:r>
            <a:r>
              <a:rPr lang="en-US" altLang="zh-CN" sz="1100" baseline="30000" dirty="0" smtClean="0"/>
              <a:t>(2)</a:t>
            </a:r>
            <a:endParaRPr lang="zh-CN" altLang="en-US" sz="1100" baseline="30000" dirty="0"/>
          </a:p>
        </p:txBody>
      </p:sp>
      <p:sp>
        <p:nvSpPr>
          <p:cNvPr id="187" name="文本框 186"/>
          <p:cNvSpPr txBox="1"/>
          <p:nvPr/>
        </p:nvSpPr>
        <p:spPr>
          <a:xfrm>
            <a:off x="864157" y="4343419"/>
            <a:ext cx="1106393" cy="276999"/>
          </a:xfrm>
          <a:prstGeom prst="rect">
            <a:avLst/>
          </a:prstGeom>
          <a:noFill/>
        </p:spPr>
        <p:txBody>
          <a:bodyPr wrap="none" rtlCol="0">
            <a:spAutoFit/>
          </a:bodyPr>
          <a:lstStyle/>
          <a:p>
            <a:r>
              <a:rPr lang="en-US" altLang="zh-CN" sz="1200" dirty="0" smtClean="0"/>
              <a:t>Conv</a:t>
            </a:r>
            <a:r>
              <a:rPr lang="en-US" altLang="zh-CN" sz="1200" baseline="30000" dirty="0" smtClean="0"/>
              <a:t>(2)</a:t>
            </a:r>
            <a:r>
              <a:rPr lang="en-US" altLang="zh-CN" sz="1200" dirty="0" smtClean="0"/>
              <a:t> + GLU</a:t>
            </a:r>
          </a:p>
        </p:txBody>
      </p:sp>
      <p:sp>
        <p:nvSpPr>
          <p:cNvPr id="8" name="文本框 7"/>
          <p:cNvSpPr txBox="1"/>
          <p:nvPr/>
        </p:nvSpPr>
        <p:spPr>
          <a:xfrm>
            <a:off x="2999444" y="4048512"/>
            <a:ext cx="372218" cy="369332"/>
          </a:xfrm>
          <a:prstGeom prst="rect">
            <a:avLst/>
          </a:prstGeom>
          <a:noFill/>
        </p:spPr>
        <p:txBody>
          <a:bodyPr wrap="none" rtlCol="0">
            <a:spAutoFit/>
          </a:bodyPr>
          <a:lstStyle/>
          <a:p>
            <a:r>
              <a:rPr lang="en-US" altLang="zh-CN" b="1" dirty="0" smtClean="0"/>
              <a:t>…</a:t>
            </a:r>
            <a:endParaRPr lang="zh-CN" altLang="en-US" b="1" dirty="0"/>
          </a:p>
        </p:txBody>
      </p:sp>
      <p:sp>
        <p:nvSpPr>
          <p:cNvPr id="201" name="文本框 200"/>
          <p:cNvSpPr txBox="1"/>
          <p:nvPr/>
        </p:nvSpPr>
        <p:spPr>
          <a:xfrm>
            <a:off x="2642974" y="6504977"/>
            <a:ext cx="1350050" cy="276999"/>
          </a:xfrm>
          <a:prstGeom prst="rect">
            <a:avLst/>
          </a:prstGeom>
          <a:noFill/>
        </p:spPr>
        <p:txBody>
          <a:bodyPr wrap="none" rtlCol="0">
            <a:spAutoFit/>
          </a:bodyPr>
          <a:lstStyle/>
          <a:p>
            <a:r>
              <a:rPr lang="en-US" altLang="zh-CN" sz="1200" b="1" dirty="0" smtClean="0">
                <a:solidFill>
                  <a:schemeClr val="accent2"/>
                </a:solidFill>
              </a:rPr>
              <a:t>concept encoder</a:t>
            </a:r>
            <a:endParaRPr lang="zh-CN" altLang="en-US" sz="1200" b="1" dirty="0">
              <a:solidFill>
                <a:schemeClr val="accent2"/>
              </a:solidFill>
            </a:endParaRPr>
          </a:p>
        </p:txBody>
      </p:sp>
      <p:grpSp>
        <p:nvGrpSpPr>
          <p:cNvPr id="5" name="组合 4"/>
          <p:cNvGrpSpPr/>
          <p:nvPr/>
        </p:nvGrpSpPr>
        <p:grpSpPr>
          <a:xfrm>
            <a:off x="2455063" y="3712202"/>
            <a:ext cx="1455968" cy="340650"/>
            <a:chOff x="2455063" y="3712202"/>
            <a:chExt cx="1455968" cy="340650"/>
          </a:xfrm>
        </p:grpSpPr>
        <p:grpSp>
          <p:nvGrpSpPr>
            <p:cNvPr id="188" name="组合 187"/>
            <p:cNvGrpSpPr/>
            <p:nvPr/>
          </p:nvGrpSpPr>
          <p:grpSpPr>
            <a:xfrm>
              <a:off x="3111998" y="3712204"/>
              <a:ext cx="151987" cy="340103"/>
              <a:chOff x="1129102" y="3974531"/>
              <a:chExt cx="151987" cy="340103"/>
            </a:xfrm>
            <a:solidFill>
              <a:schemeClr val="accent1">
                <a:lumMod val="20000"/>
                <a:lumOff val="80000"/>
              </a:schemeClr>
            </a:solidFill>
          </p:grpSpPr>
          <p:sp>
            <p:nvSpPr>
              <p:cNvPr id="189" name="圆角矩形 188"/>
              <p:cNvSpPr/>
              <p:nvPr/>
            </p:nvSpPr>
            <p:spPr>
              <a:xfrm>
                <a:off x="1129102" y="3974531"/>
                <a:ext cx="151987" cy="340103"/>
              </a:xfrm>
              <a:prstGeom prst="roundRect">
                <a:avLst>
                  <a:gd name="adj" fmla="val 47702"/>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0" name="椭圆 189"/>
              <p:cNvSpPr/>
              <p:nvPr/>
            </p:nvSpPr>
            <p:spPr>
              <a:xfrm>
                <a:off x="1132239" y="4086004"/>
                <a:ext cx="139956" cy="139956"/>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91" name="组合 190"/>
            <p:cNvGrpSpPr/>
            <p:nvPr/>
          </p:nvGrpSpPr>
          <p:grpSpPr>
            <a:xfrm>
              <a:off x="3435521" y="3712203"/>
              <a:ext cx="151987" cy="340103"/>
              <a:chOff x="1129102" y="3974531"/>
              <a:chExt cx="151987" cy="340103"/>
            </a:xfrm>
            <a:solidFill>
              <a:schemeClr val="accent1">
                <a:lumMod val="20000"/>
                <a:lumOff val="80000"/>
              </a:schemeClr>
            </a:solidFill>
          </p:grpSpPr>
          <p:sp>
            <p:nvSpPr>
              <p:cNvPr id="192" name="圆角矩形 191"/>
              <p:cNvSpPr/>
              <p:nvPr/>
            </p:nvSpPr>
            <p:spPr>
              <a:xfrm>
                <a:off x="1129102" y="3974531"/>
                <a:ext cx="151987" cy="340103"/>
              </a:xfrm>
              <a:prstGeom prst="roundRect">
                <a:avLst>
                  <a:gd name="adj" fmla="val 47702"/>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3" name="椭圆 192"/>
              <p:cNvSpPr/>
              <p:nvPr/>
            </p:nvSpPr>
            <p:spPr>
              <a:xfrm>
                <a:off x="1132239" y="4086004"/>
                <a:ext cx="139956" cy="139956"/>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94" name="组合 193"/>
            <p:cNvGrpSpPr/>
            <p:nvPr/>
          </p:nvGrpSpPr>
          <p:grpSpPr>
            <a:xfrm>
              <a:off x="2779200" y="3712202"/>
              <a:ext cx="151987" cy="340103"/>
              <a:chOff x="1129102" y="3974531"/>
              <a:chExt cx="151987" cy="340103"/>
            </a:xfrm>
            <a:solidFill>
              <a:schemeClr val="accent1">
                <a:lumMod val="20000"/>
                <a:lumOff val="80000"/>
              </a:schemeClr>
            </a:solidFill>
          </p:grpSpPr>
          <p:sp>
            <p:nvSpPr>
              <p:cNvPr id="195" name="圆角矩形 194"/>
              <p:cNvSpPr/>
              <p:nvPr/>
            </p:nvSpPr>
            <p:spPr>
              <a:xfrm>
                <a:off x="1129102" y="3974531"/>
                <a:ext cx="151987" cy="340103"/>
              </a:xfrm>
              <a:prstGeom prst="roundRect">
                <a:avLst>
                  <a:gd name="adj" fmla="val 47702"/>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6" name="椭圆 195"/>
              <p:cNvSpPr/>
              <p:nvPr/>
            </p:nvSpPr>
            <p:spPr>
              <a:xfrm>
                <a:off x="1132239" y="4086004"/>
                <a:ext cx="139956" cy="139956"/>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97" name="组合 196"/>
            <p:cNvGrpSpPr/>
            <p:nvPr/>
          </p:nvGrpSpPr>
          <p:grpSpPr>
            <a:xfrm>
              <a:off x="2455063" y="3712396"/>
              <a:ext cx="151987" cy="340103"/>
              <a:chOff x="1129102" y="3974531"/>
              <a:chExt cx="151987" cy="340103"/>
            </a:xfrm>
            <a:solidFill>
              <a:schemeClr val="accent1">
                <a:lumMod val="20000"/>
                <a:lumOff val="80000"/>
              </a:schemeClr>
            </a:solidFill>
          </p:grpSpPr>
          <p:sp>
            <p:nvSpPr>
              <p:cNvPr id="198" name="圆角矩形 197"/>
              <p:cNvSpPr/>
              <p:nvPr/>
            </p:nvSpPr>
            <p:spPr>
              <a:xfrm>
                <a:off x="1129102" y="3974531"/>
                <a:ext cx="151987" cy="340103"/>
              </a:xfrm>
              <a:prstGeom prst="roundRect">
                <a:avLst>
                  <a:gd name="adj" fmla="val 47702"/>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9" name="椭圆 198"/>
              <p:cNvSpPr/>
              <p:nvPr/>
            </p:nvSpPr>
            <p:spPr>
              <a:xfrm>
                <a:off x="1132239" y="4086004"/>
                <a:ext cx="139956" cy="139956"/>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02" name="组合 201"/>
            <p:cNvGrpSpPr/>
            <p:nvPr/>
          </p:nvGrpSpPr>
          <p:grpSpPr>
            <a:xfrm>
              <a:off x="3759044" y="3712749"/>
              <a:ext cx="151987" cy="340103"/>
              <a:chOff x="1129102" y="3974531"/>
              <a:chExt cx="151987" cy="340103"/>
            </a:xfrm>
            <a:solidFill>
              <a:schemeClr val="accent1">
                <a:lumMod val="20000"/>
                <a:lumOff val="80000"/>
              </a:schemeClr>
            </a:solidFill>
          </p:grpSpPr>
          <p:sp>
            <p:nvSpPr>
              <p:cNvPr id="203" name="圆角矩形 202"/>
              <p:cNvSpPr/>
              <p:nvPr/>
            </p:nvSpPr>
            <p:spPr>
              <a:xfrm>
                <a:off x="1129102" y="3974531"/>
                <a:ext cx="151987" cy="340103"/>
              </a:xfrm>
              <a:prstGeom prst="roundRect">
                <a:avLst>
                  <a:gd name="adj" fmla="val 47702"/>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4" name="椭圆 203"/>
              <p:cNvSpPr/>
              <p:nvPr/>
            </p:nvSpPr>
            <p:spPr>
              <a:xfrm>
                <a:off x="1132239" y="4086004"/>
                <a:ext cx="139956" cy="139956"/>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223" name="圆角矩形 222"/>
          <p:cNvSpPr/>
          <p:nvPr/>
        </p:nvSpPr>
        <p:spPr>
          <a:xfrm>
            <a:off x="2278686" y="4582172"/>
            <a:ext cx="1753850" cy="444539"/>
          </a:xfrm>
          <a:prstGeom prst="roundRect">
            <a:avLst>
              <a:gd name="adj" fmla="val 3942"/>
            </a:avLst>
          </a:prstGeom>
          <a:noFill/>
          <a:ln>
            <a:solidFill>
              <a:schemeClr val="bg2">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4" name="圆角矩形 223"/>
          <p:cNvSpPr/>
          <p:nvPr/>
        </p:nvSpPr>
        <p:spPr>
          <a:xfrm>
            <a:off x="2278686" y="3666969"/>
            <a:ext cx="1753850" cy="444539"/>
          </a:xfrm>
          <a:prstGeom prst="roundRect">
            <a:avLst>
              <a:gd name="adj" fmla="val 3942"/>
            </a:avLst>
          </a:prstGeom>
          <a:noFill/>
          <a:ln>
            <a:solidFill>
              <a:schemeClr val="bg2">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 name="曲线连接符 16"/>
          <p:cNvCxnSpPr>
            <a:stCxn id="223" idx="3"/>
            <a:endCxn id="224" idx="3"/>
          </p:cNvCxnSpPr>
          <p:nvPr/>
        </p:nvCxnSpPr>
        <p:spPr>
          <a:xfrm flipV="1">
            <a:off x="4032536" y="3889239"/>
            <a:ext cx="12700" cy="915203"/>
          </a:xfrm>
          <a:prstGeom prst="curvedConnector3">
            <a:avLst>
              <a:gd name="adj1" fmla="val 1800000"/>
            </a:avLst>
          </a:prstGeom>
          <a:ln>
            <a:tailEnd type="triangle"/>
          </a:ln>
        </p:spPr>
        <p:style>
          <a:lnRef idx="1">
            <a:schemeClr val="accent3"/>
          </a:lnRef>
          <a:fillRef idx="0">
            <a:schemeClr val="accent3"/>
          </a:fillRef>
          <a:effectRef idx="0">
            <a:schemeClr val="accent3"/>
          </a:effectRef>
          <a:fontRef idx="minor">
            <a:schemeClr val="tx1"/>
          </a:fontRef>
        </p:style>
      </p:cxnSp>
      <p:sp>
        <p:nvSpPr>
          <p:cNvPr id="225" name="椭圆 224"/>
          <p:cNvSpPr/>
          <p:nvPr/>
        </p:nvSpPr>
        <p:spPr>
          <a:xfrm>
            <a:off x="4277652" y="4389394"/>
            <a:ext cx="231429" cy="23142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smtClean="0"/>
              <a:t>+</a:t>
            </a:r>
            <a:endParaRPr lang="zh-CN" altLang="en-US" sz="1200" b="1" dirty="0"/>
          </a:p>
        </p:txBody>
      </p:sp>
      <p:sp>
        <p:nvSpPr>
          <p:cNvPr id="226" name="文本框 225"/>
          <p:cNvSpPr txBox="1"/>
          <p:nvPr/>
        </p:nvSpPr>
        <p:spPr>
          <a:xfrm>
            <a:off x="4177245" y="4655611"/>
            <a:ext cx="909223" cy="276999"/>
          </a:xfrm>
          <a:prstGeom prst="rect">
            <a:avLst/>
          </a:prstGeom>
          <a:noFill/>
        </p:spPr>
        <p:txBody>
          <a:bodyPr wrap="none" rtlCol="0">
            <a:spAutoFit/>
          </a:bodyPr>
          <a:lstStyle/>
          <a:p>
            <a:r>
              <a:rPr lang="en-US" altLang="zh-CN" sz="1200" dirty="0" smtClean="0"/>
              <a:t>residuals</a:t>
            </a:r>
            <a:r>
              <a:rPr lang="en-US" altLang="zh-CN" sz="1200" baseline="30000" dirty="0" smtClean="0"/>
              <a:t>(L)</a:t>
            </a:r>
            <a:r>
              <a:rPr lang="en-US" altLang="zh-CN" sz="1200" dirty="0" smtClean="0"/>
              <a:t> </a:t>
            </a:r>
          </a:p>
        </p:txBody>
      </p:sp>
      <p:sp>
        <p:nvSpPr>
          <p:cNvPr id="284" name="圆角矩形 283"/>
          <p:cNvSpPr/>
          <p:nvPr/>
        </p:nvSpPr>
        <p:spPr>
          <a:xfrm>
            <a:off x="2468910" y="5239164"/>
            <a:ext cx="2021188" cy="881454"/>
          </a:xfrm>
          <a:prstGeom prst="roundRect">
            <a:avLst>
              <a:gd name="adj" fmla="val 3942"/>
            </a:avLst>
          </a:prstGeom>
          <a:noFill/>
          <a:ln>
            <a:solidFill>
              <a:schemeClr val="bg2">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35" name="曲线连接符 334"/>
          <p:cNvCxnSpPr>
            <a:stCxn id="198" idx="2"/>
            <a:endCxn id="189" idx="2"/>
          </p:cNvCxnSpPr>
          <p:nvPr/>
        </p:nvCxnSpPr>
        <p:spPr>
          <a:xfrm rot="5400000" flipH="1" flipV="1">
            <a:off x="2859428" y="3723935"/>
            <a:ext cx="192" cy="656935"/>
          </a:xfrm>
          <a:prstGeom prst="curvedConnector3">
            <a:avLst>
              <a:gd name="adj1" fmla="val -69453125"/>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6" name="曲线连接符 355"/>
          <p:cNvCxnSpPr>
            <a:stCxn id="198" idx="2"/>
            <a:endCxn id="195" idx="2"/>
          </p:cNvCxnSpPr>
          <p:nvPr/>
        </p:nvCxnSpPr>
        <p:spPr>
          <a:xfrm rot="5400000" flipH="1" flipV="1">
            <a:off x="2693028" y="3890333"/>
            <a:ext cx="194" cy="324137"/>
          </a:xfrm>
          <a:prstGeom prst="curvedConnector3">
            <a:avLst>
              <a:gd name="adj1" fmla="val -34368557"/>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0" name="曲线连接符 359"/>
          <p:cNvCxnSpPr>
            <a:stCxn id="198" idx="2"/>
            <a:endCxn id="192" idx="2"/>
          </p:cNvCxnSpPr>
          <p:nvPr/>
        </p:nvCxnSpPr>
        <p:spPr>
          <a:xfrm rot="5400000" flipH="1" flipV="1">
            <a:off x="3021189" y="3562174"/>
            <a:ext cx="193" cy="980458"/>
          </a:xfrm>
          <a:prstGeom prst="curvedConnector3">
            <a:avLst>
              <a:gd name="adj1" fmla="val -98705699"/>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5" name="曲线连接符 364"/>
          <p:cNvCxnSpPr>
            <a:stCxn id="198" idx="2"/>
            <a:endCxn id="203" idx="2"/>
          </p:cNvCxnSpPr>
          <p:nvPr/>
        </p:nvCxnSpPr>
        <p:spPr>
          <a:xfrm rot="16200000" flipH="1">
            <a:off x="3182871" y="3400684"/>
            <a:ext cx="353" cy="1303981"/>
          </a:xfrm>
          <a:prstGeom prst="curvedConnector3">
            <a:avLst>
              <a:gd name="adj1" fmla="val 75652408"/>
            </a:avLst>
          </a:prstGeom>
          <a:ln>
            <a:tailEnd type="triangle"/>
          </a:ln>
        </p:spPr>
        <p:style>
          <a:lnRef idx="1">
            <a:schemeClr val="accent1"/>
          </a:lnRef>
          <a:fillRef idx="0">
            <a:schemeClr val="accent1"/>
          </a:fillRef>
          <a:effectRef idx="0">
            <a:schemeClr val="accent1"/>
          </a:effectRef>
          <a:fontRef idx="minor">
            <a:schemeClr val="tx1"/>
          </a:fontRef>
        </p:style>
      </p:cxnSp>
      <p:sp>
        <p:nvSpPr>
          <p:cNvPr id="373" name="文本框 372"/>
          <p:cNvSpPr txBox="1"/>
          <p:nvPr/>
        </p:nvSpPr>
        <p:spPr>
          <a:xfrm>
            <a:off x="1841059" y="4107691"/>
            <a:ext cx="1148071" cy="276999"/>
          </a:xfrm>
          <a:prstGeom prst="rect">
            <a:avLst/>
          </a:prstGeom>
          <a:noFill/>
        </p:spPr>
        <p:txBody>
          <a:bodyPr wrap="none" rtlCol="0">
            <a:spAutoFit/>
          </a:bodyPr>
          <a:lstStyle/>
          <a:p>
            <a:r>
              <a:rPr lang="en-US" altLang="zh-CN" sz="1200" b="1" dirty="0" smtClean="0">
                <a:solidFill>
                  <a:schemeClr val="accent2"/>
                </a:solidFill>
              </a:rPr>
              <a:t>Self Attention</a:t>
            </a:r>
            <a:endParaRPr lang="zh-CN" altLang="en-US" sz="1200" b="1" dirty="0">
              <a:solidFill>
                <a:schemeClr val="accent2"/>
              </a:solidFill>
            </a:endParaRPr>
          </a:p>
        </p:txBody>
      </p:sp>
      <p:sp>
        <p:nvSpPr>
          <p:cNvPr id="255" name="文本框 254"/>
          <p:cNvSpPr txBox="1"/>
          <p:nvPr/>
        </p:nvSpPr>
        <p:spPr>
          <a:xfrm>
            <a:off x="6211446" y="6082818"/>
            <a:ext cx="338554" cy="276999"/>
          </a:xfrm>
          <a:prstGeom prst="rect">
            <a:avLst/>
          </a:prstGeom>
          <a:noFill/>
        </p:spPr>
        <p:txBody>
          <a:bodyPr wrap="none" rtlCol="0">
            <a:spAutoFit/>
          </a:bodyPr>
          <a:lstStyle/>
          <a:p>
            <a:r>
              <a:rPr lang="zh-CN" altLang="en-US" sz="1200" dirty="0"/>
              <a:t>挂</a:t>
            </a:r>
          </a:p>
        </p:txBody>
      </p:sp>
      <p:grpSp>
        <p:nvGrpSpPr>
          <p:cNvPr id="256" name="组合 255"/>
          <p:cNvGrpSpPr/>
          <p:nvPr/>
        </p:nvGrpSpPr>
        <p:grpSpPr>
          <a:xfrm>
            <a:off x="6291321" y="5167901"/>
            <a:ext cx="1302334" cy="1187115"/>
            <a:chOff x="950497" y="4589335"/>
            <a:chExt cx="1302334" cy="1187115"/>
          </a:xfrm>
        </p:grpSpPr>
        <p:grpSp>
          <p:nvGrpSpPr>
            <p:cNvPr id="261" name="组合 260"/>
            <p:cNvGrpSpPr/>
            <p:nvPr/>
          </p:nvGrpSpPr>
          <p:grpSpPr>
            <a:xfrm>
              <a:off x="950497" y="4594972"/>
              <a:ext cx="168442" cy="852454"/>
              <a:chOff x="950497" y="4528297"/>
              <a:chExt cx="168442" cy="852454"/>
            </a:xfrm>
          </p:grpSpPr>
          <p:sp>
            <p:nvSpPr>
              <p:cNvPr id="305" name="圆角矩形 304"/>
              <p:cNvSpPr/>
              <p:nvPr/>
            </p:nvSpPr>
            <p:spPr>
              <a:xfrm>
                <a:off x="950497" y="4528297"/>
                <a:ext cx="168442" cy="852454"/>
              </a:xfrm>
              <a:prstGeom prst="roundRect">
                <a:avLst>
                  <a:gd name="adj" fmla="val 47702"/>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6" name="椭圆 305"/>
              <p:cNvSpPr/>
              <p:nvPr/>
            </p:nvSpPr>
            <p:spPr>
              <a:xfrm>
                <a:off x="962528" y="4648613"/>
                <a:ext cx="139956" cy="139956"/>
              </a:xfrm>
              <a:prstGeom prst="ellips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7" name="椭圆 306"/>
              <p:cNvSpPr/>
              <p:nvPr/>
            </p:nvSpPr>
            <p:spPr>
              <a:xfrm>
                <a:off x="968340" y="4890975"/>
                <a:ext cx="139956" cy="139956"/>
              </a:xfrm>
              <a:prstGeom prst="ellips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9" name="椭圆 308"/>
              <p:cNvSpPr/>
              <p:nvPr/>
            </p:nvSpPr>
            <p:spPr>
              <a:xfrm>
                <a:off x="962529" y="5129847"/>
                <a:ext cx="139956" cy="139956"/>
              </a:xfrm>
              <a:prstGeom prst="ellips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83" name="组合 282"/>
            <p:cNvGrpSpPr/>
            <p:nvPr/>
          </p:nvGrpSpPr>
          <p:grpSpPr>
            <a:xfrm>
              <a:off x="1269058" y="4593093"/>
              <a:ext cx="168442" cy="852454"/>
              <a:chOff x="950497" y="4528297"/>
              <a:chExt cx="168442" cy="852454"/>
            </a:xfrm>
          </p:grpSpPr>
          <p:sp>
            <p:nvSpPr>
              <p:cNvPr id="301" name="圆角矩形 300"/>
              <p:cNvSpPr/>
              <p:nvPr/>
            </p:nvSpPr>
            <p:spPr>
              <a:xfrm>
                <a:off x="950497" y="4528297"/>
                <a:ext cx="168442" cy="852454"/>
              </a:xfrm>
              <a:prstGeom prst="roundRect">
                <a:avLst>
                  <a:gd name="adj" fmla="val 47702"/>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2" name="椭圆 301"/>
              <p:cNvSpPr/>
              <p:nvPr/>
            </p:nvSpPr>
            <p:spPr>
              <a:xfrm>
                <a:off x="962528" y="4648613"/>
                <a:ext cx="139956" cy="139956"/>
              </a:xfrm>
              <a:prstGeom prst="ellips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3" name="椭圆 302"/>
              <p:cNvSpPr/>
              <p:nvPr/>
            </p:nvSpPr>
            <p:spPr>
              <a:xfrm>
                <a:off x="968340" y="4890975"/>
                <a:ext cx="139956" cy="139956"/>
              </a:xfrm>
              <a:prstGeom prst="ellips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4" name="椭圆 303"/>
              <p:cNvSpPr/>
              <p:nvPr/>
            </p:nvSpPr>
            <p:spPr>
              <a:xfrm>
                <a:off x="962529" y="5129847"/>
                <a:ext cx="139956" cy="139956"/>
              </a:xfrm>
              <a:prstGeom prst="ellips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85" name="组合 284"/>
            <p:cNvGrpSpPr/>
            <p:nvPr/>
          </p:nvGrpSpPr>
          <p:grpSpPr>
            <a:xfrm>
              <a:off x="1587619" y="4591214"/>
              <a:ext cx="168442" cy="852454"/>
              <a:chOff x="950497" y="4528297"/>
              <a:chExt cx="168442" cy="852454"/>
            </a:xfrm>
          </p:grpSpPr>
          <p:sp>
            <p:nvSpPr>
              <p:cNvPr id="295" name="圆角矩形 294"/>
              <p:cNvSpPr/>
              <p:nvPr/>
            </p:nvSpPr>
            <p:spPr>
              <a:xfrm>
                <a:off x="950497" y="4528297"/>
                <a:ext cx="168442" cy="852454"/>
              </a:xfrm>
              <a:prstGeom prst="roundRect">
                <a:avLst>
                  <a:gd name="adj" fmla="val 47702"/>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6" name="椭圆 295"/>
              <p:cNvSpPr/>
              <p:nvPr/>
            </p:nvSpPr>
            <p:spPr>
              <a:xfrm>
                <a:off x="962528" y="4648613"/>
                <a:ext cx="139956" cy="139956"/>
              </a:xfrm>
              <a:prstGeom prst="ellips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7" name="椭圆 296"/>
              <p:cNvSpPr/>
              <p:nvPr/>
            </p:nvSpPr>
            <p:spPr>
              <a:xfrm>
                <a:off x="968340" y="4890975"/>
                <a:ext cx="139956" cy="139956"/>
              </a:xfrm>
              <a:prstGeom prst="ellips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8" name="椭圆 297"/>
              <p:cNvSpPr/>
              <p:nvPr/>
            </p:nvSpPr>
            <p:spPr>
              <a:xfrm>
                <a:off x="962529" y="5129847"/>
                <a:ext cx="139956" cy="139956"/>
              </a:xfrm>
              <a:prstGeom prst="ellips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86" name="组合 285"/>
            <p:cNvGrpSpPr/>
            <p:nvPr/>
          </p:nvGrpSpPr>
          <p:grpSpPr>
            <a:xfrm>
              <a:off x="1906180" y="4589335"/>
              <a:ext cx="168442" cy="852454"/>
              <a:chOff x="950497" y="4528297"/>
              <a:chExt cx="168442" cy="852454"/>
            </a:xfrm>
          </p:grpSpPr>
          <p:sp>
            <p:nvSpPr>
              <p:cNvPr id="291" name="圆角矩形 290"/>
              <p:cNvSpPr/>
              <p:nvPr/>
            </p:nvSpPr>
            <p:spPr>
              <a:xfrm>
                <a:off x="950497" y="4528297"/>
                <a:ext cx="168442" cy="852454"/>
              </a:xfrm>
              <a:prstGeom prst="roundRect">
                <a:avLst>
                  <a:gd name="adj" fmla="val 47702"/>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2" name="椭圆 291"/>
              <p:cNvSpPr/>
              <p:nvPr/>
            </p:nvSpPr>
            <p:spPr>
              <a:xfrm>
                <a:off x="962528" y="4648613"/>
                <a:ext cx="139956" cy="139956"/>
              </a:xfrm>
              <a:prstGeom prst="ellips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3" name="椭圆 292"/>
              <p:cNvSpPr/>
              <p:nvPr/>
            </p:nvSpPr>
            <p:spPr>
              <a:xfrm>
                <a:off x="968340" y="4890975"/>
                <a:ext cx="139956" cy="139956"/>
              </a:xfrm>
              <a:prstGeom prst="ellips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4" name="椭圆 293"/>
              <p:cNvSpPr/>
              <p:nvPr/>
            </p:nvSpPr>
            <p:spPr>
              <a:xfrm>
                <a:off x="962529" y="5129847"/>
                <a:ext cx="139956" cy="139956"/>
              </a:xfrm>
              <a:prstGeom prst="ellips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88" name="矩形 287"/>
            <p:cNvSpPr/>
            <p:nvPr/>
          </p:nvSpPr>
          <p:spPr>
            <a:xfrm>
              <a:off x="1191758" y="5494535"/>
              <a:ext cx="415498" cy="276999"/>
            </a:xfrm>
            <a:prstGeom prst="rect">
              <a:avLst/>
            </a:prstGeom>
          </p:spPr>
          <p:txBody>
            <a:bodyPr wrap="square">
              <a:spAutoFit/>
            </a:bodyPr>
            <a:lstStyle/>
            <a:p>
              <a:r>
                <a:rPr lang="zh-CN" altLang="en-US" sz="1200" dirty="0" smtClean="0"/>
                <a:t>件</a:t>
              </a:r>
              <a:endParaRPr lang="zh-CN" altLang="en-US" sz="1200" dirty="0"/>
            </a:p>
          </p:txBody>
        </p:sp>
        <p:sp>
          <p:nvSpPr>
            <p:cNvPr id="289" name="矩形 288"/>
            <p:cNvSpPr/>
            <p:nvPr/>
          </p:nvSpPr>
          <p:spPr>
            <a:xfrm>
              <a:off x="1519679" y="5499451"/>
              <a:ext cx="415498" cy="276999"/>
            </a:xfrm>
            <a:prstGeom prst="rect">
              <a:avLst/>
            </a:prstGeom>
          </p:spPr>
          <p:txBody>
            <a:bodyPr wrap="square">
              <a:spAutoFit/>
            </a:bodyPr>
            <a:lstStyle/>
            <a:p>
              <a:r>
                <a:rPr lang="zh-CN" altLang="en-US" sz="1200" dirty="0" smtClean="0"/>
                <a:t>套</a:t>
              </a:r>
              <a:endParaRPr lang="zh-CN" altLang="en-US" sz="1200" dirty="0"/>
            </a:p>
          </p:txBody>
        </p:sp>
        <p:sp>
          <p:nvSpPr>
            <p:cNvPr id="290" name="矩形 289"/>
            <p:cNvSpPr/>
            <p:nvPr/>
          </p:nvSpPr>
          <p:spPr>
            <a:xfrm>
              <a:off x="1837333" y="5499451"/>
              <a:ext cx="415498" cy="276999"/>
            </a:xfrm>
            <a:prstGeom prst="rect">
              <a:avLst/>
            </a:prstGeom>
          </p:spPr>
          <p:txBody>
            <a:bodyPr wrap="square">
              <a:spAutoFit/>
            </a:bodyPr>
            <a:lstStyle/>
            <a:p>
              <a:r>
                <a:rPr lang="zh-CN" altLang="en-US" sz="1200" dirty="0"/>
                <a:t>装</a:t>
              </a:r>
            </a:p>
          </p:txBody>
        </p:sp>
      </p:grpSp>
      <p:grpSp>
        <p:nvGrpSpPr>
          <p:cNvPr id="313" name="组合 312"/>
          <p:cNvGrpSpPr/>
          <p:nvPr/>
        </p:nvGrpSpPr>
        <p:grpSpPr>
          <a:xfrm>
            <a:off x="6479451" y="4553097"/>
            <a:ext cx="151987" cy="340103"/>
            <a:chOff x="1129102" y="3974531"/>
            <a:chExt cx="151987" cy="340103"/>
          </a:xfrm>
        </p:grpSpPr>
        <p:sp>
          <p:nvSpPr>
            <p:cNvPr id="315" name="圆角矩形 314"/>
            <p:cNvSpPr/>
            <p:nvPr/>
          </p:nvSpPr>
          <p:spPr>
            <a:xfrm>
              <a:off x="1129102" y="3974531"/>
              <a:ext cx="151987" cy="340103"/>
            </a:xfrm>
            <a:prstGeom prst="roundRect">
              <a:avLst>
                <a:gd name="adj" fmla="val 47702"/>
              </a:avLst>
            </a:prstGeom>
            <a:solidFill>
              <a:srgbClr val="ECDEE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6" name="椭圆 315"/>
            <p:cNvSpPr/>
            <p:nvPr/>
          </p:nvSpPr>
          <p:spPr>
            <a:xfrm>
              <a:off x="1132239" y="4086004"/>
              <a:ext cx="139956" cy="139956"/>
            </a:xfrm>
            <a:prstGeom prst="ellipse">
              <a:avLst/>
            </a:prstGeom>
            <a:solidFill>
              <a:srgbClr val="F59FE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18" name="组合 317"/>
          <p:cNvGrpSpPr/>
          <p:nvPr/>
        </p:nvGrpSpPr>
        <p:grpSpPr>
          <a:xfrm>
            <a:off x="6802974" y="4553096"/>
            <a:ext cx="151987" cy="340103"/>
            <a:chOff x="1129102" y="3974531"/>
            <a:chExt cx="151987" cy="340103"/>
          </a:xfrm>
        </p:grpSpPr>
        <p:sp>
          <p:nvSpPr>
            <p:cNvPr id="319" name="圆角矩形 318"/>
            <p:cNvSpPr/>
            <p:nvPr/>
          </p:nvSpPr>
          <p:spPr>
            <a:xfrm>
              <a:off x="1129102" y="3974531"/>
              <a:ext cx="151987" cy="340103"/>
            </a:xfrm>
            <a:prstGeom prst="roundRect">
              <a:avLst>
                <a:gd name="adj" fmla="val 47702"/>
              </a:avLst>
            </a:prstGeom>
            <a:solidFill>
              <a:srgbClr val="ECDEE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0" name="椭圆 319"/>
            <p:cNvSpPr/>
            <p:nvPr/>
          </p:nvSpPr>
          <p:spPr>
            <a:xfrm>
              <a:off x="1132239" y="4086004"/>
              <a:ext cx="139956" cy="139956"/>
            </a:xfrm>
            <a:prstGeom prst="ellipse">
              <a:avLst/>
            </a:prstGeom>
            <a:solidFill>
              <a:srgbClr val="F59FE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21" name="文本框 320"/>
          <p:cNvSpPr txBox="1"/>
          <p:nvPr/>
        </p:nvSpPr>
        <p:spPr>
          <a:xfrm>
            <a:off x="5892850" y="6082818"/>
            <a:ext cx="338554" cy="276999"/>
          </a:xfrm>
          <a:prstGeom prst="rect">
            <a:avLst/>
          </a:prstGeom>
          <a:noFill/>
        </p:spPr>
        <p:txBody>
          <a:bodyPr wrap="none" rtlCol="0">
            <a:spAutoFit/>
          </a:bodyPr>
          <a:lstStyle/>
          <a:p>
            <a:r>
              <a:rPr lang="zh-CN" altLang="en-US" sz="1200" dirty="0"/>
              <a:t>室</a:t>
            </a:r>
          </a:p>
        </p:txBody>
      </p:sp>
      <p:sp>
        <p:nvSpPr>
          <p:cNvPr id="322" name="文本框 321"/>
          <p:cNvSpPr txBox="1"/>
          <p:nvPr/>
        </p:nvSpPr>
        <p:spPr>
          <a:xfrm>
            <a:off x="5575362" y="6082818"/>
            <a:ext cx="338554" cy="276999"/>
          </a:xfrm>
          <a:prstGeom prst="rect">
            <a:avLst/>
          </a:prstGeom>
          <a:noFill/>
        </p:spPr>
        <p:txBody>
          <a:bodyPr wrap="none" rtlCol="0">
            <a:spAutoFit/>
          </a:bodyPr>
          <a:lstStyle/>
          <a:p>
            <a:r>
              <a:rPr lang="zh-CN" altLang="en-US" sz="1200" dirty="0" smtClean="0"/>
              <a:t>浴</a:t>
            </a:r>
            <a:endParaRPr lang="zh-CN" altLang="en-US" sz="1200" dirty="0"/>
          </a:p>
        </p:txBody>
      </p:sp>
      <p:sp>
        <p:nvSpPr>
          <p:cNvPr id="323" name="等腰三角形 322"/>
          <p:cNvSpPr/>
          <p:nvPr/>
        </p:nvSpPr>
        <p:spPr>
          <a:xfrm>
            <a:off x="6626337" y="4902917"/>
            <a:ext cx="789109" cy="228856"/>
          </a:xfrm>
          <a:prstGeom prst="triangle">
            <a:avLst>
              <a:gd name="adj" fmla="val 33361"/>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324" name="等腰三角形 323"/>
          <p:cNvSpPr/>
          <p:nvPr/>
        </p:nvSpPr>
        <p:spPr>
          <a:xfrm>
            <a:off x="6291320" y="4902917"/>
            <a:ext cx="789109" cy="228856"/>
          </a:xfrm>
          <a:prstGeom prst="triangle">
            <a:avLst>
              <a:gd name="adj" fmla="val 33361"/>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325" name="等腰三角形 324"/>
          <p:cNvSpPr/>
          <p:nvPr/>
        </p:nvSpPr>
        <p:spPr>
          <a:xfrm>
            <a:off x="5968056" y="4902917"/>
            <a:ext cx="789109" cy="228856"/>
          </a:xfrm>
          <a:prstGeom prst="triangle">
            <a:avLst>
              <a:gd name="adj" fmla="val 33361"/>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326" name="等腰三角形 325"/>
          <p:cNvSpPr/>
          <p:nvPr/>
        </p:nvSpPr>
        <p:spPr>
          <a:xfrm>
            <a:off x="5642807" y="4902917"/>
            <a:ext cx="789109" cy="228856"/>
          </a:xfrm>
          <a:prstGeom prst="triangle">
            <a:avLst>
              <a:gd name="adj" fmla="val 33361"/>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grpSp>
        <p:nvGrpSpPr>
          <p:cNvPr id="327" name="组合 326"/>
          <p:cNvGrpSpPr/>
          <p:nvPr/>
        </p:nvGrpSpPr>
        <p:grpSpPr>
          <a:xfrm>
            <a:off x="6146653" y="4553095"/>
            <a:ext cx="151987" cy="340103"/>
            <a:chOff x="1129102" y="3974531"/>
            <a:chExt cx="151987" cy="340103"/>
          </a:xfrm>
        </p:grpSpPr>
        <p:sp>
          <p:nvSpPr>
            <p:cNvPr id="328" name="圆角矩形 327"/>
            <p:cNvSpPr/>
            <p:nvPr/>
          </p:nvSpPr>
          <p:spPr>
            <a:xfrm>
              <a:off x="1129102" y="3974531"/>
              <a:ext cx="151987" cy="340103"/>
            </a:xfrm>
            <a:prstGeom prst="roundRect">
              <a:avLst>
                <a:gd name="adj" fmla="val 47702"/>
              </a:avLst>
            </a:prstGeom>
            <a:solidFill>
              <a:srgbClr val="ECDEE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9" name="椭圆 328"/>
            <p:cNvSpPr/>
            <p:nvPr/>
          </p:nvSpPr>
          <p:spPr>
            <a:xfrm>
              <a:off x="1132239" y="4086004"/>
              <a:ext cx="139956" cy="139956"/>
            </a:xfrm>
            <a:prstGeom prst="ellipse">
              <a:avLst/>
            </a:prstGeom>
            <a:solidFill>
              <a:srgbClr val="F59FE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30" name="组合 329"/>
          <p:cNvGrpSpPr/>
          <p:nvPr/>
        </p:nvGrpSpPr>
        <p:grpSpPr>
          <a:xfrm>
            <a:off x="5822516" y="4553289"/>
            <a:ext cx="151987" cy="340103"/>
            <a:chOff x="1129102" y="3974531"/>
            <a:chExt cx="151987" cy="340103"/>
          </a:xfrm>
        </p:grpSpPr>
        <p:sp>
          <p:nvSpPr>
            <p:cNvPr id="331" name="圆角矩形 330"/>
            <p:cNvSpPr/>
            <p:nvPr/>
          </p:nvSpPr>
          <p:spPr>
            <a:xfrm>
              <a:off x="1129102" y="3974531"/>
              <a:ext cx="151987" cy="340103"/>
            </a:xfrm>
            <a:prstGeom prst="roundRect">
              <a:avLst>
                <a:gd name="adj" fmla="val 47702"/>
              </a:avLst>
            </a:prstGeom>
            <a:solidFill>
              <a:srgbClr val="ECDEE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2" name="椭圆 331"/>
            <p:cNvSpPr/>
            <p:nvPr/>
          </p:nvSpPr>
          <p:spPr>
            <a:xfrm>
              <a:off x="1132239" y="4086004"/>
              <a:ext cx="139956" cy="139956"/>
            </a:xfrm>
            <a:prstGeom prst="ellipse">
              <a:avLst/>
            </a:prstGeom>
            <a:solidFill>
              <a:srgbClr val="F59FE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33" name="圆角矩形 332"/>
          <p:cNvSpPr/>
          <p:nvPr/>
        </p:nvSpPr>
        <p:spPr>
          <a:xfrm>
            <a:off x="5515257" y="4553289"/>
            <a:ext cx="151987" cy="340103"/>
          </a:xfrm>
          <a:prstGeom prst="roundRect">
            <a:avLst>
              <a:gd name="adj" fmla="val 47702"/>
            </a:avLst>
          </a:prstGeom>
          <a:solidFill>
            <a:srgbClr val="ECDEE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34" name="组合 333"/>
          <p:cNvGrpSpPr/>
          <p:nvPr/>
        </p:nvGrpSpPr>
        <p:grpSpPr>
          <a:xfrm>
            <a:off x="5509531" y="4312967"/>
            <a:ext cx="1416709" cy="228856"/>
            <a:chOff x="2445182" y="4391626"/>
            <a:chExt cx="1416709" cy="228856"/>
          </a:xfrm>
        </p:grpSpPr>
        <p:sp>
          <p:nvSpPr>
            <p:cNvPr id="336" name="等腰三角形 335"/>
            <p:cNvSpPr/>
            <p:nvPr/>
          </p:nvSpPr>
          <p:spPr>
            <a:xfrm>
              <a:off x="3072782" y="4391626"/>
              <a:ext cx="789109" cy="228856"/>
            </a:xfrm>
            <a:prstGeom prst="triangle">
              <a:avLst>
                <a:gd name="adj" fmla="val 33361"/>
              </a:avLst>
            </a:prstGeom>
            <a:solidFill>
              <a:srgbClr val="ECDEE8"/>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337" name="等腰三角形 336"/>
            <p:cNvSpPr/>
            <p:nvPr/>
          </p:nvSpPr>
          <p:spPr>
            <a:xfrm>
              <a:off x="2758982" y="4391626"/>
              <a:ext cx="789109" cy="228856"/>
            </a:xfrm>
            <a:prstGeom prst="triangle">
              <a:avLst>
                <a:gd name="adj" fmla="val 33361"/>
              </a:avLst>
            </a:prstGeom>
            <a:solidFill>
              <a:srgbClr val="ECDEE8"/>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338" name="等腰三角形 337"/>
            <p:cNvSpPr/>
            <p:nvPr/>
          </p:nvSpPr>
          <p:spPr>
            <a:xfrm>
              <a:off x="2445182" y="4391626"/>
              <a:ext cx="789109" cy="228856"/>
            </a:xfrm>
            <a:prstGeom prst="triangle">
              <a:avLst>
                <a:gd name="adj" fmla="val 33361"/>
              </a:avLst>
            </a:prstGeom>
            <a:solidFill>
              <a:srgbClr val="ECDEE8"/>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grpSp>
      <p:sp>
        <p:nvSpPr>
          <p:cNvPr id="339" name="文本框 338"/>
          <p:cNvSpPr txBox="1"/>
          <p:nvPr/>
        </p:nvSpPr>
        <p:spPr>
          <a:xfrm>
            <a:off x="6063793" y="3969853"/>
            <a:ext cx="372218" cy="369332"/>
          </a:xfrm>
          <a:prstGeom prst="rect">
            <a:avLst/>
          </a:prstGeom>
          <a:noFill/>
        </p:spPr>
        <p:txBody>
          <a:bodyPr wrap="none" rtlCol="0">
            <a:spAutoFit/>
          </a:bodyPr>
          <a:lstStyle/>
          <a:p>
            <a:r>
              <a:rPr lang="en-US" altLang="zh-CN" b="1" dirty="0" smtClean="0"/>
              <a:t>…</a:t>
            </a:r>
            <a:endParaRPr lang="zh-CN" altLang="en-US" b="1" dirty="0"/>
          </a:p>
        </p:txBody>
      </p:sp>
      <p:grpSp>
        <p:nvGrpSpPr>
          <p:cNvPr id="340" name="组合 339"/>
          <p:cNvGrpSpPr/>
          <p:nvPr/>
        </p:nvGrpSpPr>
        <p:grpSpPr>
          <a:xfrm>
            <a:off x="5519412" y="3633543"/>
            <a:ext cx="1455968" cy="340650"/>
            <a:chOff x="2455063" y="3712202"/>
            <a:chExt cx="1455968" cy="340650"/>
          </a:xfrm>
        </p:grpSpPr>
        <p:grpSp>
          <p:nvGrpSpPr>
            <p:cNvPr id="341" name="组合 340"/>
            <p:cNvGrpSpPr/>
            <p:nvPr/>
          </p:nvGrpSpPr>
          <p:grpSpPr>
            <a:xfrm>
              <a:off x="3111998" y="3712204"/>
              <a:ext cx="151987" cy="340103"/>
              <a:chOff x="1129102" y="3974531"/>
              <a:chExt cx="151987" cy="340103"/>
            </a:xfrm>
            <a:solidFill>
              <a:schemeClr val="accent1">
                <a:lumMod val="20000"/>
                <a:lumOff val="80000"/>
              </a:schemeClr>
            </a:solidFill>
          </p:grpSpPr>
          <p:sp>
            <p:nvSpPr>
              <p:cNvPr id="354" name="圆角矩形 353"/>
              <p:cNvSpPr/>
              <p:nvPr/>
            </p:nvSpPr>
            <p:spPr>
              <a:xfrm>
                <a:off x="1129102" y="3974531"/>
                <a:ext cx="151987" cy="340103"/>
              </a:xfrm>
              <a:prstGeom prst="roundRect">
                <a:avLst>
                  <a:gd name="adj" fmla="val 47702"/>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5" name="椭圆 354"/>
              <p:cNvSpPr/>
              <p:nvPr/>
            </p:nvSpPr>
            <p:spPr>
              <a:xfrm>
                <a:off x="1132239" y="4086004"/>
                <a:ext cx="139956" cy="139956"/>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42" name="组合 341"/>
            <p:cNvGrpSpPr/>
            <p:nvPr/>
          </p:nvGrpSpPr>
          <p:grpSpPr>
            <a:xfrm>
              <a:off x="3435521" y="3712203"/>
              <a:ext cx="151987" cy="340103"/>
              <a:chOff x="1129102" y="3974531"/>
              <a:chExt cx="151987" cy="340103"/>
            </a:xfrm>
            <a:solidFill>
              <a:schemeClr val="accent1">
                <a:lumMod val="20000"/>
                <a:lumOff val="80000"/>
              </a:schemeClr>
            </a:solidFill>
          </p:grpSpPr>
          <p:sp>
            <p:nvSpPr>
              <p:cNvPr id="352" name="圆角矩形 351"/>
              <p:cNvSpPr/>
              <p:nvPr/>
            </p:nvSpPr>
            <p:spPr>
              <a:xfrm>
                <a:off x="1129102" y="3974531"/>
                <a:ext cx="151987" cy="340103"/>
              </a:xfrm>
              <a:prstGeom prst="roundRect">
                <a:avLst>
                  <a:gd name="adj" fmla="val 47702"/>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3" name="椭圆 352"/>
              <p:cNvSpPr/>
              <p:nvPr/>
            </p:nvSpPr>
            <p:spPr>
              <a:xfrm>
                <a:off x="1132239" y="4086004"/>
                <a:ext cx="139956" cy="139956"/>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43" name="组合 342"/>
            <p:cNvGrpSpPr/>
            <p:nvPr/>
          </p:nvGrpSpPr>
          <p:grpSpPr>
            <a:xfrm>
              <a:off x="2779200" y="3712202"/>
              <a:ext cx="151987" cy="340103"/>
              <a:chOff x="1129102" y="3974531"/>
              <a:chExt cx="151987" cy="340103"/>
            </a:xfrm>
            <a:solidFill>
              <a:schemeClr val="accent1">
                <a:lumMod val="20000"/>
                <a:lumOff val="80000"/>
              </a:schemeClr>
            </a:solidFill>
          </p:grpSpPr>
          <p:sp>
            <p:nvSpPr>
              <p:cNvPr id="350" name="圆角矩形 349"/>
              <p:cNvSpPr/>
              <p:nvPr/>
            </p:nvSpPr>
            <p:spPr>
              <a:xfrm>
                <a:off x="1129102" y="3974531"/>
                <a:ext cx="151987" cy="340103"/>
              </a:xfrm>
              <a:prstGeom prst="roundRect">
                <a:avLst>
                  <a:gd name="adj" fmla="val 47702"/>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1" name="椭圆 350"/>
              <p:cNvSpPr/>
              <p:nvPr/>
            </p:nvSpPr>
            <p:spPr>
              <a:xfrm>
                <a:off x="1132239" y="4086004"/>
                <a:ext cx="139956" cy="139956"/>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44" name="组合 343"/>
            <p:cNvGrpSpPr/>
            <p:nvPr/>
          </p:nvGrpSpPr>
          <p:grpSpPr>
            <a:xfrm>
              <a:off x="2455063" y="3712396"/>
              <a:ext cx="151987" cy="340103"/>
              <a:chOff x="1129102" y="3974531"/>
              <a:chExt cx="151987" cy="340103"/>
            </a:xfrm>
            <a:solidFill>
              <a:schemeClr val="accent1">
                <a:lumMod val="20000"/>
                <a:lumOff val="80000"/>
              </a:schemeClr>
            </a:solidFill>
          </p:grpSpPr>
          <p:sp>
            <p:nvSpPr>
              <p:cNvPr id="348" name="圆角矩形 347"/>
              <p:cNvSpPr/>
              <p:nvPr/>
            </p:nvSpPr>
            <p:spPr>
              <a:xfrm>
                <a:off x="1129102" y="3974531"/>
                <a:ext cx="151987" cy="340103"/>
              </a:xfrm>
              <a:prstGeom prst="roundRect">
                <a:avLst>
                  <a:gd name="adj" fmla="val 47702"/>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9" name="椭圆 348"/>
              <p:cNvSpPr/>
              <p:nvPr/>
            </p:nvSpPr>
            <p:spPr>
              <a:xfrm>
                <a:off x="1132239" y="4086004"/>
                <a:ext cx="139956" cy="139956"/>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45" name="组合 344"/>
            <p:cNvGrpSpPr/>
            <p:nvPr/>
          </p:nvGrpSpPr>
          <p:grpSpPr>
            <a:xfrm>
              <a:off x="3759044" y="3712749"/>
              <a:ext cx="151987" cy="340103"/>
              <a:chOff x="1129102" y="3974531"/>
              <a:chExt cx="151987" cy="340103"/>
            </a:xfrm>
            <a:solidFill>
              <a:schemeClr val="accent1">
                <a:lumMod val="20000"/>
                <a:lumOff val="80000"/>
              </a:schemeClr>
            </a:solidFill>
          </p:grpSpPr>
          <p:sp>
            <p:nvSpPr>
              <p:cNvPr id="346" name="圆角矩形 345"/>
              <p:cNvSpPr/>
              <p:nvPr/>
            </p:nvSpPr>
            <p:spPr>
              <a:xfrm>
                <a:off x="1129102" y="3974531"/>
                <a:ext cx="151987" cy="340103"/>
              </a:xfrm>
              <a:prstGeom prst="roundRect">
                <a:avLst>
                  <a:gd name="adj" fmla="val 47702"/>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7" name="椭圆 346"/>
              <p:cNvSpPr/>
              <p:nvPr/>
            </p:nvSpPr>
            <p:spPr>
              <a:xfrm>
                <a:off x="1132239" y="4086004"/>
                <a:ext cx="139956" cy="139956"/>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357" name="圆角矩形 356"/>
          <p:cNvSpPr/>
          <p:nvPr/>
        </p:nvSpPr>
        <p:spPr>
          <a:xfrm>
            <a:off x="5343035" y="4503513"/>
            <a:ext cx="1753850" cy="444539"/>
          </a:xfrm>
          <a:prstGeom prst="roundRect">
            <a:avLst>
              <a:gd name="adj" fmla="val 3942"/>
            </a:avLst>
          </a:prstGeom>
          <a:noFill/>
          <a:ln>
            <a:solidFill>
              <a:schemeClr val="bg2">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8" name="圆角矩形 357"/>
          <p:cNvSpPr/>
          <p:nvPr/>
        </p:nvSpPr>
        <p:spPr>
          <a:xfrm>
            <a:off x="5343034" y="3347524"/>
            <a:ext cx="2021799" cy="685325"/>
          </a:xfrm>
          <a:prstGeom prst="roundRect">
            <a:avLst>
              <a:gd name="adj" fmla="val 3942"/>
            </a:avLst>
          </a:prstGeom>
          <a:noFill/>
          <a:ln>
            <a:solidFill>
              <a:schemeClr val="bg2">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59" name="曲线连接符 358"/>
          <p:cNvCxnSpPr>
            <a:stCxn id="357" idx="3"/>
            <a:endCxn id="358" idx="3"/>
          </p:cNvCxnSpPr>
          <p:nvPr/>
        </p:nvCxnSpPr>
        <p:spPr>
          <a:xfrm flipV="1">
            <a:off x="7096885" y="3810580"/>
            <a:ext cx="267948" cy="915203"/>
          </a:xfrm>
          <a:prstGeom prst="curvedConnector3">
            <a:avLst>
              <a:gd name="adj1" fmla="val 185315"/>
            </a:avLst>
          </a:prstGeom>
          <a:ln>
            <a:tailEnd type="triangle"/>
          </a:ln>
        </p:spPr>
        <p:style>
          <a:lnRef idx="1">
            <a:schemeClr val="accent3"/>
          </a:lnRef>
          <a:fillRef idx="0">
            <a:schemeClr val="accent3"/>
          </a:fillRef>
          <a:effectRef idx="0">
            <a:schemeClr val="accent3"/>
          </a:effectRef>
          <a:fontRef idx="minor">
            <a:schemeClr val="tx1"/>
          </a:fontRef>
        </p:style>
      </p:cxnSp>
      <p:sp>
        <p:nvSpPr>
          <p:cNvPr id="361" name="椭圆 360"/>
          <p:cNvSpPr/>
          <p:nvPr/>
        </p:nvSpPr>
        <p:spPr>
          <a:xfrm>
            <a:off x="7290853" y="4289563"/>
            <a:ext cx="231429" cy="23142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smtClean="0"/>
              <a:t>+</a:t>
            </a:r>
            <a:endParaRPr lang="zh-CN" altLang="en-US" sz="1200" b="1" dirty="0"/>
          </a:p>
        </p:txBody>
      </p:sp>
      <p:sp>
        <p:nvSpPr>
          <p:cNvPr id="362" name="文本框 361"/>
          <p:cNvSpPr txBox="1"/>
          <p:nvPr/>
        </p:nvSpPr>
        <p:spPr>
          <a:xfrm>
            <a:off x="7241594" y="4576952"/>
            <a:ext cx="909223" cy="276999"/>
          </a:xfrm>
          <a:prstGeom prst="rect">
            <a:avLst/>
          </a:prstGeom>
          <a:noFill/>
        </p:spPr>
        <p:txBody>
          <a:bodyPr wrap="none" rtlCol="0">
            <a:spAutoFit/>
          </a:bodyPr>
          <a:lstStyle/>
          <a:p>
            <a:r>
              <a:rPr lang="en-US" altLang="zh-CN" sz="1200" dirty="0" smtClean="0"/>
              <a:t>residuals</a:t>
            </a:r>
            <a:r>
              <a:rPr lang="en-US" altLang="zh-CN" sz="1200" baseline="30000" dirty="0" smtClean="0"/>
              <a:t>(L)</a:t>
            </a:r>
            <a:r>
              <a:rPr lang="en-US" altLang="zh-CN" sz="1200" dirty="0" smtClean="0"/>
              <a:t> </a:t>
            </a:r>
          </a:p>
        </p:txBody>
      </p:sp>
      <p:sp>
        <p:nvSpPr>
          <p:cNvPr id="363" name="圆角矩形 362"/>
          <p:cNvSpPr/>
          <p:nvPr/>
        </p:nvSpPr>
        <p:spPr>
          <a:xfrm>
            <a:off x="5533259" y="5160505"/>
            <a:ext cx="2021188" cy="881454"/>
          </a:xfrm>
          <a:prstGeom prst="roundRect">
            <a:avLst>
              <a:gd name="adj" fmla="val 3942"/>
            </a:avLst>
          </a:prstGeom>
          <a:noFill/>
          <a:ln>
            <a:solidFill>
              <a:schemeClr val="bg2">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64" name="曲线连接符 363"/>
          <p:cNvCxnSpPr>
            <a:stCxn id="348" idx="2"/>
            <a:endCxn id="354" idx="2"/>
          </p:cNvCxnSpPr>
          <p:nvPr/>
        </p:nvCxnSpPr>
        <p:spPr>
          <a:xfrm rot="5400000" flipH="1" flipV="1">
            <a:off x="5923777" y="3645276"/>
            <a:ext cx="192" cy="656935"/>
          </a:xfrm>
          <a:prstGeom prst="curvedConnector3">
            <a:avLst>
              <a:gd name="adj1" fmla="val -69453125"/>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6" name="曲线连接符 365"/>
          <p:cNvCxnSpPr>
            <a:stCxn id="348" idx="2"/>
            <a:endCxn id="350" idx="2"/>
          </p:cNvCxnSpPr>
          <p:nvPr/>
        </p:nvCxnSpPr>
        <p:spPr>
          <a:xfrm rot="5400000" flipH="1" flipV="1">
            <a:off x="5757377" y="3811674"/>
            <a:ext cx="194" cy="324137"/>
          </a:xfrm>
          <a:prstGeom prst="curvedConnector3">
            <a:avLst>
              <a:gd name="adj1" fmla="val -34368557"/>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7" name="曲线连接符 366"/>
          <p:cNvCxnSpPr>
            <a:stCxn id="348" idx="2"/>
            <a:endCxn id="352" idx="2"/>
          </p:cNvCxnSpPr>
          <p:nvPr/>
        </p:nvCxnSpPr>
        <p:spPr>
          <a:xfrm rot="5400000" flipH="1" flipV="1">
            <a:off x="6085538" y="3483515"/>
            <a:ext cx="193" cy="980458"/>
          </a:xfrm>
          <a:prstGeom prst="curvedConnector3">
            <a:avLst>
              <a:gd name="adj1" fmla="val -98705699"/>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8" name="曲线连接符 367"/>
          <p:cNvCxnSpPr>
            <a:stCxn id="348" idx="2"/>
            <a:endCxn id="346" idx="2"/>
          </p:cNvCxnSpPr>
          <p:nvPr/>
        </p:nvCxnSpPr>
        <p:spPr>
          <a:xfrm rot="16200000" flipH="1">
            <a:off x="6247220" y="3322025"/>
            <a:ext cx="353" cy="1303981"/>
          </a:xfrm>
          <a:prstGeom prst="curvedConnector3">
            <a:avLst>
              <a:gd name="adj1" fmla="val 75652408"/>
            </a:avLst>
          </a:prstGeom>
          <a:ln>
            <a:tailEnd type="triangle"/>
          </a:ln>
        </p:spPr>
        <p:style>
          <a:lnRef idx="1">
            <a:schemeClr val="accent1"/>
          </a:lnRef>
          <a:fillRef idx="0">
            <a:schemeClr val="accent1"/>
          </a:fillRef>
          <a:effectRef idx="0">
            <a:schemeClr val="accent1"/>
          </a:effectRef>
          <a:fontRef idx="minor">
            <a:schemeClr val="tx1"/>
          </a:fontRef>
        </p:style>
      </p:cxnSp>
      <p:sp>
        <p:nvSpPr>
          <p:cNvPr id="369" name="文本框 368"/>
          <p:cNvSpPr txBox="1"/>
          <p:nvPr/>
        </p:nvSpPr>
        <p:spPr>
          <a:xfrm>
            <a:off x="4905408" y="4029032"/>
            <a:ext cx="1148071" cy="276999"/>
          </a:xfrm>
          <a:prstGeom prst="rect">
            <a:avLst/>
          </a:prstGeom>
          <a:noFill/>
        </p:spPr>
        <p:txBody>
          <a:bodyPr wrap="none" rtlCol="0">
            <a:spAutoFit/>
          </a:bodyPr>
          <a:lstStyle/>
          <a:p>
            <a:r>
              <a:rPr lang="en-US" altLang="zh-CN" sz="1200" b="1" dirty="0" smtClean="0">
                <a:solidFill>
                  <a:schemeClr val="accent2"/>
                </a:solidFill>
              </a:rPr>
              <a:t>Self Attention</a:t>
            </a:r>
            <a:endParaRPr lang="zh-CN" altLang="en-US" sz="1200" b="1" dirty="0">
              <a:solidFill>
                <a:schemeClr val="accent2"/>
              </a:solidFill>
            </a:endParaRPr>
          </a:p>
        </p:txBody>
      </p:sp>
      <p:grpSp>
        <p:nvGrpSpPr>
          <p:cNvPr id="375" name="组合 374"/>
          <p:cNvGrpSpPr/>
          <p:nvPr/>
        </p:nvGrpSpPr>
        <p:grpSpPr>
          <a:xfrm>
            <a:off x="5660418" y="5189505"/>
            <a:ext cx="168442" cy="852454"/>
            <a:chOff x="950497" y="4528297"/>
            <a:chExt cx="168442" cy="852454"/>
          </a:xfrm>
        </p:grpSpPr>
        <p:sp>
          <p:nvSpPr>
            <p:cNvPr id="376" name="圆角矩形 375"/>
            <p:cNvSpPr/>
            <p:nvPr/>
          </p:nvSpPr>
          <p:spPr>
            <a:xfrm>
              <a:off x="950497" y="4528297"/>
              <a:ext cx="168442" cy="852454"/>
            </a:xfrm>
            <a:prstGeom prst="roundRect">
              <a:avLst>
                <a:gd name="adj" fmla="val 47702"/>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7" name="椭圆 376"/>
            <p:cNvSpPr/>
            <p:nvPr/>
          </p:nvSpPr>
          <p:spPr>
            <a:xfrm>
              <a:off x="962528" y="4648613"/>
              <a:ext cx="139956" cy="139956"/>
            </a:xfrm>
            <a:prstGeom prst="ellips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8" name="椭圆 377"/>
            <p:cNvSpPr/>
            <p:nvPr/>
          </p:nvSpPr>
          <p:spPr>
            <a:xfrm>
              <a:off x="968340" y="4890975"/>
              <a:ext cx="139956" cy="139956"/>
            </a:xfrm>
            <a:prstGeom prst="ellips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9" name="椭圆 378"/>
            <p:cNvSpPr/>
            <p:nvPr/>
          </p:nvSpPr>
          <p:spPr>
            <a:xfrm>
              <a:off x="962529" y="5129847"/>
              <a:ext cx="139956" cy="139956"/>
            </a:xfrm>
            <a:prstGeom prst="ellips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82" name="组合 381"/>
          <p:cNvGrpSpPr/>
          <p:nvPr/>
        </p:nvGrpSpPr>
        <p:grpSpPr>
          <a:xfrm>
            <a:off x="5972760" y="5183011"/>
            <a:ext cx="168442" cy="852454"/>
            <a:chOff x="950497" y="4528297"/>
            <a:chExt cx="168442" cy="852454"/>
          </a:xfrm>
        </p:grpSpPr>
        <p:sp>
          <p:nvSpPr>
            <p:cNvPr id="383" name="圆角矩形 382"/>
            <p:cNvSpPr/>
            <p:nvPr/>
          </p:nvSpPr>
          <p:spPr>
            <a:xfrm>
              <a:off x="950497" y="4528297"/>
              <a:ext cx="168442" cy="852454"/>
            </a:xfrm>
            <a:prstGeom prst="roundRect">
              <a:avLst>
                <a:gd name="adj" fmla="val 47702"/>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4" name="椭圆 383"/>
            <p:cNvSpPr/>
            <p:nvPr/>
          </p:nvSpPr>
          <p:spPr>
            <a:xfrm>
              <a:off x="962528" y="4648613"/>
              <a:ext cx="139956" cy="139956"/>
            </a:xfrm>
            <a:prstGeom prst="ellips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5" name="椭圆 384"/>
            <p:cNvSpPr/>
            <p:nvPr/>
          </p:nvSpPr>
          <p:spPr>
            <a:xfrm>
              <a:off x="968340" y="4890975"/>
              <a:ext cx="139956" cy="139956"/>
            </a:xfrm>
            <a:prstGeom prst="ellips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6" name="椭圆 385"/>
            <p:cNvSpPr/>
            <p:nvPr/>
          </p:nvSpPr>
          <p:spPr>
            <a:xfrm>
              <a:off x="962529" y="5129847"/>
              <a:ext cx="139956" cy="139956"/>
            </a:xfrm>
            <a:prstGeom prst="ellips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94" name="组合 393"/>
          <p:cNvGrpSpPr/>
          <p:nvPr/>
        </p:nvGrpSpPr>
        <p:grpSpPr>
          <a:xfrm>
            <a:off x="7134400" y="3632267"/>
            <a:ext cx="151987" cy="340103"/>
            <a:chOff x="1129102" y="3974531"/>
            <a:chExt cx="151987" cy="340103"/>
          </a:xfrm>
          <a:solidFill>
            <a:schemeClr val="accent1">
              <a:lumMod val="20000"/>
              <a:lumOff val="80000"/>
            </a:schemeClr>
          </a:solidFill>
        </p:grpSpPr>
        <p:sp>
          <p:nvSpPr>
            <p:cNvPr id="395" name="圆角矩形 394"/>
            <p:cNvSpPr/>
            <p:nvPr/>
          </p:nvSpPr>
          <p:spPr>
            <a:xfrm>
              <a:off x="1129102" y="3974531"/>
              <a:ext cx="151987" cy="340103"/>
            </a:xfrm>
            <a:prstGeom prst="roundRect">
              <a:avLst>
                <a:gd name="adj" fmla="val 47702"/>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6" name="椭圆 395"/>
            <p:cNvSpPr/>
            <p:nvPr/>
          </p:nvSpPr>
          <p:spPr>
            <a:xfrm>
              <a:off x="1132239" y="4086004"/>
              <a:ext cx="139956" cy="139956"/>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5" name="矩形 34"/>
          <p:cNvSpPr/>
          <p:nvPr/>
        </p:nvSpPr>
        <p:spPr>
          <a:xfrm>
            <a:off x="4019447" y="2374096"/>
            <a:ext cx="1557514" cy="8805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1" name="直接连接符 40"/>
          <p:cNvCxnSpPr/>
          <p:nvPr/>
        </p:nvCxnSpPr>
        <p:spPr>
          <a:xfrm>
            <a:off x="4019447" y="2559825"/>
            <a:ext cx="1557513" cy="0"/>
          </a:xfrm>
          <a:prstGeom prst="line">
            <a:avLst/>
          </a:prstGeom>
        </p:spPr>
        <p:style>
          <a:lnRef idx="1">
            <a:schemeClr val="dk1"/>
          </a:lnRef>
          <a:fillRef idx="0">
            <a:schemeClr val="dk1"/>
          </a:fillRef>
          <a:effectRef idx="0">
            <a:schemeClr val="dk1"/>
          </a:effectRef>
          <a:fontRef idx="minor">
            <a:schemeClr val="tx1"/>
          </a:fontRef>
        </p:style>
      </p:cxnSp>
      <p:cxnSp>
        <p:nvCxnSpPr>
          <p:cNvPr id="397" name="直接连接符 396"/>
          <p:cNvCxnSpPr/>
          <p:nvPr/>
        </p:nvCxnSpPr>
        <p:spPr>
          <a:xfrm>
            <a:off x="4019113" y="2734636"/>
            <a:ext cx="1557513" cy="0"/>
          </a:xfrm>
          <a:prstGeom prst="line">
            <a:avLst/>
          </a:prstGeom>
        </p:spPr>
        <p:style>
          <a:lnRef idx="1">
            <a:schemeClr val="dk1"/>
          </a:lnRef>
          <a:fillRef idx="0">
            <a:schemeClr val="dk1"/>
          </a:fillRef>
          <a:effectRef idx="0">
            <a:schemeClr val="dk1"/>
          </a:effectRef>
          <a:fontRef idx="minor">
            <a:schemeClr val="tx1"/>
          </a:fontRef>
        </p:style>
      </p:cxnSp>
      <p:cxnSp>
        <p:nvCxnSpPr>
          <p:cNvPr id="398" name="直接连接符 397"/>
          <p:cNvCxnSpPr/>
          <p:nvPr/>
        </p:nvCxnSpPr>
        <p:spPr>
          <a:xfrm>
            <a:off x="4018779" y="2909447"/>
            <a:ext cx="1557513" cy="0"/>
          </a:xfrm>
          <a:prstGeom prst="line">
            <a:avLst/>
          </a:prstGeom>
        </p:spPr>
        <p:style>
          <a:lnRef idx="1">
            <a:schemeClr val="dk1"/>
          </a:lnRef>
          <a:fillRef idx="0">
            <a:schemeClr val="dk1"/>
          </a:fillRef>
          <a:effectRef idx="0">
            <a:schemeClr val="dk1"/>
          </a:effectRef>
          <a:fontRef idx="minor">
            <a:schemeClr val="tx1"/>
          </a:fontRef>
        </p:style>
      </p:cxnSp>
      <p:cxnSp>
        <p:nvCxnSpPr>
          <p:cNvPr id="399" name="直接连接符 398"/>
          <p:cNvCxnSpPr/>
          <p:nvPr/>
        </p:nvCxnSpPr>
        <p:spPr>
          <a:xfrm>
            <a:off x="4018445" y="3084258"/>
            <a:ext cx="1557513" cy="0"/>
          </a:xfrm>
          <a:prstGeom prst="line">
            <a:avLst/>
          </a:prstGeom>
        </p:spPr>
        <p:style>
          <a:lnRef idx="1">
            <a:schemeClr val="dk1"/>
          </a:lnRef>
          <a:fillRef idx="0">
            <a:schemeClr val="dk1"/>
          </a:fillRef>
          <a:effectRef idx="0">
            <a:schemeClr val="dk1"/>
          </a:effectRef>
          <a:fontRef idx="minor">
            <a:schemeClr val="tx1"/>
          </a:fontRef>
        </p:style>
      </p:cxnSp>
      <p:cxnSp>
        <p:nvCxnSpPr>
          <p:cNvPr id="44" name="直接连接符 43"/>
          <p:cNvCxnSpPr/>
          <p:nvPr/>
        </p:nvCxnSpPr>
        <p:spPr>
          <a:xfrm>
            <a:off x="4250006" y="2382692"/>
            <a:ext cx="0" cy="860438"/>
          </a:xfrm>
          <a:prstGeom prst="line">
            <a:avLst/>
          </a:prstGeom>
        </p:spPr>
        <p:style>
          <a:lnRef idx="1">
            <a:schemeClr val="dk1"/>
          </a:lnRef>
          <a:fillRef idx="0">
            <a:schemeClr val="dk1"/>
          </a:fillRef>
          <a:effectRef idx="0">
            <a:schemeClr val="dk1"/>
          </a:effectRef>
          <a:fontRef idx="minor">
            <a:schemeClr val="tx1"/>
          </a:fontRef>
        </p:style>
      </p:cxnSp>
      <p:cxnSp>
        <p:nvCxnSpPr>
          <p:cNvPr id="400" name="直接连接符 399"/>
          <p:cNvCxnSpPr/>
          <p:nvPr/>
        </p:nvCxnSpPr>
        <p:spPr>
          <a:xfrm>
            <a:off x="4511578" y="2386779"/>
            <a:ext cx="0" cy="860438"/>
          </a:xfrm>
          <a:prstGeom prst="line">
            <a:avLst/>
          </a:prstGeom>
        </p:spPr>
        <p:style>
          <a:lnRef idx="1">
            <a:schemeClr val="dk1"/>
          </a:lnRef>
          <a:fillRef idx="0">
            <a:schemeClr val="dk1"/>
          </a:fillRef>
          <a:effectRef idx="0">
            <a:schemeClr val="dk1"/>
          </a:effectRef>
          <a:fontRef idx="minor">
            <a:schemeClr val="tx1"/>
          </a:fontRef>
        </p:style>
      </p:cxnSp>
      <p:cxnSp>
        <p:nvCxnSpPr>
          <p:cNvPr id="401" name="直接连接符 400"/>
          <p:cNvCxnSpPr/>
          <p:nvPr/>
        </p:nvCxnSpPr>
        <p:spPr>
          <a:xfrm>
            <a:off x="4773150" y="2380233"/>
            <a:ext cx="0" cy="860438"/>
          </a:xfrm>
          <a:prstGeom prst="line">
            <a:avLst/>
          </a:prstGeom>
        </p:spPr>
        <p:style>
          <a:lnRef idx="1">
            <a:schemeClr val="dk1"/>
          </a:lnRef>
          <a:fillRef idx="0">
            <a:schemeClr val="dk1"/>
          </a:fillRef>
          <a:effectRef idx="0">
            <a:schemeClr val="dk1"/>
          </a:effectRef>
          <a:fontRef idx="minor">
            <a:schemeClr val="tx1"/>
          </a:fontRef>
        </p:style>
      </p:cxnSp>
      <p:cxnSp>
        <p:nvCxnSpPr>
          <p:cNvPr id="402" name="直接连接符 401"/>
          <p:cNvCxnSpPr/>
          <p:nvPr/>
        </p:nvCxnSpPr>
        <p:spPr>
          <a:xfrm>
            <a:off x="5034722" y="2384320"/>
            <a:ext cx="0" cy="860438"/>
          </a:xfrm>
          <a:prstGeom prst="line">
            <a:avLst/>
          </a:prstGeom>
        </p:spPr>
        <p:style>
          <a:lnRef idx="1">
            <a:schemeClr val="dk1"/>
          </a:lnRef>
          <a:fillRef idx="0">
            <a:schemeClr val="dk1"/>
          </a:fillRef>
          <a:effectRef idx="0">
            <a:schemeClr val="dk1"/>
          </a:effectRef>
          <a:fontRef idx="minor">
            <a:schemeClr val="tx1"/>
          </a:fontRef>
        </p:style>
      </p:cxnSp>
      <p:cxnSp>
        <p:nvCxnSpPr>
          <p:cNvPr id="403" name="直接连接符 402"/>
          <p:cNvCxnSpPr/>
          <p:nvPr/>
        </p:nvCxnSpPr>
        <p:spPr>
          <a:xfrm>
            <a:off x="5296294" y="2377774"/>
            <a:ext cx="0" cy="860438"/>
          </a:xfrm>
          <a:prstGeom prst="line">
            <a:avLst/>
          </a:prstGeom>
        </p:spPr>
        <p:style>
          <a:lnRef idx="1">
            <a:schemeClr val="dk1"/>
          </a:lnRef>
          <a:fillRef idx="0">
            <a:schemeClr val="dk1"/>
          </a:fillRef>
          <a:effectRef idx="0">
            <a:schemeClr val="dk1"/>
          </a:effectRef>
          <a:fontRef idx="minor">
            <a:schemeClr val="tx1"/>
          </a:fontRef>
        </p:style>
      </p:cxnSp>
      <p:sp>
        <p:nvSpPr>
          <p:cNvPr id="99" name="矩形 98"/>
          <p:cNvSpPr/>
          <p:nvPr/>
        </p:nvSpPr>
        <p:spPr>
          <a:xfrm>
            <a:off x="4521997" y="2559826"/>
            <a:ext cx="264245" cy="173046"/>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6" name="矩形 515"/>
          <p:cNvSpPr/>
          <p:nvPr/>
        </p:nvSpPr>
        <p:spPr>
          <a:xfrm>
            <a:off x="4780839" y="2914495"/>
            <a:ext cx="264245" cy="173046"/>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矩形 99"/>
          <p:cNvSpPr/>
          <p:nvPr/>
        </p:nvSpPr>
        <p:spPr>
          <a:xfrm>
            <a:off x="5034722" y="2374096"/>
            <a:ext cx="261572" cy="18572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8" name="矩形 517"/>
          <p:cNvSpPr/>
          <p:nvPr/>
        </p:nvSpPr>
        <p:spPr>
          <a:xfrm>
            <a:off x="4515423" y="2739418"/>
            <a:ext cx="261572" cy="18572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9" name="矩形 518"/>
          <p:cNvSpPr/>
          <p:nvPr/>
        </p:nvSpPr>
        <p:spPr>
          <a:xfrm>
            <a:off x="4263755" y="3079176"/>
            <a:ext cx="261572" cy="18572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0" name="矩形 519"/>
          <p:cNvSpPr/>
          <p:nvPr/>
        </p:nvSpPr>
        <p:spPr>
          <a:xfrm>
            <a:off x="5292450" y="3079436"/>
            <a:ext cx="305420" cy="17169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1" name="矩形 520"/>
          <p:cNvSpPr/>
          <p:nvPr/>
        </p:nvSpPr>
        <p:spPr>
          <a:xfrm>
            <a:off x="5306655" y="2738255"/>
            <a:ext cx="275744" cy="182309"/>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2" name="文本框 521"/>
          <p:cNvSpPr txBox="1"/>
          <p:nvPr/>
        </p:nvSpPr>
        <p:spPr>
          <a:xfrm>
            <a:off x="5857465" y="6504977"/>
            <a:ext cx="1173719" cy="276999"/>
          </a:xfrm>
          <a:prstGeom prst="rect">
            <a:avLst/>
          </a:prstGeom>
          <a:noFill/>
        </p:spPr>
        <p:txBody>
          <a:bodyPr wrap="none" rtlCol="0">
            <a:spAutoFit/>
          </a:bodyPr>
          <a:lstStyle/>
          <a:p>
            <a:r>
              <a:rPr lang="en-US" altLang="zh-CN" sz="1200" b="1" dirty="0" smtClean="0">
                <a:solidFill>
                  <a:schemeClr val="accent2"/>
                </a:solidFill>
              </a:rPr>
              <a:t>items encoder</a:t>
            </a:r>
            <a:endParaRPr lang="zh-CN" altLang="en-US" sz="1200" b="1" dirty="0">
              <a:solidFill>
                <a:schemeClr val="accent2"/>
              </a:solidFill>
            </a:endParaRPr>
          </a:p>
        </p:txBody>
      </p:sp>
      <p:sp>
        <p:nvSpPr>
          <p:cNvPr id="523" name="文本框 522"/>
          <p:cNvSpPr txBox="1"/>
          <p:nvPr/>
        </p:nvSpPr>
        <p:spPr>
          <a:xfrm>
            <a:off x="4081928" y="1978918"/>
            <a:ext cx="1553630" cy="276999"/>
          </a:xfrm>
          <a:prstGeom prst="rect">
            <a:avLst/>
          </a:prstGeom>
          <a:noFill/>
        </p:spPr>
        <p:txBody>
          <a:bodyPr wrap="none" rtlCol="0">
            <a:spAutoFit/>
          </a:bodyPr>
          <a:lstStyle/>
          <a:p>
            <a:r>
              <a:rPr lang="en-US" altLang="zh-CN" sz="1200" b="1" dirty="0" smtClean="0">
                <a:solidFill>
                  <a:schemeClr val="accent2"/>
                </a:solidFill>
              </a:rPr>
              <a:t>Bi-Attention Fusion</a:t>
            </a:r>
            <a:endParaRPr lang="zh-CN" altLang="en-US" sz="1200" b="1" dirty="0">
              <a:solidFill>
                <a:schemeClr val="accent2"/>
              </a:solidFill>
            </a:endParaRPr>
          </a:p>
        </p:txBody>
      </p:sp>
      <p:sp>
        <p:nvSpPr>
          <p:cNvPr id="6" name="圆角矩形 5"/>
          <p:cNvSpPr/>
          <p:nvPr/>
        </p:nvSpPr>
        <p:spPr>
          <a:xfrm>
            <a:off x="3932297" y="2315675"/>
            <a:ext cx="1723108" cy="311213"/>
          </a:xfrm>
          <a:prstGeom prst="round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3" name="文本框 392"/>
          <p:cNvSpPr txBox="1"/>
          <p:nvPr/>
        </p:nvSpPr>
        <p:spPr>
          <a:xfrm>
            <a:off x="5629420" y="2939521"/>
            <a:ext cx="638316" cy="276999"/>
          </a:xfrm>
          <a:prstGeom prst="rect">
            <a:avLst/>
          </a:prstGeom>
          <a:noFill/>
        </p:spPr>
        <p:txBody>
          <a:bodyPr wrap="none" rtlCol="0">
            <a:spAutoFit/>
          </a:bodyPr>
          <a:lstStyle/>
          <a:p>
            <a:r>
              <a:rPr lang="en-US" altLang="zh-CN" sz="1200" b="1" dirty="0" smtClean="0">
                <a:solidFill>
                  <a:schemeClr val="accent2"/>
                </a:solidFill>
              </a:rPr>
              <a:t>Matrix</a:t>
            </a:r>
            <a:endParaRPr lang="zh-CN" altLang="en-US" sz="1200" b="1" dirty="0">
              <a:solidFill>
                <a:schemeClr val="accent2"/>
              </a:solidFill>
            </a:endParaRPr>
          </a:p>
        </p:txBody>
      </p:sp>
      <mc:AlternateContent xmlns:mc="http://schemas.openxmlformats.org/markup-compatibility/2006" xmlns:a14="http://schemas.microsoft.com/office/drawing/2010/main">
        <mc:Choice Requires="a14">
          <p:sp>
            <p:nvSpPr>
              <p:cNvPr id="408" name="文本框 407"/>
              <p:cNvSpPr txBox="1"/>
              <p:nvPr/>
            </p:nvSpPr>
            <p:spPr>
              <a:xfrm>
                <a:off x="1669312" y="3712202"/>
                <a:ext cx="42223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𝐻</m:t>
                      </m:r>
                    </m:oMath>
                  </m:oMathPara>
                </a14:m>
                <a:endParaRPr lang="zh-CN" altLang="en-US" dirty="0"/>
              </a:p>
            </p:txBody>
          </p:sp>
        </mc:Choice>
        <mc:Fallback xmlns="">
          <p:sp>
            <p:nvSpPr>
              <p:cNvPr id="408" name="文本框 407"/>
              <p:cNvSpPr txBox="1">
                <a:spLocks noRot="1" noChangeAspect="1" noMove="1" noResize="1" noEditPoints="1" noAdjustHandles="1" noChangeArrowheads="1" noChangeShapeType="1" noTextEdit="1"/>
              </p:cNvSpPr>
              <p:nvPr/>
            </p:nvSpPr>
            <p:spPr>
              <a:xfrm>
                <a:off x="1669312" y="3712202"/>
                <a:ext cx="422231" cy="369332"/>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9" name="文本框 408"/>
              <p:cNvSpPr txBox="1"/>
              <p:nvPr/>
            </p:nvSpPr>
            <p:spPr>
              <a:xfrm>
                <a:off x="7572518" y="3612471"/>
                <a:ext cx="41036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𝑈</m:t>
                      </m:r>
                    </m:oMath>
                  </m:oMathPara>
                </a14:m>
                <a:endParaRPr lang="zh-CN" altLang="en-US" dirty="0"/>
              </a:p>
            </p:txBody>
          </p:sp>
        </mc:Choice>
        <mc:Fallback xmlns="">
          <p:sp>
            <p:nvSpPr>
              <p:cNvPr id="409" name="文本框 408"/>
              <p:cNvSpPr txBox="1">
                <a:spLocks noRot="1" noChangeAspect="1" noMove="1" noResize="1" noEditPoints="1" noAdjustHandles="1" noChangeArrowheads="1" noChangeShapeType="1" noTextEdit="1"/>
              </p:cNvSpPr>
              <p:nvPr/>
            </p:nvSpPr>
            <p:spPr>
              <a:xfrm>
                <a:off x="7572518" y="3612471"/>
                <a:ext cx="410369" cy="369332"/>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2" name="矩形 61"/>
              <p:cNvSpPr/>
              <p:nvPr/>
            </p:nvSpPr>
            <p:spPr>
              <a:xfrm>
                <a:off x="7038955" y="2319225"/>
                <a:ext cx="361637" cy="27699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200" i="1" dirty="0">
                              <a:latin typeface="Cambria Math" charset="0"/>
                            </a:rPr>
                          </m:ctrlPr>
                        </m:sSubPr>
                        <m:e>
                          <m:r>
                            <a:rPr lang="en-US" altLang="zh-CN" sz="1200" i="1" dirty="0">
                              <a:latin typeface="Cambria Math" panose="02040503050406030204" pitchFamily="18" charset="0"/>
                            </a:rPr>
                            <m:t>𝑎</m:t>
                          </m:r>
                        </m:e>
                        <m:sub>
                          <m:r>
                            <a:rPr lang="en-US" altLang="zh-CN" sz="1200" i="1" dirty="0">
                              <a:latin typeface="Cambria Math" panose="02040503050406030204" pitchFamily="18" charset="0"/>
                            </a:rPr>
                            <m:t>𝑖</m:t>
                          </m:r>
                        </m:sub>
                      </m:sSub>
                    </m:oMath>
                  </m:oMathPara>
                </a14:m>
                <a:endParaRPr lang="zh-CN" altLang="en-US" sz="1200" dirty="0"/>
              </a:p>
            </p:txBody>
          </p:sp>
        </mc:Choice>
        <mc:Fallback xmlns="">
          <p:sp>
            <p:nvSpPr>
              <p:cNvPr id="62" name="矩形 61"/>
              <p:cNvSpPr>
                <a:spLocks noRot="1" noChangeAspect="1" noMove="1" noResize="1" noEditPoints="1" noAdjustHandles="1" noChangeArrowheads="1" noChangeShapeType="1" noTextEdit="1"/>
              </p:cNvSpPr>
              <p:nvPr/>
            </p:nvSpPr>
            <p:spPr>
              <a:xfrm>
                <a:off x="7038955" y="2319225"/>
                <a:ext cx="361637" cy="276999"/>
              </a:xfrm>
              <a:prstGeom prst="rect">
                <a:avLst/>
              </a:prstGeom>
              <a:blipFill>
                <a:blip r:embed="rId5"/>
                <a:stretch>
                  <a:fillRect/>
                </a:stretch>
              </a:blipFill>
            </p:spPr>
            <p:txBody>
              <a:bodyPr/>
              <a:lstStyle/>
              <a:p>
                <a:r>
                  <a:rPr lang="zh-CN" altLang="en-US">
                    <a:noFill/>
                  </a:rPr>
                  <a:t> </a:t>
                </a:r>
              </a:p>
            </p:txBody>
          </p:sp>
        </mc:Fallback>
      </mc:AlternateContent>
      <p:sp>
        <p:nvSpPr>
          <p:cNvPr id="416" name="椭圆 415"/>
          <p:cNvSpPr/>
          <p:nvPr/>
        </p:nvSpPr>
        <p:spPr>
          <a:xfrm>
            <a:off x="5799969" y="2396036"/>
            <a:ext cx="139956" cy="139956"/>
          </a:xfrm>
          <a:prstGeom prst="ellipse">
            <a:avLst/>
          </a:prstGeom>
          <a:solidFill>
            <a:schemeClr val="accent4">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7" name="椭圆 416"/>
          <p:cNvSpPr/>
          <p:nvPr/>
        </p:nvSpPr>
        <p:spPr>
          <a:xfrm>
            <a:off x="6012941" y="2396036"/>
            <a:ext cx="139956" cy="139956"/>
          </a:xfrm>
          <a:prstGeom prst="ellipse">
            <a:avLst/>
          </a:prstGeom>
          <a:solidFill>
            <a:schemeClr val="accent4">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8" name="椭圆 417"/>
          <p:cNvSpPr/>
          <p:nvPr/>
        </p:nvSpPr>
        <p:spPr>
          <a:xfrm>
            <a:off x="6225913" y="2396036"/>
            <a:ext cx="139956" cy="139956"/>
          </a:xfrm>
          <a:prstGeom prst="ellipse">
            <a:avLst/>
          </a:prstGeom>
          <a:solidFill>
            <a:schemeClr val="accent4">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9" name="椭圆 418"/>
          <p:cNvSpPr/>
          <p:nvPr/>
        </p:nvSpPr>
        <p:spPr>
          <a:xfrm>
            <a:off x="6438885" y="2396036"/>
            <a:ext cx="139956" cy="139956"/>
          </a:xfrm>
          <a:prstGeom prst="ellipse">
            <a:avLst/>
          </a:prstGeom>
          <a:solidFill>
            <a:schemeClr val="accent4">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0" name="椭圆 419"/>
          <p:cNvSpPr/>
          <p:nvPr/>
        </p:nvSpPr>
        <p:spPr>
          <a:xfrm>
            <a:off x="6651857" y="2396036"/>
            <a:ext cx="139956" cy="139956"/>
          </a:xfrm>
          <a:prstGeom prst="ellipse">
            <a:avLst/>
          </a:prstGeom>
          <a:solidFill>
            <a:schemeClr val="accent4">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1" name="椭圆 420"/>
          <p:cNvSpPr/>
          <p:nvPr/>
        </p:nvSpPr>
        <p:spPr>
          <a:xfrm>
            <a:off x="6864829" y="2396036"/>
            <a:ext cx="139956" cy="139956"/>
          </a:xfrm>
          <a:prstGeom prst="ellipse">
            <a:avLst/>
          </a:prstGeom>
          <a:solidFill>
            <a:schemeClr val="accent4">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22" name="直接箭头连接符 421"/>
          <p:cNvCxnSpPr>
            <a:stCxn id="348" idx="0"/>
            <a:endCxn id="416" idx="4"/>
          </p:cNvCxnSpPr>
          <p:nvPr/>
        </p:nvCxnSpPr>
        <p:spPr>
          <a:xfrm flipV="1">
            <a:off x="5595406" y="2535992"/>
            <a:ext cx="274541" cy="1097745"/>
          </a:xfrm>
          <a:prstGeom prst="straightConnector1">
            <a:avLst/>
          </a:prstGeom>
          <a:ln>
            <a:prstDash val="dash"/>
            <a:tailEnd type="triangle"/>
          </a:ln>
        </p:spPr>
        <p:style>
          <a:lnRef idx="1">
            <a:schemeClr val="accent4"/>
          </a:lnRef>
          <a:fillRef idx="0">
            <a:schemeClr val="accent4"/>
          </a:fillRef>
          <a:effectRef idx="0">
            <a:schemeClr val="accent4"/>
          </a:effectRef>
          <a:fontRef idx="minor">
            <a:schemeClr val="tx1"/>
          </a:fontRef>
        </p:style>
      </p:cxnSp>
      <p:cxnSp>
        <p:nvCxnSpPr>
          <p:cNvPr id="423" name="直接箭头连接符 422"/>
          <p:cNvCxnSpPr>
            <a:stCxn id="350" idx="0"/>
            <a:endCxn id="417" idx="4"/>
          </p:cNvCxnSpPr>
          <p:nvPr/>
        </p:nvCxnSpPr>
        <p:spPr>
          <a:xfrm flipV="1">
            <a:off x="5919543" y="2535992"/>
            <a:ext cx="163376" cy="1097551"/>
          </a:xfrm>
          <a:prstGeom prst="straightConnector1">
            <a:avLst/>
          </a:prstGeom>
          <a:ln>
            <a:prstDash val="dash"/>
            <a:tailEnd type="triangle"/>
          </a:ln>
        </p:spPr>
        <p:style>
          <a:lnRef idx="1">
            <a:schemeClr val="accent4"/>
          </a:lnRef>
          <a:fillRef idx="0">
            <a:schemeClr val="accent4"/>
          </a:fillRef>
          <a:effectRef idx="0">
            <a:schemeClr val="accent4"/>
          </a:effectRef>
          <a:fontRef idx="minor">
            <a:schemeClr val="tx1"/>
          </a:fontRef>
        </p:style>
      </p:cxnSp>
      <p:cxnSp>
        <p:nvCxnSpPr>
          <p:cNvPr id="424" name="直接箭头连接符 423"/>
          <p:cNvCxnSpPr>
            <a:stCxn id="354" idx="0"/>
            <a:endCxn id="418" idx="4"/>
          </p:cNvCxnSpPr>
          <p:nvPr/>
        </p:nvCxnSpPr>
        <p:spPr>
          <a:xfrm flipV="1">
            <a:off x="6252341" y="2535992"/>
            <a:ext cx="43550" cy="1097553"/>
          </a:xfrm>
          <a:prstGeom prst="straightConnector1">
            <a:avLst/>
          </a:prstGeom>
          <a:ln>
            <a:prstDash val="dash"/>
            <a:tailEnd type="triangle"/>
          </a:ln>
        </p:spPr>
        <p:style>
          <a:lnRef idx="1">
            <a:schemeClr val="accent4"/>
          </a:lnRef>
          <a:fillRef idx="0">
            <a:schemeClr val="accent4"/>
          </a:fillRef>
          <a:effectRef idx="0">
            <a:schemeClr val="accent4"/>
          </a:effectRef>
          <a:fontRef idx="minor">
            <a:schemeClr val="tx1"/>
          </a:fontRef>
        </p:style>
      </p:cxnSp>
      <p:cxnSp>
        <p:nvCxnSpPr>
          <p:cNvPr id="425" name="直接箭头连接符 424"/>
          <p:cNvCxnSpPr>
            <a:stCxn id="352" idx="0"/>
            <a:endCxn id="419" idx="4"/>
          </p:cNvCxnSpPr>
          <p:nvPr/>
        </p:nvCxnSpPr>
        <p:spPr>
          <a:xfrm flipH="1" flipV="1">
            <a:off x="6508863" y="2535992"/>
            <a:ext cx="67001" cy="1097552"/>
          </a:xfrm>
          <a:prstGeom prst="straightConnector1">
            <a:avLst/>
          </a:prstGeom>
          <a:ln>
            <a:prstDash val="dash"/>
            <a:tailEnd type="triangle"/>
          </a:ln>
        </p:spPr>
        <p:style>
          <a:lnRef idx="1">
            <a:schemeClr val="accent4"/>
          </a:lnRef>
          <a:fillRef idx="0">
            <a:schemeClr val="accent4"/>
          </a:fillRef>
          <a:effectRef idx="0">
            <a:schemeClr val="accent4"/>
          </a:effectRef>
          <a:fontRef idx="minor">
            <a:schemeClr val="tx1"/>
          </a:fontRef>
        </p:style>
      </p:cxnSp>
      <p:cxnSp>
        <p:nvCxnSpPr>
          <p:cNvPr id="426" name="直接箭头连接符 425"/>
          <p:cNvCxnSpPr>
            <a:stCxn id="346" idx="0"/>
            <a:endCxn id="420" idx="4"/>
          </p:cNvCxnSpPr>
          <p:nvPr/>
        </p:nvCxnSpPr>
        <p:spPr>
          <a:xfrm flipH="1" flipV="1">
            <a:off x="6721835" y="2535992"/>
            <a:ext cx="177552" cy="1098098"/>
          </a:xfrm>
          <a:prstGeom prst="straightConnector1">
            <a:avLst/>
          </a:prstGeom>
          <a:ln>
            <a:prstDash val="dash"/>
            <a:tailEnd type="triangle"/>
          </a:ln>
        </p:spPr>
        <p:style>
          <a:lnRef idx="1">
            <a:schemeClr val="accent4"/>
          </a:lnRef>
          <a:fillRef idx="0">
            <a:schemeClr val="accent4"/>
          </a:fillRef>
          <a:effectRef idx="0">
            <a:schemeClr val="accent4"/>
          </a:effectRef>
          <a:fontRef idx="minor">
            <a:schemeClr val="tx1"/>
          </a:fontRef>
        </p:style>
      </p:cxnSp>
      <p:cxnSp>
        <p:nvCxnSpPr>
          <p:cNvPr id="427" name="直接箭头连接符 426"/>
          <p:cNvCxnSpPr>
            <a:stCxn id="395" idx="0"/>
          </p:cNvCxnSpPr>
          <p:nvPr/>
        </p:nvCxnSpPr>
        <p:spPr>
          <a:xfrm flipH="1" flipV="1">
            <a:off x="6934807" y="2535992"/>
            <a:ext cx="275587" cy="1096275"/>
          </a:xfrm>
          <a:prstGeom prst="straightConnector1">
            <a:avLst/>
          </a:prstGeom>
          <a:ln>
            <a:prstDash val="dash"/>
            <a:tailEnd type="triangle"/>
          </a:ln>
        </p:spPr>
        <p:style>
          <a:lnRef idx="1">
            <a:schemeClr val="accent4"/>
          </a:lnRef>
          <a:fillRef idx="0">
            <a:schemeClr val="accent4"/>
          </a:fillRef>
          <a:effectRef idx="0">
            <a:schemeClr val="accent4"/>
          </a:effectRef>
          <a:fontRef idx="minor">
            <a:schemeClr val="tx1"/>
          </a:fontRef>
        </p:style>
      </p:cxnSp>
      <p:cxnSp>
        <p:nvCxnSpPr>
          <p:cNvPr id="461" name="直接箭头连接符 460"/>
          <p:cNvCxnSpPr>
            <a:stCxn id="6" idx="3"/>
            <a:endCxn id="416" idx="2"/>
          </p:cNvCxnSpPr>
          <p:nvPr/>
        </p:nvCxnSpPr>
        <p:spPr>
          <a:xfrm flipV="1">
            <a:off x="5655405" y="2466014"/>
            <a:ext cx="144564" cy="52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2" name="矩形 461"/>
              <p:cNvSpPr/>
              <p:nvPr/>
            </p:nvSpPr>
            <p:spPr>
              <a:xfrm>
                <a:off x="5785697" y="1969042"/>
                <a:ext cx="1224181" cy="43370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1200" i="1">
                              <a:latin typeface="Cambria Math" charset="0"/>
                            </a:rPr>
                          </m:ctrlPr>
                        </m:accPr>
                        <m:e>
                          <m:sSub>
                            <m:sSubPr>
                              <m:ctrlPr>
                                <a:rPr lang="en-US" altLang="zh-CN" sz="1200" i="1">
                                  <a:latin typeface="Cambria Math" charset="0"/>
                                </a:rPr>
                              </m:ctrlPr>
                            </m:sSubPr>
                            <m:e>
                              <m:r>
                                <a:rPr lang="en-US" altLang="zh-CN" sz="1200" i="1">
                                  <a:latin typeface="Cambria Math" panose="02040503050406030204" pitchFamily="18" charset="0"/>
                                </a:rPr>
                                <m:t>𝑈</m:t>
                              </m:r>
                            </m:e>
                            <m:sub>
                              <m:r>
                                <a:rPr lang="en-US" altLang="zh-CN" sz="1200" i="1">
                                  <a:latin typeface="Cambria Math" panose="02040503050406030204" pitchFamily="18" charset="0"/>
                                </a:rPr>
                                <m:t>𝑖</m:t>
                              </m:r>
                            </m:sub>
                          </m:sSub>
                        </m:e>
                      </m:acc>
                      <m:r>
                        <a:rPr lang="en-US" altLang="zh-CN" sz="1200" i="1">
                          <a:latin typeface="Cambria Math" panose="02040503050406030204" pitchFamily="18" charset="0"/>
                        </a:rPr>
                        <m:t>=</m:t>
                      </m:r>
                      <m:nary>
                        <m:naryPr>
                          <m:chr m:val="∑"/>
                          <m:limLoc m:val="subSup"/>
                          <m:supHide m:val="on"/>
                          <m:ctrlPr>
                            <a:rPr lang="en-US" altLang="zh-CN" sz="1200" i="1">
                              <a:latin typeface="Cambria Math" charset="0"/>
                            </a:rPr>
                          </m:ctrlPr>
                        </m:naryPr>
                        <m:sub>
                          <m:r>
                            <m:rPr>
                              <m:brk m:alnAt="9"/>
                            </m:rPr>
                            <a:rPr lang="en-US" altLang="zh-CN" sz="1200" i="1">
                              <a:latin typeface="Cambria Math" panose="02040503050406030204" pitchFamily="18" charset="0"/>
                            </a:rPr>
                            <m:t>𝑘</m:t>
                          </m:r>
                        </m:sub>
                        <m:sup/>
                        <m:e>
                          <m:sSub>
                            <m:sSubPr>
                              <m:ctrlPr>
                                <a:rPr lang="en-US" altLang="zh-CN" sz="1200" i="1">
                                  <a:latin typeface="Cambria Math" charset="0"/>
                                </a:rPr>
                              </m:ctrlPr>
                            </m:sSubPr>
                            <m:e>
                              <m:r>
                                <a:rPr lang="en-US" altLang="zh-CN" sz="1200" i="1">
                                  <a:latin typeface="Cambria Math" panose="02040503050406030204" pitchFamily="18" charset="0"/>
                                </a:rPr>
                                <m:t>𝑎</m:t>
                              </m:r>
                            </m:e>
                            <m:sub>
                              <m:r>
                                <a:rPr lang="en-US" altLang="zh-CN" sz="1200" i="1">
                                  <a:latin typeface="Cambria Math" panose="02040503050406030204" pitchFamily="18" charset="0"/>
                                </a:rPr>
                                <m:t>𝑖𝑘</m:t>
                              </m:r>
                            </m:sub>
                          </m:sSub>
                          <m:sSub>
                            <m:sSubPr>
                              <m:ctrlPr>
                                <a:rPr lang="en-US" altLang="zh-CN" sz="1200" i="1">
                                  <a:latin typeface="Cambria Math" charset="0"/>
                                </a:rPr>
                              </m:ctrlPr>
                            </m:sSubPr>
                            <m:e>
                              <m:r>
                                <a:rPr lang="en-US" altLang="zh-CN" sz="1200" i="1">
                                  <a:latin typeface="Cambria Math" panose="02040503050406030204" pitchFamily="18" charset="0"/>
                                </a:rPr>
                                <m:t>𝑈</m:t>
                              </m:r>
                            </m:e>
                            <m:sub>
                              <m:r>
                                <a:rPr lang="en-US" altLang="zh-CN" sz="1200" i="1">
                                  <a:latin typeface="Cambria Math" panose="02040503050406030204" pitchFamily="18" charset="0"/>
                                </a:rPr>
                                <m:t>𝑘</m:t>
                              </m:r>
                            </m:sub>
                          </m:sSub>
                        </m:e>
                      </m:nary>
                    </m:oMath>
                  </m:oMathPara>
                </a14:m>
                <a:endParaRPr lang="zh-CN" altLang="en-US" sz="1200" dirty="0"/>
              </a:p>
            </p:txBody>
          </p:sp>
        </mc:Choice>
        <mc:Fallback xmlns="">
          <p:sp>
            <p:nvSpPr>
              <p:cNvPr id="462" name="矩形 461"/>
              <p:cNvSpPr>
                <a:spLocks noRot="1" noChangeAspect="1" noMove="1" noResize="1" noEditPoints="1" noAdjustHandles="1" noChangeArrowheads="1" noChangeShapeType="1" noTextEdit="1"/>
              </p:cNvSpPr>
              <p:nvPr/>
            </p:nvSpPr>
            <p:spPr>
              <a:xfrm>
                <a:off x="5785697" y="1969042"/>
                <a:ext cx="1224181" cy="433708"/>
              </a:xfrm>
              <a:prstGeom prst="rect">
                <a:avLst/>
              </a:prstGeom>
              <a:blipFill>
                <a:blip r:embed="rId6"/>
                <a:stretch>
                  <a:fillRect l="-9950" t="-153521" r="-47761" b="-221127"/>
                </a:stretch>
              </a:blipFill>
            </p:spPr>
            <p:txBody>
              <a:bodyPr/>
              <a:lstStyle/>
              <a:p>
                <a:r>
                  <a:rPr lang="zh-CN" altLang="en-US">
                    <a:noFill/>
                  </a:rPr>
                  <a:t> </a:t>
                </a:r>
              </a:p>
            </p:txBody>
          </p:sp>
        </mc:Fallback>
      </mc:AlternateContent>
      <p:sp>
        <p:nvSpPr>
          <p:cNvPr id="10" name="矩形 9"/>
          <p:cNvSpPr/>
          <p:nvPr/>
        </p:nvSpPr>
        <p:spPr>
          <a:xfrm>
            <a:off x="4751884" y="2277342"/>
            <a:ext cx="309397" cy="340148"/>
          </a:xfrm>
          <a:prstGeom prst="rect">
            <a:avLst/>
          </a:prstGeom>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
        <p:nvSpPr>
          <p:cNvPr id="244" name="矩形 243"/>
          <p:cNvSpPr/>
          <p:nvPr/>
        </p:nvSpPr>
        <p:spPr>
          <a:xfrm>
            <a:off x="3989885" y="2524621"/>
            <a:ext cx="309397" cy="751170"/>
          </a:xfrm>
          <a:prstGeom prst="rect">
            <a:avLst/>
          </a:prstGeom>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cxnSp>
        <p:nvCxnSpPr>
          <p:cNvPr id="248" name="直接箭头连接符 247"/>
          <p:cNvCxnSpPr>
            <a:stCxn id="10" idx="1"/>
          </p:cNvCxnSpPr>
          <p:nvPr/>
        </p:nvCxnSpPr>
        <p:spPr>
          <a:xfrm flipH="1" flipV="1">
            <a:off x="3785521" y="2445940"/>
            <a:ext cx="966363" cy="1476"/>
          </a:xfrm>
          <a:prstGeom prst="straightConnector1">
            <a:avLst/>
          </a:prstGeom>
          <a:ln>
            <a:solidFill>
              <a:schemeClr val="accent2"/>
            </a:solidFill>
            <a:prstDash val="solid"/>
            <a:tailEnd type="triangle"/>
          </a:ln>
        </p:spPr>
        <p:style>
          <a:lnRef idx="1">
            <a:schemeClr val="accent4"/>
          </a:lnRef>
          <a:fillRef idx="0">
            <a:schemeClr val="accent4"/>
          </a:fillRef>
          <a:effectRef idx="0">
            <a:schemeClr val="accent4"/>
          </a:effectRef>
          <a:fontRef idx="minor">
            <a:schemeClr val="tx1"/>
          </a:fontRef>
        </p:style>
      </p:cxnSp>
      <p:cxnSp>
        <p:nvCxnSpPr>
          <p:cNvPr id="249" name="直接箭头连接符 248"/>
          <p:cNvCxnSpPr>
            <a:stCxn id="244" idx="1"/>
          </p:cNvCxnSpPr>
          <p:nvPr/>
        </p:nvCxnSpPr>
        <p:spPr>
          <a:xfrm flipH="1">
            <a:off x="3785333" y="2900206"/>
            <a:ext cx="204552" cy="6800"/>
          </a:xfrm>
          <a:prstGeom prst="straightConnector1">
            <a:avLst/>
          </a:prstGeom>
          <a:ln>
            <a:solidFill>
              <a:schemeClr val="accent2"/>
            </a:solidFill>
            <a:prstDash val="solid"/>
            <a:tailEnd type="triangle"/>
          </a:ln>
        </p:spPr>
        <p:style>
          <a:lnRef idx="1">
            <a:schemeClr val="accent4"/>
          </a:lnRef>
          <a:fillRef idx="0">
            <a:schemeClr val="accent4"/>
          </a:fillRef>
          <a:effectRef idx="0">
            <a:schemeClr val="accent4"/>
          </a:effectRef>
          <a:fontRef idx="minor">
            <a:schemeClr val="tx1"/>
          </a:fontRef>
        </p:style>
      </p:cxnSp>
      <p:grpSp>
        <p:nvGrpSpPr>
          <p:cNvPr id="16" name="组合 15"/>
          <p:cNvGrpSpPr/>
          <p:nvPr/>
        </p:nvGrpSpPr>
        <p:grpSpPr>
          <a:xfrm rot="5400000">
            <a:off x="3244745" y="2779013"/>
            <a:ext cx="959945" cy="139956"/>
            <a:chOff x="2770891" y="2697073"/>
            <a:chExt cx="959945" cy="139956"/>
          </a:xfrm>
        </p:grpSpPr>
        <p:sp>
          <p:nvSpPr>
            <p:cNvPr id="251" name="椭圆 250"/>
            <p:cNvSpPr/>
            <p:nvPr/>
          </p:nvSpPr>
          <p:spPr>
            <a:xfrm>
              <a:off x="2770891" y="2697073"/>
              <a:ext cx="139956" cy="139956"/>
            </a:xfrm>
            <a:prstGeom prst="ellipse">
              <a:avLst/>
            </a:prstGeom>
            <a:solidFill>
              <a:schemeClr val="accent4">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2" name="椭圆 251"/>
            <p:cNvSpPr/>
            <p:nvPr/>
          </p:nvSpPr>
          <p:spPr>
            <a:xfrm>
              <a:off x="2962597" y="2697073"/>
              <a:ext cx="139956" cy="139956"/>
            </a:xfrm>
            <a:prstGeom prst="ellipse">
              <a:avLst/>
            </a:prstGeom>
            <a:solidFill>
              <a:schemeClr val="accent4">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3" name="椭圆 252"/>
            <p:cNvSpPr/>
            <p:nvPr/>
          </p:nvSpPr>
          <p:spPr>
            <a:xfrm>
              <a:off x="3175569" y="2697073"/>
              <a:ext cx="139956" cy="139956"/>
            </a:xfrm>
            <a:prstGeom prst="ellipse">
              <a:avLst/>
            </a:prstGeom>
            <a:solidFill>
              <a:schemeClr val="accent4">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7" name="椭圆 256"/>
            <p:cNvSpPr/>
            <p:nvPr/>
          </p:nvSpPr>
          <p:spPr>
            <a:xfrm>
              <a:off x="3388541" y="2697073"/>
              <a:ext cx="139956" cy="139956"/>
            </a:xfrm>
            <a:prstGeom prst="ellipse">
              <a:avLst/>
            </a:prstGeom>
            <a:solidFill>
              <a:schemeClr val="accent4">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8" name="椭圆 257"/>
            <p:cNvSpPr/>
            <p:nvPr/>
          </p:nvSpPr>
          <p:spPr>
            <a:xfrm>
              <a:off x="3590880" y="2697073"/>
              <a:ext cx="139956" cy="139956"/>
            </a:xfrm>
            <a:prstGeom prst="ellipse">
              <a:avLst/>
            </a:prstGeom>
            <a:solidFill>
              <a:schemeClr val="accent4">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259" name="直接箭头连接符 258"/>
          <p:cNvCxnSpPr>
            <a:endCxn id="251" idx="5"/>
          </p:cNvCxnSpPr>
          <p:nvPr/>
        </p:nvCxnSpPr>
        <p:spPr>
          <a:xfrm rot="5400000" flipH="1" flipV="1">
            <a:off x="2494838" y="2530735"/>
            <a:ext cx="1222654" cy="1138142"/>
          </a:xfrm>
          <a:prstGeom prst="curvedConnector2">
            <a:avLst/>
          </a:prstGeom>
          <a:ln>
            <a:solidFill>
              <a:schemeClr val="accent2"/>
            </a:solidFill>
            <a:prstDash val="dash"/>
            <a:tailEnd type="triangle"/>
          </a:ln>
        </p:spPr>
        <p:style>
          <a:lnRef idx="1">
            <a:schemeClr val="accent4"/>
          </a:lnRef>
          <a:fillRef idx="0">
            <a:schemeClr val="accent4"/>
          </a:fillRef>
          <a:effectRef idx="0">
            <a:schemeClr val="accent4"/>
          </a:effectRef>
          <a:fontRef idx="minor">
            <a:schemeClr val="tx1"/>
          </a:fontRef>
        </p:style>
      </p:cxnSp>
      <p:cxnSp>
        <p:nvCxnSpPr>
          <p:cNvPr id="260" name="直接箭头连接符 259"/>
          <p:cNvCxnSpPr>
            <a:stCxn id="195" idx="0"/>
            <a:endCxn id="252" idx="4"/>
          </p:cNvCxnSpPr>
          <p:nvPr/>
        </p:nvCxnSpPr>
        <p:spPr>
          <a:xfrm rot="5400000" flipH="1" flipV="1">
            <a:off x="2714218" y="2771680"/>
            <a:ext cx="1081499" cy="799546"/>
          </a:xfrm>
          <a:prstGeom prst="curvedConnector2">
            <a:avLst/>
          </a:prstGeom>
          <a:ln>
            <a:solidFill>
              <a:schemeClr val="accent2"/>
            </a:solidFill>
            <a:prstDash val="dash"/>
            <a:tailEnd type="triangle"/>
          </a:ln>
        </p:spPr>
        <p:style>
          <a:lnRef idx="1">
            <a:schemeClr val="accent4"/>
          </a:lnRef>
          <a:fillRef idx="0">
            <a:schemeClr val="accent4"/>
          </a:fillRef>
          <a:effectRef idx="0">
            <a:schemeClr val="accent4"/>
          </a:effectRef>
          <a:fontRef idx="minor">
            <a:schemeClr val="tx1"/>
          </a:fontRef>
        </p:style>
      </p:cxnSp>
      <p:cxnSp>
        <p:nvCxnSpPr>
          <p:cNvPr id="262" name="直接箭头连接符 261"/>
          <p:cNvCxnSpPr>
            <a:stCxn id="189" idx="0"/>
            <a:endCxn id="253" idx="4"/>
          </p:cNvCxnSpPr>
          <p:nvPr/>
        </p:nvCxnSpPr>
        <p:spPr>
          <a:xfrm rot="5400000" flipH="1" flipV="1">
            <a:off x="2987102" y="3044566"/>
            <a:ext cx="868529" cy="466748"/>
          </a:xfrm>
          <a:prstGeom prst="curvedConnector2">
            <a:avLst/>
          </a:prstGeom>
          <a:ln>
            <a:solidFill>
              <a:schemeClr val="accent2"/>
            </a:solidFill>
            <a:prstDash val="dash"/>
            <a:tailEnd type="triangle"/>
          </a:ln>
        </p:spPr>
        <p:style>
          <a:lnRef idx="1">
            <a:schemeClr val="accent4"/>
          </a:lnRef>
          <a:fillRef idx="0">
            <a:schemeClr val="accent4"/>
          </a:fillRef>
          <a:effectRef idx="0">
            <a:schemeClr val="accent4"/>
          </a:effectRef>
          <a:fontRef idx="minor">
            <a:schemeClr val="tx1"/>
          </a:fontRef>
        </p:style>
      </p:cxnSp>
      <p:cxnSp>
        <p:nvCxnSpPr>
          <p:cNvPr id="265" name="直接箭头连接符 264"/>
          <p:cNvCxnSpPr>
            <a:stCxn id="192" idx="0"/>
            <a:endCxn id="257" idx="4"/>
          </p:cNvCxnSpPr>
          <p:nvPr/>
        </p:nvCxnSpPr>
        <p:spPr>
          <a:xfrm rot="5400000" flipH="1" flipV="1">
            <a:off x="3255349" y="3312813"/>
            <a:ext cx="655556" cy="143225"/>
          </a:xfrm>
          <a:prstGeom prst="curvedConnector2">
            <a:avLst/>
          </a:prstGeom>
          <a:ln>
            <a:solidFill>
              <a:schemeClr val="accent2"/>
            </a:solidFill>
            <a:prstDash val="dash"/>
            <a:tailEnd type="triangle"/>
          </a:ln>
        </p:spPr>
        <p:style>
          <a:lnRef idx="1">
            <a:schemeClr val="accent4"/>
          </a:lnRef>
          <a:fillRef idx="0">
            <a:schemeClr val="accent4"/>
          </a:fillRef>
          <a:effectRef idx="0">
            <a:schemeClr val="accent4"/>
          </a:effectRef>
          <a:fontRef idx="minor">
            <a:schemeClr val="tx1"/>
          </a:fontRef>
        </p:style>
      </p:cxnSp>
      <p:cxnSp>
        <p:nvCxnSpPr>
          <p:cNvPr id="268" name="直接箭头连接符 267"/>
          <p:cNvCxnSpPr>
            <a:stCxn id="203" idx="0"/>
            <a:endCxn id="258" idx="6"/>
          </p:cNvCxnSpPr>
          <p:nvPr/>
        </p:nvCxnSpPr>
        <p:spPr>
          <a:xfrm rot="16200000" flipV="1">
            <a:off x="3587986" y="3465697"/>
            <a:ext cx="383785" cy="110320"/>
          </a:xfrm>
          <a:prstGeom prst="curvedConnector3">
            <a:avLst>
              <a:gd name="adj1" fmla="val 50000"/>
            </a:avLst>
          </a:prstGeom>
          <a:ln>
            <a:solidFill>
              <a:schemeClr val="accent2"/>
            </a:solidFill>
            <a:prstDash val="dash"/>
            <a:tailEnd type="triangle"/>
          </a:ln>
        </p:spPr>
        <p:style>
          <a:lnRef idx="1">
            <a:schemeClr val="accent4"/>
          </a:lnRef>
          <a:fillRef idx="0">
            <a:schemeClr val="accent4"/>
          </a:fillRef>
          <a:effectRef idx="0">
            <a:schemeClr val="accent4"/>
          </a:effectRef>
          <a:fontRef idx="minor">
            <a:schemeClr val="tx1"/>
          </a:fontRef>
        </p:style>
      </p:cxnSp>
      <mc:AlternateContent xmlns:mc="http://schemas.openxmlformats.org/markup-compatibility/2006" xmlns:a14="http://schemas.microsoft.com/office/drawing/2010/main">
        <mc:Choice Requires="a14">
          <p:sp>
            <p:nvSpPr>
              <p:cNvPr id="28" name="矩形 27"/>
              <p:cNvSpPr/>
              <p:nvPr/>
            </p:nvSpPr>
            <p:spPr>
              <a:xfrm>
                <a:off x="3557564" y="2063009"/>
                <a:ext cx="313098" cy="27699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1200" i="1" dirty="0">
                          <a:latin typeface="Cambria Math" panose="02040503050406030204" pitchFamily="18" charset="0"/>
                        </a:rPr>
                        <m:t>𝑏</m:t>
                      </m:r>
                    </m:oMath>
                  </m:oMathPara>
                </a14:m>
                <a:endParaRPr lang="zh-CN" altLang="en-US" sz="1200" dirty="0"/>
              </a:p>
            </p:txBody>
          </p:sp>
        </mc:Choice>
        <mc:Fallback xmlns="">
          <p:sp>
            <p:nvSpPr>
              <p:cNvPr id="28" name="矩形 27"/>
              <p:cNvSpPr>
                <a:spLocks noRot="1" noChangeAspect="1" noMove="1" noResize="1" noEditPoints="1" noAdjustHandles="1" noChangeArrowheads="1" noChangeShapeType="1" noTextEdit="1"/>
              </p:cNvSpPr>
              <p:nvPr/>
            </p:nvSpPr>
            <p:spPr>
              <a:xfrm>
                <a:off x="3557564" y="2063009"/>
                <a:ext cx="313098" cy="276999"/>
              </a:xfrm>
              <a:prstGeom prst="rect">
                <a:avLst/>
              </a:prstGeom>
              <a:blipFill>
                <a:blip r:embed="rId7"/>
                <a:stretch>
                  <a:fillRect/>
                </a:stretch>
              </a:blipFill>
            </p:spPr>
            <p:txBody>
              <a:bodyPr/>
              <a:lstStyle/>
              <a:p>
                <a:r>
                  <a:rPr lang="zh-CN" altLang="en-US">
                    <a:noFill/>
                  </a:rPr>
                  <a:t> </a:t>
                </a:r>
              </a:p>
            </p:txBody>
          </p:sp>
        </mc:Fallback>
      </mc:AlternateContent>
      <p:sp>
        <p:nvSpPr>
          <p:cNvPr id="29" name="矩形 28"/>
          <p:cNvSpPr/>
          <p:nvPr/>
        </p:nvSpPr>
        <p:spPr>
          <a:xfrm>
            <a:off x="1592471" y="2488388"/>
            <a:ext cx="1422184" cy="461665"/>
          </a:xfrm>
          <a:prstGeom prst="rect">
            <a:avLst/>
          </a:prstGeom>
        </p:spPr>
        <p:txBody>
          <a:bodyPr wrap="none">
            <a:spAutoFit/>
          </a:bodyPr>
          <a:lstStyle/>
          <a:p>
            <a:r>
              <a:rPr lang="en-US" altLang="zh-CN" sz="1200" b="1" dirty="0" smtClean="0"/>
              <a:t>items-to-concept</a:t>
            </a:r>
          </a:p>
          <a:p>
            <a:pPr algn="ctr"/>
            <a:r>
              <a:rPr lang="en-US" altLang="zh-CN" sz="1200" b="1" dirty="0" smtClean="0"/>
              <a:t>attention</a:t>
            </a:r>
            <a:endParaRPr lang="zh-CN" altLang="en-US" sz="1200" b="1" dirty="0"/>
          </a:p>
        </p:txBody>
      </p:sp>
      <p:sp>
        <p:nvSpPr>
          <p:cNvPr id="274" name="矩形 273"/>
          <p:cNvSpPr/>
          <p:nvPr/>
        </p:nvSpPr>
        <p:spPr>
          <a:xfrm>
            <a:off x="6913825" y="2693468"/>
            <a:ext cx="1422184" cy="461665"/>
          </a:xfrm>
          <a:prstGeom prst="rect">
            <a:avLst/>
          </a:prstGeom>
        </p:spPr>
        <p:txBody>
          <a:bodyPr wrap="none">
            <a:spAutoFit/>
          </a:bodyPr>
          <a:lstStyle/>
          <a:p>
            <a:r>
              <a:rPr lang="en-US" altLang="zh-CN" sz="1200" b="1" dirty="0" smtClean="0"/>
              <a:t>concept-to-items</a:t>
            </a:r>
          </a:p>
          <a:p>
            <a:pPr algn="ctr"/>
            <a:r>
              <a:rPr lang="en-US" altLang="zh-CN" sz="1200" b="1" dirty="0" smtClean="0"/>
              <a:t>attention</a:t>
            </a:r>
            <a:endParaRPr lang="zh-CN" altLang="en-US" sz="1200" b="1" dirty="0"/>
          </a:p>
        </p:txBody>
      </p:sp>
      <mc:AlternateContent xmlns:mc="http://schemas.openxmlformats.org/markup-compatibility/2006" xmlns:a14="http://schemas.microsoft.com/office/drawing/2010/main">
        <mc:Choice Requires="a14">
          <p:sp>
            <p:nvSpPr>
              <p:cNvPr id="30" name="矩形 29"/>
              <p:cNvSpPr/>
              <p:nvPr/>
            </p:nvSpPr>
            <p:spPr>
              <a:xfrm>
                <a:off x="1894688" y="1999855"/>
                <a:ext cx="1125180" cy="43370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1200" i="1">
                              <a:latin typeface="Cambria Math" charset="0"/>
                            </a:rPr>
                          </m:ctrlPr>
                        </m:accPr>
                        <m:e>
                          <m:r>
                            <a:rPr lang="en-US" altLang="zh-CN" sz="1200" i="1">
                              <a:latin typeface="Cambria Math" panose="02040503050406030204" pitchFamily="18" charset="0"/>
                            </a:rPr>
                            <m:t>h</m:t>
                          </m:r>
                        </m:e>
                      </m:acc>
                      <m:r>
                        <a:rPr lang="en-US" altLang="zh-CN" sz="1200" i="1">
                          <a:latin typeface="Cambria Math" panose="02040503050406030204" pitchFamily="18" charset="0"/>
                        </a:rPr>
                        <m:t>=</m:t>
                      </m:r>
                      <m:nary>
                        <m:naryPr>
                          <m:chr m:val="∑"/>
                          <m:limLoc m:val="subSup"/>
                          <m:supHide m:val="on"/>
                          <m:ctrlPr>
                            <a:rPr lang="en-US" altLang="zh-CN" sz="1200" i="1">
                              <a:latin typeface="Cambria Math" charset="0"/>
                            </a:rPr>
                          </m:ctrlPr>
                        </m:naryPr>
                        <m:sub>
                          <m:r>
                            <m:rPr>
                              <m:brk m:alnAt="9"/>
                            </m:rPr>
                            <a:rPr lang="en-US" altLang="zh-CN" sz="1200" i="1">
                              <a:latin typeface="Cambria Math" panose="02040503050406030204" pitchFamily="18" charset="0"/>
                            </a:rPr>
                            <m:t>𝑘</m:t>
                          </m:r>
                        </m:sub>
                        <m:sup/>
                        <m:e>
                          <m:sSub>
                            <m:sSubPr>
                              <m:ctrlPr>
                                <a:rPr lang="en-US" altLang="zh-CN" sz="1200" i="1">
                                  <a:latin typeface="Cambria Math" charset="0"/>
                                </a:rPr>
                              </m:ctrlPr>
                            </m:sSubPr>
                            <m:e>
                              <m:r>
                                <a:rPr lang="en-US" altLang="zh-CN" sz="1200" i="1">
                                  <a:latin typeface="Cambria Math" panose="02040503050406030204" pitchFamily="18" charset="0"/>
                                </a:rPr>
                                <m:t>𝑏</m:t>
                              </m:r>
                            </m:e>
                            <m:sub>
                              <m:r>
                                <a:rPr lang="en-US" altLang="zh-CN" sz="1200" i="1">
                                  <a:latin typeface="Cambria Math" panose="02040503050406030204" pitchFamily="18" charset="0"/>
                                </a:rPr>
                                <m:t>𝑘</m:t>
                              </m:r>
                            </m:sub>
                          </m:sSub>
                          <m:sSub>
                            <m:sSubPr>
                              <m:ctrlPr>
                                <a:rPr lang="en-US" altLang="zh-CN" sz="1200" i="1">
                                  <a:latin typeface="Cambria Math" charset="0"/>
                                </a:rPr>
                              </m:ctrlPr>
                            </m:sSubPr>
                            <m:e>
                              <m:r>
                                <a:rPr lang="en-US" altLang="zh-CN" sz="1200" i="1">
                                  <a:latin typeface="Cambria Math" panose="02040503050406030204" pitchFamily="18" charset="0"/>
                                </a:rPr>
                                <m:t>𝐻</m:t>
                              </m:r>
                            </m:e>
                            <m:sub>
                              <m:r>
                                <a:rPr lang="en-US" altLang="zh-CN" sz="1200" i="1">
                                  <a:latin typeface="Cambria Math" panose="02040503050406030204" pitchFamily="18" charset="0"/>
                                </a:rPr>
                                <m:t>𝑘</m:t>
                              </m:r>
                            </m:sub>
                          </m:sSub>
                        </m:e>
                      </m:nary>
                    </m:oMath>
                  </m:oMathPara>
                </a14:m>
                <a:endParaRPr lang="zh-CN" altLang="en-US" sz="1200" dirty="0"/>
              </a:p>
            </p:txBody>
          </p:sp>
        </mc:Choice>
        <mc:Fallback xmlns="">
          <p:sp>
            <p:nvSpPr>
              <p:cNvPr id="30" name="矩形 29"/>
              <p:cNvSpPr>
                <a:spLocks noRot="1" noChangeAspect="1" noMove="1" noResize="1" noEditPoints="1" noAdjustHandles="1" noChangeArrowheads="1" noChangeShapeType="1" noTextEdit="1"/>
              </p:cNvSpPr>
              <p:nvPr/>
            </p:nvSpPr>
            <p:spPr>
              <a:xfrm>
                <a:off x="1894688" y="1999855"/>
                <a:ext cx="1125180" cy="433708"/>
              </a:xfrm>
              <a:prstGeom prst="rect">
                <a:avLst/>
              </a:prstGeom>
              <a:blipFill>
                <a:blip r:embed="rId8"/>
                <a:stretch>
                  <a:fillRect l="-16848" t="-153521" r="-55435" b="-22112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9" name="文本框 278"/>
              <p:cNvSpPr txBox="1"/>
              <p:nvPr/>
            </p:nvSpPr>
            <p:spPr>
              <a:xfrm>
                <a:off x="8829128" y="2615097"/>
                <a:ext cx="1350626" cy="32508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b="0" i="1" smtClean="0">
                              <a:latin typeface="Cambria Math" charset="0"/>
                            </a:rPr>
                          </m:ctrlPr>
                        </m:sSubPr>
                        <m:e>
                          <m:r>
                            <a:rPr lang="en-US" altLang="zh-CN" sz="1400" b="0" i="1" smtClean="0">
                              <a:latin typeface="Cambria Math" panose="02040503050406030204" pitchFamily="18" charset="0"/>
                            </a:rPr>
                            <m:t>𝑆</m:t>
                          </m:r>
                        </m:e>
                        <m:sub>
                          <m:r>
                            <a:rPr lang="en-US" altLang="zh-CN" sz="1400" b="0" i="1" smtClean="0">
                              <a:latin typeface="Cambria Math" panose="02040503050406030204" pitchFamily="18" charset="0"/>
                            </a:rPr>
                            <m:t>𝑖𝑗</m:t>
                          </m:r>
                        </m:sub>
                      </m:sSub>
                      <m:r>
                        <a:rPr lang="en-US" altLang="zh-CN" sz="1400" b="0" i="1" smtClean="0">
                          <a:latin typeface="Cambria Math" panose="02040503050406030204" pitchFamily="18" charset="0"/>
                        </a:rPr>
                        <m:t>=</m:t>
                      </m:r>
                      <m:r>
                        <a:rPr lang="en-US" altLang="zh-CN" sz="1400" b="0" i="1" smtClean="0">
                          <a:latin typeface="Cambria Math" panose="02040503050406030204" pitchFamily="18" charset="0"/>
                        </a:rPr>
                        <m:t>𝛼</m:t>
                      </m:r>
                      <m:r>
                        <a:rPr lang="en-US" altLang="zh-CN" sz="1400" b="0" i="1" smtClean="0">
                          <a:latin typeface="Cambria Math" panose="02040503050406030204" pitchFamily="18" charset="0"/>
                        </a:rPr>
                        <m:t>(</m:t>
                      </m:r>
                      <m:sSub>
                        <m:sSubPr>
                          <m:ctrlPr>
                            <a:rPr lang="en-US" altLang="zh-CN" sz="1400" b="0" i="1" smtClean="0">
                              <a:latin typeface="Cambria Math" charset="0"/>
                            </a:rPr>
                          </m:ctrlPr>
                        </m:sSubPr>
                        <m:e>
                          <m:r>
                            <a:rPr lang="en-US" altLang="zh-CN" sz="1400" b="0" i="1" smtClean="0">
                              <a:latin typeface="Cambria Math" panose="02040503050406030204" pitchFamily="18" charset="0"/>
                            </a:rPr>
                            <m:t>𝐻</m:t>
                          </m:r>
                        </m:e>
                        <m:sub>
                          <m:r>
                            <a:rPr lang="en-US" altLang="zh-CN" sz="1400" b="0" i="1" smtClean="0">
                              <a:latin typeface="Cambria Math" panose="02040503050406030204" pitchFamily="18" charset="0"/>
                            </a:rPr>
                            <m:t>𝑖</m:t>
                          </m:r>
                        </m:sub>
                      </m:sSub>
                      <m:r>
                        <a:rPr lang="en-US" altLang="zh-CN" sz="1400" b="0" i="1" smtClean="0">
                          <a:latin typeface="Cambria Math" panose="02040503050406030204" pitchFamily="18" charset="0"/>
                        </a:rPr>
                        <m:t>,</m:t>
                      </m:r>
                      <m:sSub>
                        <m:sSubPr>
                          <m:ctrlPr>
                            <a:rPr lang="en-US" altLang="zh-CN" sz="1400" b="0" i="1" smtClean="0">
                              <a:latin typeface="Cambria Math" charset="0"/>
                            </a:rPr>
                          </m:ctrlPr>
                        </m:sSubPr>
                        <m:e>
                          <m:r>
                            <a:rPr lang="en-US" altLang="zh-CN" sz="1400" b="0" i="1" smtClean="0">
                              <a:latin typeface="Cambria Math" panose="02040503050406030204" pitchFamily="18" charset="0"/>
                            </a:rPr>
                            <m:t>𝑈</m:t>
                          </m:r>
                        </m:e>
                        <m:sub>
                          <m:r>
                            <a:rPr lang="en-US" altLang="zh-CN" sz="1400" b="0" i="1" smtClean="0">
                              <a:latin typeface="Cambria Math" panose="02040503050406030204" pitchFamily="18" charset="0"/>
                            </a:rPr>
                            <m:t>𝑗</m:t>
                          </m:r>
                        </m:sub>
                      </m:sSub>
                      <m:r>
                        <a:rPr lang="en-US" altLang="zh-CN" sz="1400" b="0" i="1" smtClean="0">
                          <a:latin typeface="Cambria Math" panose="02040503050406030204" pitchFamily="18" charset="0"/>
                        </a:rPr>
                        <m:t>)</m:t>
                      </m:r>
                    </m:oMath>
                  </m:oMathPara>
                </a14:m>
                <a:endParaRPr lang="zh-CN" altLang="en-US" sz="1400" dirty="0"/>
              </a:p>
            </p:txBody>
          </p:sp>
        </mc:Choice>
        <mc:Fallback xmlns="">
          <p:sp>
            <p:nvSpPr>
              <p:cNvPr id="279" name="文本框 278"/>
              <p:cNvSpPr txBox="1">
                <a:spLocks noRot="1" noChangeAspect="1" noMove="1" noResize="1" noEditPoints="1" noAdjustHandles="1" noChangeArrowheads="1" noChangeShapeType="1" noTextEdit="1"/>
              </p:cNvSpPr>
              <p:nvPr/>
            </p:nvSpPr>
            <p:spPr>
              <a:xfrm>
                <a:off x="8829128" y="2615097"/>
                <a:ext cx="1350626" cy="325089"/>
              </a:xfrm>
              <a:prstGeom prst="rect">
                <a:avLst/>
              </a:prstGeom>
              <a:blipFill>
                <a:blip r:embed="rId9"/>
                <a:stretch>
                  <a:fillRect b="-377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0" name="文本框 279"/>
              <p:cNvSpPr txBox="1"/>
              <p:nvPr/>
            </p:nvSpPr>
            <p:spPr>
              <a:xfrm>
                <a:off x="8874050" y="2974471"/>
                <a:ext cx="3706770" cy="1600438"/>
              </a:xfrm>
              <a:prstGeom prst="rect">
                <a:avLst/>
              </a:prstGeom>
              <a:noFill/>
            </p:spPr>
            <p:txBody>
              <a:bodyPr wrap="square" rtlCol="0">
                <a:spAutoFit/>
              </a:bodyPr>
              <a:lstStyle/>
              <a:p>
                <a:r>
                  <a:rPr lang="en-US" altLang="zh-CN" sz="1400" dirty="0" smtClean="0"/>
                  <a:t>Bi-Attention Fusion (</a:t>
                </a:r>
                <a:r>
                  <a:rPr lang="zh-CN" altLang="en-US" sz="1400" dirty="0" smtClean="0"/>
                  <a:t>两路融合</a:t>
                </a:r>
                <a:r>
                  <a:rPr lang="en-US" altLang="zh-CN" sz="1400" dirty="0" smtClean="0"/>
                  <a:t>)</a:t>
                </a:r>
                <a:r>
                  <a:rPr lang="zh-CN" altLang="en-US" sz="1400" dirty="0" smtClean="0"/>
                  <a:t>：</a:t>
                </a:r>
                <a:endParaRPr lang="en-US" altLang="zh-CN" sz="1400" dirty="0" smtClean="0"/>
              </a:p>
              <a:p>
                <a:r>
                  <a:rPr lang="en-US" altLang="zh-CN" sz="1400" dirty="0" smtClean="0"/>
                  <a:t>1. </a:t>
                </a:r>
                <a:r>
                  <a:rPr lang="zh-CN" altLang="en-US" sz="1400" dirty="0" smtClean="0"/>
                  <a:t>计算 </a:t>
                </a:r>
                <a:r>
                  <a:rPr lang="en-US" altLang="zh-CN" sz="1400" dirty="0" smtClean="0"/>
                  <a:t>concept-to-items </a:t>
                </a:r>
                <a:r>
                  <a:rPr lang="zh-CN" altLang="en-US" sz="1400" dirty="0" smtClean="0"/>
                  <a:t>的 </a:t>
                </a:r>
                <a:r>
                  <a:rPr lang="en-US" altLang="zh-CN" sz="1400" dirty="0" smtClean="0"/>
                  <a:t>attention</a:t>
                </a:r>
              </a:p>
              <a:p>
                <a:r>
                  <a:rPr lang="en-US" altLang="zh-CN" sz="1400" dirty="0" smtClean="0"/>
                  <a:t>    </a:t>
                </a:r>
                <a14:m>
                  <m:oMath xmlns:m="http://schemas.openxmlformats.org/officeDocument/2006/math">
                    <m:sSub>
                      <m:sSubPr>
                        <m:ctrlPr>
                          <a:rPr lang="en-US" altLang="zh-CN" sz="1400" i="1" dirty="0">
                            <a:latin typeface="Cambria Math" charset="0"/>
                          </a:rPr>
                        </m:ctrlPr>
                      </m:sSubPr>
                      <m:e>
                        <m:r>
                          <a:rPr lang="en-US" altLang="zh-CN" sz="1400" i="1" dirty="0">
                            <a:latin typeface="Cambria Math" panose="02040503050406030204" pitchFamily="18" charset="0"/>
                          </a:rPr>
                          <m:t>𝑎</m:t>
                        </m:r>
                      </m:e>
                      <m:sub>
                        <m:r>
                          <a:rPr lang="en-US" altLang="zh-CN" sz="1400" i="1" dirty="0">
                            <a:latin typeface="Cambria Math" panose="02040503050406030204" pitchFamily="18" charset="0"/>
                          </a:rPr>
                          <m:t>𝑖</m:t>
                        </m:r>
                      </m:sub>
                    </m:sSub>
                    <m:r>
                      <a:rPr lang="en-US" altLang="zh-CN" sz="1400" dirty="0">
                        <a:latin typeface="Cambria Math" panose="02040503050406030204" pitchFamily="18" charset="0"/>
                      </a:rPr>
                      <m:t>=</m:t>
                    </m:r>
                    <m:r>
                      <m:rPr>
                        <m:sty m:val="p"/>
                      </m:rPr>
                      <a:rPr lang="en-US" altLang="zh-CN" sz="1400" dirty="0">
                        <a:latin typeface="Cambria Math" panose="02040503050406030204" pitchFamily="18" charset="0"/>
                      </a:rPr>
                      <m:t>softmax</m:t>
                    </m:r>
                    <m:r>
                      <a:rPr lang="en-US" altLang="zh-CN" sz="1400" dirty="0">
                        <a:latin typeface="Cambria Math" panose="02040503050406030204" pitchFamily="18" charset="0"/>
                      </a:rPr>
                      <m:t>(</m:t>
                    </m:r>
                    <m:sSub>
                      <m:sSubPr>
                        <m:ctrlPr>
                          <a:rPr lang="en-US" altLang="zh-CN" sz="1400" i="1" dirty="0">
                            <a:latin typeface="Cambria Math" charset="0"/>
                          </a:rPr>
                        </m:ctrlPr>
                      </m:sSubPr>
                      <m:e>
                        <m:r>
                          <m:rPr>
                            <m:sty m:val="p"/>
                          </m:rPr>
                          <a:rPr lang="en-US" altLang="zh-CN" sz="1400" dirty="0">
                            <a:latin typeface="Cambria Math" panose="02040503050406030204" pitchFamily="18" charset="0"/>
                          </a:rPr>
                          <m:t>S</m:t>
                        </m:r>
                      </m:e>
                      <m:sub>
                        <m:r>
                          <m:rPr>
                            <m:sty m:val="p"/>
                          </m:rPr>
                          <a:rPr lang="en-US" altLang="zh-CN" sz="1400" dirty="0">
                            <a:latin typeface="Cambria Math" panose="02040503050406030204" pitchFamily="18" charset="0"/>
                          </a:rPr>
                          <m:t>i</m:t>
                        </m:r>
                        <m:r>
                          <a:rPr lang="en-US" altLang="zh-CN" sz="1400" dirty="0">
                            <a:latin typeface="Cambria Math" panose="02040503050406030204" pitchFamily="18" charset="0"/>
                          </a:rPr>
                          <m:t>:</m:t>
                        </m:r>
                      </m:sub>
                    </m:sSub>
                    <m:r>
                      <a:rPr lang="en-US" altLang="zh-CN" sz="1400" dirty="0">
                        <a:latin typeface="Cambria Math" panose="02040503050406030204" pitchFamily="18" charset="0"/>
                      </a:rPr>
                      <m:t>)</m:t>
                    </m:r>
                  </m:oMath>
                </a14:m>
                <a:endParaRPr lang="en-US" altLang="zh-CN" sz="1400" dirty="0"/>
              </a:p>
              <a:p>
                <a:r>
                  <a:rPr lang="en-US" altLang="zh-CN" sz="1400" dirty="0" smtClean="0"/>
                  <a:t>2. </a:t>
                </a:r>
                <a:r>
                  <a:rPr lang="zh-CN" altLang="en-US" sz="1400" dirty="0" smtClean="0"/>
                  <a:t>计算 </a:t>
                </a:r>
                <a:r>
                  <a:rPr lang="en-US" altLang="zh-CN" sz="1400" dirty="0" smtClean="0"/>
                  <a:t>items-to-concept </a:t>
                </a:r>
                <a:r>
                  <a:rPr lang="zh-CN" altLang="en-US" sz="1400" dirty="0" smtClean="0"/>
                  <a:t>的 </a:t>
                </a:r>
                <a:r>
                  <a:rPr lang="en-US" altLang="zh-CN" sz="1400" dirty="0" smtClean="0"/>
                  <a:t>attention </a:t>
                </a:r>
              </a:p>
              <a:p>
                <a:r>
                  <a:rPr lang="en-US" altLang="zh-CN" sz="1400" b="0" dirty="0" smtClean="0"/>
                  <a:t>    </a:t>
                </a:r>
                <a14:m>
                  <m:oMath xmlns:m="http://schemas.openxmlformats.org/officeDocument/2006/math">
                    <m:r>
                      <a:rPr lang="en-US" altLang="zh-CN" sz="1400" b="0" i="1" dirty="0" smtClean="0">
                        <a:latin typeface="Cambria Math" panose="02040503050406030204" pitchFamily="18" charset="0"/>
                      </a:rPr>
                      <m:t>𝑏</m:t>
                    </m:r>
                    <m:r>
                      <a:rPr lang="en-US" altLang="zh-CN" sz="1400" dirty="0">
                        <a:latin typeface="Cambria Math" panose="02040503050406030204" pitchFamily="18" charset="0"/>
                      </a:rPr>
                      <m:t>=</m:t>
                    </m:r>
                    <m:r>
                      <m:rPr>
                        <m:sty m:val="p"/>
                      </m:rPr>
                      <a:rPr lang="en-US" altLang="zh-CN" sz="1400" dirty="0">
                        <a:latin typeface="Cambria Math" panose="02040503050406030204" pitchFamily="18" charset="0"/>
                      </a:rPr>
                      <m:t>softmax</m:t>
                    </m:r>
                    <m:r>
                      <a:rPr lang="en-US" altLang="zh-CN" sz="1400" dirty="0">
                        <a:latin typeface="Cambria Math" panose="02040503050406030204" pitchFamily="18" charset="0"/>
                      </a:rPr>
                      <m:t>(</m:t>
                    </m:r>
                    <m:r>
                      <m:rPr>
                        <m:sty m:val="p"/>
                      </m:rPr>
                      <a:rPr lang="en-US" altLang="zh-CN" sz="1400" b="0" i="0" dirty="0" smtClean="0">
                        <a:latin typeface="Cambria Math" panose="02040503050406030204" pitchFamily="18" charset="0"/>
                      </a:rPr>
                      <m:t>max</m:t>
                    </m:r>
                    <m:r>
                      <a:rPr lang="en-US" altLang="zh-CN" sz="1400" b="0" i="0" dirty="0" smtClean="0">
                        <a:latin typeface="Cambria Math" panose="02040503050406030204" pitchFamily="18" charset="0"/>
                      </a:rPr>
                      <m:t>(</m:t>
                    </m:r>
                    <m:sSub>
                      <m:sSubPr>
                        <m:ctrlPr>
                          <a:rPr lang="en-US" altLang="zh-CN" sz="1400" i="1" dirty="0">
                            <a:latin typeface="Cambria Math" charset="0"/>
                          </a:rPr>
                        </m:ctrlPr>
                      </m:sSubPr>
                      <m:e>
                        <m:r>
                          <m:rPr>
                            <m:sty m:val="p"/>
                          </m:rPr>
                          <a:rPr lang="en-US" altLang="zh-CN" sz="1400" dirty="0">
                            <a:latin typeface="Cambria Math" panose="02040503050406030204" pitchFamily="18" charset="0"/>
                          </a:rPr>
                          <m:t>S</m:t>
                        </m:r>
                      </m:e>
                      <m:sub>
                        <m:r>
                          <m:rPr>
                            <m:sty m:val="p"/>
                          </m:rPr>
                          <a:rPr lang="en-US" altLang="zh-CN" sz="1400" dirty="0">
                            <a:latin typeface="Cambria Math" panose="02040503050406030204" pitchFamily="18" charset="0"/>
                          </a:rPr>
                          <m:t>i</m:t>
                        </m:r>
                        <m:r>
                          <a:rPr lang="en-US" altLang="zh-CN" sz="1400" dirty="0">
                            <a:latin typeface="Cambria Math" panose="02040503050406030204" pitchFamily="18" charset="0"/>
                          </a:rPr>
                          <m:t>:</m:t>
                        </m:r>
                      </m:sub>
                    </m:sSub>
                    <m:r>
                      <a:rPr lang="en-US" altLang="zh-CN" sz="1400" b="0" i="1" dirty="0" smtClean="0">
                        <a:latin typeface="Cambria Math" panose="02040503050406030204" pitchFamily="18" charset="0"/>
                      </a:rPr>
                      <m:t>)</m:t>
                    </m:r>
                    <m:r>
                      <a:rPr lang="en-US" altLang="zh-CN" sz="1400" dirty="0">
                        <a:latin typeface="Cambria Math" panose="02040503050406030204" pitchFamily="18" charset="0"/>
                      </a:rPr>
                      <m:t>)</m:t>
                    </m:r>
                  </m:oMath>
                </a14:m>
                <a:endParaRPr lang="en-US" altLang="zh-CN" sz="1400" dirty="0"/>
              </a:p>
              <a:p>
                <a:endParaRPr lang="en-US" altLang="zh-CN" sz="1400" dirty="0" smtClean="0"/>
              </a:p>
              <a:p>
                <a:pPr marL="228600" indent="-228600">
                  <a:buAutoNum type="arabicPeriod"/>
                </a:pPr>
                <a:endParaRPr lang="zh-CN" altLang="en-US" sz="1400" dirty="0"/>
              </a:p>
            </p:txBody>
          </p:sp>
        </mc:Choice>
        <mc:Fallback xmlns="">
          <p:sp>
            <p:nvSpPr>
              <p:cNvPr id="280" name="文本框 279"/>
              <p:cNvSpPr txBox="1">
                <a:spLocks noRot="1" noChangeAspect="1" noMove="1" noResize="1" noEditPoints="1" noAdjustHandles="1" noChangeArrowheads="1" noChangeShapeType="1" noTextEdit="1"/>
              </p:cNvSpPr>
              <p:nvPr/>
            </p:nvSpPr>
            <p:spPr>
              <a:xfrm>
                <a:off x="8874050" y="2974471"/>
                <a:ext cx="3706770" cy="1600438"/>
              </a:xfrm>
              <a:prstGeom prst="rect">
                <a:avLst/>
              </a:prstGeom>
              <a:blipFill>
                <a:blip r:embed="rId10"/>
                <a:stretch>
                  <a:fillRect l="-493" t="-763"/>
                </a:stretch>
              </a:blipFill>
            </p:spPr>
            <p:txBody>
              <a:bodyPr/>
              <a:lstStyle/>
              <a:p>
                <a:r>
                  <a:rPr lang="zh-CN" altLang="en-US">
                    <a:noFill/>
                  </a:rPr>
                  <a:t> </a:t>
                </a:r>
              </a:p>
            </p:txBody>
          </p:sp>
        </mc:Fallback>
      </mc:AlternateContent>
      <p:sp>
        <p:nvSpPr>
          <p:cNvPr id="31" name="灯片编号占位符 30"/>
          <p:cNvSpPr>
            <a:spLocks noGrp="1"/>
          </p:cNvSpPr>
          <p:nvPr>
            <p:ph type="sldNum" sz="quarter" idx="12"/>
          </p:nvPr>
        </p:nvSpPr>
        <p:spPr/>
        <p:txBody>
          <a:bodyPr/>
          <a:lstStyle/>
          <a:p>
            <a:fld id="{C91F423C-F180-4845-B359-EE34BC02D0F6}" type="slidenum">
              <a:rPr lang="zh-CN" altLang="en-US" smtClean="0"/>
              <a:t>26</a:t>
            </a:fld>
            <a:endParaRPr lang="zh-CN" altLang="en-US"/>
          </a:p>
        </p:txBody>
      </p:sp>
    </p:spTree>
    <p:extLst>
      <p:ext uri="{BB962C8B-B14F-4D97-AF65-F5344CB8AC3E}">
        <p14:creationId xmlns:p14="http://schemas.microsoft.com/office/powerpoint/2010/main" val="274467456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7" name="矩形 516"/>
          <p:cNvSpPr/>
          <p:nvPr/>
        </p:nvSpPr>
        <p:spPr>
          <a:xfrm>
            <a:off x="4776182" y="2565832"/>
            <a:ext cx="810862" cy="17711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矩形 97"/>
          <p:cNvSpPr/>
          <p:nvPr/>
        </p:nvSpPr>
        <p:spPr>
          <a:xfrm>
            <a:off x="4016080" y="2379145"/>
            <a:ext cx="757070" cy="18776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lstStyle/>
          <a:p>
            <a:r>
              <a:rPr lang="zh-CN" altLang="en-US" dirty="0"/>
              <a:t>多路输入融合：</a:t>
            </a:r>
            <a:r>
              <a:rPr lang="en-US" altLang="zh-CN" dirty="0"/>
              <a:t>Bi-Attention</a:t>
            </a:r>
            <a:r>
              <a:rPr lang="zh-CN" altLang="en-US" dirty="0"/>
              <a:t>机制</a:t>
            </a:r>
          </a:p>
        </p:txBody>
      </p:sp>
      <p:sp>
        <p:nvSpPr>
          <p:cNvPr id="104" name="文本框 103"/>
          <p:cNvSpPr txBox="1"/>
          <p:nvPr/>
        </p:nvSpPr>
        <p:spPr>
          <a:xfrm>
            <a:off x="908104" y="5528269"/>
            <a:ext cx="1023037" cy="261610"/>
          </a:xfrm>
          <a:prstGeom prst="rect">
            <a:avLst/>
          </a:prstGeom>
          <a:noFill/>
        </p:spPr>
        <p:txBody>
          <a:bodyPr wrap="none" rtlCol="0">
            <a:spAutoFit/>
          </a:bodyPr>
          <a:lstStyle/>
          <a:p>
            <a:r>
              <a:rPr lang="en-US" altLang="zh-CN" sz="1100" dirty="0" smtClean="0"/>
              <a:t>Embedding </a:t>
            </a:r>
            <a:r>
              <a:rPr lang="en-US" altLang="zh-CN" sz="1100" baseline="30000" dirty="0" smtClean="0"/>
              <a:t>(1)</a:t>
            </a:r>
            <a:endParaRPr lang="zh-CN" altLang="en-US" sz="1100" baseline="30000" dirty="0"/>
          </a:p>
        </p:txBody>
      </p:sp>
      <p:sp>
        <p:nvSpPr>
          <p:cNvPr id="135" name="文本框 134"/>
          <p:cNvSpPr txBox="1"/>
          <p:nvPr/>
        </p:nvSpPr>
        <p:spPr>
          <a:xfrm>
            <a:off x="3136464" y="6161477"/>
            <a:ext cx="338554" cy="276999"/>
          </a:xfrm>
          <a:prstGeom prst="rect">
            <a:avLst/>
          </a:prstGeom>
          <a:noFill/>
        </p:spPr>
        <p:txBody>
          <a:bodyPr wrap="none" rtlCol="0">
            <a:spAutoFit/>
          </a:bodyPr>
          <a:lstStyle/>
          <a:p>
            <a:r>
              <a:rPr lang="zh-CN" altLang="en-US" sz="1200" dirty="0" smtClean="0"/>
              <a:t>浴</a:t>
            </a:r>
            <a:endParaRPr lang="zh-CN" altLang="en-US" sz="1200" dirty="0"/>
          </a:p>
        </p:txBody>
      </p:sp>
      <p:grpSp>
        <p:nvGrpSpPr>
          <p:cNvPr id="3" name="组合 2"/>
          <p:cNvGrpSpPr/>
          <p:nvPr/>
        </p:nvGrpSpPr>
        <p:grpSpPr>
          <a:xfrm>
            <a:off x="2601881" y="5246560"/>
            <a:ext cx="1916792" cy="1187115"/>
            <a:chOff x="325406" y="4589335"/>
            <a:chExt cx="1916792" cy="1187115"/>
          </a:xfrm>
        </p:grpSpPr>
        <p:grpSp>
          <p:nvGrpSpPr>
            <p:cNvPr id="73" name="组合 72"/>
            <p:cNvGrpSpPr/>
            <p:nvPr/>
          </p:nvGrpSpPr>
          <p:grpSpPr>
            <a:xfrm>
              <a:off x="950497" y="4594972"/>
              <a:ext cx="168442" cy="852454"/>
              <a:chOff x="950497" y="4528297"/>
              <a:chExt cx="168442" cy="852454"/>
            </a:xfrm>
          </p:grpSpPr>
          <p:sp>
            <p:nvSpPr>
              <p:cNvPr id="92" name="圆角矩形 91"/>
              <p:cNvSpPr/>
              <p:nvPr/>
            </p:nvSpPr>
            <p:spPr>
              <a:xfrm>
                <a:off x="950497" y="4528297"/>
                <a:ext cx="168442" cy="852454"/>
              </a:xfrm>
              <a:prstGeom prst="roundRect">
                <a:avLst>
                  <a:gd name="adj" fmla="val 47702"/>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椭圆 92"/>
              <p:cNvSpPr/>
              <p:nvPr/>
            </p:nvSpPr>
            <p:spPr>
              <a:xfrm>
                <a:off x="962528" y="4648613"/>
                <a:ext cx="139956" cy="139956"/>
              </a:xfrm>
              <a:prstGeom prst="ellips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椭圆 100"/>
              <p:cNvSpPr/>
              <p:nvPr/>
            </p:nvSpPr>
            <p:spPr>
              <a:xfrm>
                <a:off x="968340" y="4890975"/>
                <a:ext cx="139956" cy="139956"/>
              </a:xfrm>
              <a:prstGeom prst="ellips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椭圆 101"/>
              <p:cNvSpPr/>
              <p:nvPr/>
            </p:nvSpPr>
            <p:spPr>
              <a:xfrm>
                <a:off x="962529" y="5129847"/>
                <a:ext cx="139956" cy="139956"/>
              </a:xfrm>
              <a:prstGeom prst="ellips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5" name="组合 104"/>
            <p:cNvGrpSpPr/>
            <p:nvPr/>
          </p:nvGrpSpPr>
          <p:grpSpPr>
            <a:xfrm>
              <a:off x="1269058" y="4593093"/>
              <a:ext cx="168442" cy="852454"/>
              <a:chOff x="950497" y="4528297"/>
              <a:chExt cx="168442" cy="852454"/>
            </a:xfrm>
          </p:grpSpPr>
          <p:sp>
            <p:nvSpPr>
              <p:cNvPr id="106" name="圆角矩形 105"/>
              <p:cNvSpPr/>
              <p:nvPr/>
            </p:nvSpPr>
            <p:spPr>
              <a:xfrm>
                <a:off x="950497" y="4528297"/>
                <a:ext cx="168442" cy="852454"/>
              </a:xfrm>
              <a:prstGeom prst="roundRect">
                <a:avLst>
                  <a:gd name="adj" fmla="val 47702"/>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 name="椭圆 110"/>
              <p:cNvSpPr/>
              <p:nvPr/>
            </p:nvSpPr>
            <p:spPr>
              <a:xfrm>
                <a:off x="962528" y="4648613"/>
                <a:ext cx="139956" cy="139956"/>
              </a:xfrm>
              <a:prstGeom prst="ellips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6" name="椭圆 115"/>
              <p:cNvSpPr/>
              <p:nvPr/>
            </p:nvSpPr>
            <p:spPr>
              <a:xfrm>
                <a:off x="968340" y="4890975"/>
                <a:ext cx="139956" cy="139956"/>
              </a:xfrm>
              <a:prstGeom prst="ellips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3" name="椭圆 122"/>
              <p:cNvSpPr/>
              <p:nvPr/>
            </p:nvSpPr>
            <p:spPr>
              <a:xfrm>
                <a:off x="962529" y="5129847"/>
                <a:ext cx="139956" cy="139956"/>
              </a:xfrm>
              <a:prstGeom prst="ellips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4" name="组合 123"/>
            <p:cNvGrpSpPr/>
            <p:nvPr/>
          </p:nvGrpSpPr>
          <p:grpSpPr>
            <a:xfrm>
              <a:off x="325406" y="4589335"/>
              <a:ext cx="1430655" cy="854333"/>
              <a:chOff x="-311716" y="4526418"/>
              <a:chExt cx="1430655" cy="854333"/>
            </a:xfrm>
          </p:grpSpPr>
          <p:sp>
            <p:nvSpPr>
              <p:cNvPr id="125" name="圆角矩形 124"/>
              <p:cNvSpPr/>
              <p:nvPr/>
            </p:nvSpPr>
            <p:spPr>
              <a:xfrm>
                <a:off x="950497" y="4528297"/>
                <a:ext cx="168442" cy="852454"/>
              </a:xfrm>
              <a:prstGeom prst="roundRect">
                <a:avLst>
                  <a:gd name="adj" fmla="val 47702"/>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7" name="椭圆 126"/>
              <p:cNvSpPr/>
              <p:nvPr/>
            </p:nvSpPr>
            <p:spPr>
              <a:xfrm>
                <a:off x="962528" y="4648613"/>
                <a:ext cx="139956" cy="139956"/>
              </a:xfrm>
              <a:prstGeom prst="ellips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 name="椭圆 127"/>
              <p:cNvSpPr/>
              <p:nvPr/>
            </p:nvSpPr>
            <p:spPr>
              <a:xfrm>
                <a:off x="968340" y="4890975"/>
                <a:ext cx="139956" cy="139956"/>
              </a:xfrm>
              <a:prstGeom prst="ellips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9" name="椭圆 128"/>
              <p:cNvSpPr/>
              <p:nvPr/>
            </p:nvSpPr>
            <p:spPr>
              <a:xfrm>
                <a:off x="962529" y="5129847"/>
                <a:ext cx="139956" cy="139956"/>
              </a:xfrm>
              <a:prstGeom prst="ellips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3" name="圆角矩形 162"/>
              <p:cNvSpPr/>
              <p:nvPr/>
            </p:nvSpPr>
            <p:spPr>
              <a:xfrm>
                <a:off x="-235" y="4526418"/>
                <a:ext cx="168442" cy="852454"/>
              </a:xfrm>
              <a:prstGeom prst="roundRect">
                <a:avLst>
                  <a:gd name="adj" fmla="val 47702"/>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4" name="圆角矩形 163"/>
              <p:cNvSpPr/>
              <p:nvPr/>
            </p:nvSpPr>
            <p:spPr>
              <a:xfrm>
                <a:off x="-311716" y="4526418"/>
                <a:ext cx="168442" cy="852454"/>
              </a:xfrm>
              <a:prstGeom prst="roundRect">
                <a:avLst>
                  <a:gd name="adj" fmla="val 47702"/>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30" name="组合 129"/>
            <p:cNvGrpSpPr/>
            <p:nvPr/>
          </p:nvGrpSpPr>
          <p:grpSpPr>
            <a:xfrm>
              <a:off x="1906180" y="4589335"/>
              <a:ext cx="168442" cy="852454"/>
              <a:chOff x="950497" y="4528297"/>
              <a:chExt cx="168442" cy="852454"/>
            </a:xfrm>
          </p:grpSpPr>
          <p:sp>
            <p:nvSpPr>
              <p:cNvPr id="131" name="圆角矩形 130"/>
              <p:cNvSpPr/>
              <p:nvPr/>
            </p:nvSpPr>
            <p:spPr>
              <a:xfrm>
                <a:off x="950497" y="4528297"/>
                <a:ext cx="168442" cy="852454"/>
              </a:xfrm>
              <a:prstGeom prst="roundRect">
                <a:avLst>
                  <a:gd name="adj" fmla="val 47702"/>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2" name="椭圆 131"/>
              <p:cNvSpPr/>
              <p:nvPr/>
            </p:nvSpPr>
            <p:spPr>
              <a:xfrm>
                <a:off x="962528" y="4648613"/>
                <a:ext cx="139956" cy="139956"/>
              </a:xfrm>
              <a:prstGeom prst="ellips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3" name="椭圆 132"/>
              <p:cNvSpPr/>
              <p:nvPr/>
            </p:nvSpPr>
            <p:spPr>
              <a:xfrm>
                <a:off x="968340" y="4890975"/>
                <a:ext cx="139956" cy="139956"/>
              </a:xfrm>
              <a:prstGeom prst="ellips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4" name="椭圆 133"/>
              <p:cNvSpPr/>
              <p:nvPr/>
            </p:nvSpPr>
            <p:spPr>
              <a:xfrm>
                <a:off x="962529" y="5129847"/>
                <a:ext cx="139956" cy="139956"/>
              </a:xfrm>
              <a:prstGeom prst="ellips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6" name="矩形 135"/>
            <p:cNvSpPr/>
            <p:nvPr/>
          </p:nvSpPr>
          <p:spPr>
            <a:xfrm>
              <a:off x="1170492" y="5494535"/>
              <a:ext cx="415498" cy="276999"/>
            </a:xfrm>
            <a:prstGeom prst="rect">
              <a:avLst/>
            </a:prstGeom>
          </p:spPr>
          <p:txBody>
            <a:bodyPr wrap="square">
              <a:spAutoFit/>
            </a:bodyPr>
            <a:lstStyle/>
            <a:p>
              <a:r>
                <a:rPr lang="zh-CN" altLang="en-US" sz="1200" dirty="0"/>
                <a:t>室</a:t>
              </a:r>
            </a:p>
          </p:txBody>
        </p:sp>
        <p:sp>
          <p:nvSpPr>
            <p:cNvPr id="137" name="矩形 136"/>
            <p:cNvSpPr/>
            <p:nvPr/>
          </p:nvSpPr>
          <p:spPr>
            <a:xfrm>
              <a:off x="1509046" y="5499451"/>
              <a:ext cx="415498" cy="276999"/>
            </a:xfrm>
            <a:prstGeom prst="rect">
              <a:avLst/>
            </a:prstGeom>
          </p:spPr>
          <p:txBody>
            <a:bodyPr wrap="square">
              <a:spAutoFit/>
            </a:bodyPr>
            <a:lstStyle/>
            <a:p>
              <a:r>
                <a:rPr lang="zh-CN" altLang="en-US" sz="1200" dirty="0" smtClean="0"/>
                <a:t>物</a:t>
              </a:r>
              <a:endParaRPr lang="zh-CN" altLang="en-US" sz="1200" dirty="0"/>
            </a:p>
          </p:txBody>
        </p:sp>
        <p:sp>
          <p:nvSpPr>
            <p:cNvPr id="138" name="矩形 137"/>
            <p:cNvSpPr/>
            <p:nvPr/>
          </p:nvSpPr>
          <p:spPr>
            <a:xfrm>
              <a:off x="1826700" y="5499451"/>
              <a:ext cx="415498" cy="276999"/>
            </a:xfrm>
            <a:prstGeom prst="rect">
              <a:avLst/>
            </a:prstGeom>
          </p:spPr>
          <p:txBody>
            <a:bodyPr wrap="square">
              <a:spAutoFit/>
            </a:bodyPr>
            <a:lstStyle/>
            <a:p>
              <a:r>
                <a:rPr lang="zh-CN" altLang="en-US" sz="1200" dirty="0" smtClean="0"/>
                <a:t>品</a:t>
              </a:r>
              <a:endParaRPr lang="zh-CN" altLang="en-US" sz="1200" dirty="0"/>
            </a:p>
          </p:txBody>
        </p:sp>
      </p:grpSp>
      <p:grpSp>
        <p:nvGrpSpPr>
          <p:cNvPr id="7" name="组合 6"/>
          <p:cNvGrpSpPr/>
          <p:nvPr/>
        </p:nvGrpSpPr>
        <p:grpSpPr>
          <a:xfrm>
            <a:off x="3415102" y="4631756"/>
            <a:ext cx="151987" cy="340103"/>
            <a:chOff x="1129102" y="3974531"/>
            <a:chExt cx="151987" cy="340103"/>
          </a:xfrm>
        </p:grpSpPr>
        <p:sp>
          <p:nvSpPr>
            <p:cNvPr id="155" name="圆角矩形 154"/>
            <p:cNvSpPr/>
            <p:nvPr/>
          </p:nvSpPr>
          <p:spPr>
            <a:xfrm>
              <a:off x="1129102" y="3974531"/>
              <a:ext cx="151987" cy="340103"/>
            </a:xfrm>
            <a:prstGeom prst="roundRect">
              <a:avLst>
                <a:gd name="adj" fmla="val 47702"/>
              </a:avLst>
            </a:prstGeom>
            <a:solidFill>
              <a:srgbClr val="ECDEE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椭圆 156"/>
            <p:cNvSpPr/>
            <p:nvPr/>
          </p:nvSpPr>
          <p:spPr>
            <a:xfrm>
              <a:off x="1132239" y="4086004"/>
              <a:ext cx="139956" cy="139956"/>
            </a:xfrm>
            <a:prstGeom prst="ellipse">
              <a:avLst/>
            </a:prstGeom>
            <a:solidFill>
              <a:srgbClr val="F59FE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58" name="组合 157"/>
          <p:cNvGrpSpPr/>
          <p:nvPr/>
        </p:nvGrpSpPr>
        <p:grpSpPr>
          <a:xfrm>
            <a:off x="3738625" y="4631755"/>
            <a:ext cx="151987" cy="340103"/>
            <a:chOff x="1129102" y="3974531"/>
            <a:chExt cx="151987" cy="340103"/>
          </a:xfrm>
        </p:grpSpPr>
        <p:sp>
          <p:nvSpPr>
            <p:cNvPr id="159" name="圆角矩形 158"/>
            <p:cNvSpPr/>
            <p:nvPr/>
          </p:nvSpPr>
          <p:spPr>
            <a:xfrm>
              <a:off x="1129102" y="3974531"/>
              <a:ext cx="151987" cy="340103"/>
            </a:xfrm>
            <a:prstGeom prst="roundRect">
              <a:avLst>
                <a:gd name="adj" fmla="val 47702"/>
              </a:avLst>
            </a:prstGeom>
            <a:solidFill>
              <a:srgbClr val="ECDEE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椭圆 159"/>
            <p:cNvSpPr/>
            <p:nvPr/>
          </p:nvSpPr>
          <p:spPr>
            <a:xfrm>
              <a:off x="1132239" y="4086004"/>
              <a:ext cx="139956" cy="139956"/>
            </a:xfrm>
            <a:prstGeom prst="ellipse">
              <a:avLst/>
            </a:prstGeom>
            <a:solidFill>
              <a:srgbClr val="F59FE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61" name="文本框 160"/>
          <p:cNvSpPr txBox="1"/>
          <p:nvPr/>
        </p:nvSpPr>
        <p:spPr>
          <a:xfrm>
            <a:off x="2785969" y="6161477"/>
            <a:ext cx="478016" cy="276999"/>
          </a:xfrm>
          <a:prstGeom prst="rect">
            <a:avLst/>
          </a:prstGeom>
          <a:noFill/>
        </p:spPr>
        <p:txBody>
          <a:bodyPr wrap="none" rtlCol="0">
            <a:spAutoFit/>
          </a:bodyPr>
          <a:lstStyle/>
          <a:p>
            <a:r>
              <a:rPr lang="en-US" altLang="zh-CN" sz="1200" dirty="0" smtClean="0"/>
              <a:t>&lt;p&gt;</a:t>
            </a:r>
            <a:endParaRPr lang="zh-CN" altLang="en-US" sz="1200" dirty="0"/>
          </a:p>
        </p:txBody>
      </p:sp>
      <p:sp>
        <p:nvSpPr>
          <p:cNvPr id="162" name="文本框 161"/>
          <p:cNvSpPr txBox="1"/>
          <p:nvPr/>
        </p:nvSpPr>
        <p:spPr>
          <a:xfrm>
            <a:off x="2425949" y="6161477"/>
            <a:ext cx="478016" cy="276999"/>
          </a:xfrm>
          <a:prstGeom prst="rect">
            <a:avLst/>
          </a:prstGeom>
          <a:noFill/>
        </p:spPr>
        <p:txBody>
          <a:bodyPr wrap="none" rtlCol="0">
            <a:spAutoFit/>
          </a:bodyPr>
          <a:lstStyle/>
          <a:p>
            <a:r>
              <a:rPr lang="en-US" altLang="zh-CN" sz="1200" dirty="0" smtClean="0"/>
              <a:t>&lt;p&gt;</a:t>
            </a:r>
            <a:endParaRPr lang="zh-CN" altLang="en-US" sz="1200" dirty="0"/>
          </a:p>
        </p:txBody>
      </p:sp>
      <p:sp>
        <p:nvSpPr>
          <p:cNvPr id="139" name="等腰三角形 138"/>
          <p:cNvSpPr/>
          <p:nvPr/>
        </p:nvSpPr>
        <p:spPr>
          <a:xfrm>
            <a:off x="3561988" y="4981576"/>
            <a:ext cx="789109" cy="228856"/>
          </a:xfrm>
          <a:prstGeom prst="triangle">
            <a:avLst>
              <a:gd name="adj" fmla="val 33361"/>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4" name="等腰三角形 3"/>
          <p:cNvSpPr/>
          <p:nvPr/>
        </p:nvSpPr>
        <p:spPr>
          <a:xfrm>
            <a:off x="3226971" y="4981576"/>
            <a:ext cx="789109" cy="228856"/>
          </a:xfrm>
          <a:prstGeom prst="triangle">
            <a:avLst>
              <a:gd name="adj" fmla="val 33361"/>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172" name="等腰三角形 171"/>
          <p:cNvSpPr/>
          <p:nvPr/>
        </p:nvSpPr>
        <p:spPr>
          <a:xfrm>
            <a:off x="2903707" y="4981576"/>
            <a:ext cx="789109" cy="228856"/>
          </a:xfrm>
          <a:prstGeom prst="triangle">
            <a:avLst>
              <a:gd name="adj" fmla="val 33361"/>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171" name="等腰三角形 170"/>
          <p:cNvSpPr/>
          <p:nvPr/>
        </p:nvSpPr>
        <p:spPr>
          <a:xfrm>
            <a:off x="2578458" y="4981576"/>
            <a:ext cx="789109" cy="228856"/>
          </a:xfrm>
          <a:prstGeom prst="triangle">
            <a:avLst>
              <a:gd name="adj" fmla="val 33361"/>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grpSp>
        <p:nvGrpSpPr>
          <p:cNvPr id="173" name="组合 172"/>
          <p:cNvGrpSpPr/>
          <p:nvPr/>
        </p:nvGrpSpPr>
        <p:grpSpPr>
          <a:xfrm>
            <a:off x="3082304" y="4631754"/>
            <a:ext cx="151987" cy="340103"/>
            <a:chOff x="1129102" y="3974531"/>
            <a:chExt cx="151987" cy="340103"/>
          </a:xfrm>
        </p:grpSpPr>
        <p:sp>
          <p:nvSpPr>
            <p:cNvPr id="174" name="圆角矩形 173"/>
            <p:cNvSpPr/>
            <p:nvPr/>
          </p:nvSpPr>
          <p:spPr>
            <a:xfrm>
              <a:off x="1129102" y="3974531"/>
              <a:ext cx="151987" cy="340103"/>
            </a:xfrm>
            <a:prstGeom prst="roundRect">
              <a:avLst>
                <a:gd name="adj" fmla="val 47702"/>
              </a:avLst>
            </a:prstGeom>
            <a:solidFill>
              <a:srgbClr val="ECDEE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5" name="椭圆 174"/>
            <p:cNvSpPr/>
            <p:nvPr/>
          </p:nvSpPr>
          <p:spPr>
            <a:xfrm>
              <a:off x="1132239" y="4086004"/>
              <a:ext cx="139956" cy="139956"/>
            </a:xfrm>
            <a:prstGeom prst="ellipse">
              <a:avLst/>
            </a:prstGeom>
            <a:solidFill>
              <a:srgbClr val="F59FE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76" name="组合 175"/>
          <p:cNvGrpSpPr/>
          <p:nvPr/>
        </p:nvGrpSpPr>
        <p:grpSpPr>
          <a:xfrm>
            <a:off x="2758167" y="4631948"/>
            <a:ext cx="151987" cy="340103"/>
            <a:chOff x="1129102" y="3974531"/>
            <a:chExt cx="151987" cy="340103"/>
          </a:xfrm>
        </p:grpSpPr>
        <p:sp>
          <p:nvSpPr>
            <p:cNvPr id="177" name="圆角矩形 176"/>
            <p:cNvSpPr/>
            <p:nvPr/>
          </p:nvSpPr>
          <p:spPr>
            <a:xfrm>
              <a:off x="1129102" y="3974531"/>
              <a:ext cx="151987" cy="340103"/>
            </a:xfrm>
            <a:prstGeom prst="roundRect">
              <a:avLst>
                <a:gd name="adj" fmla="val 47702"/>
              </a:avLst>
            </a:prstGeom>
            <a:solidFill>
              <a:srgbClr val="ECDEE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8" name="椭圆 177"/>
            <p:cNvSpPr/>
            <p:nvPr/>
          </p:nvSpPr>
          <p:spPr>
            <a:xfrm>
              <a:off x="1132239" y="4086004"/>
              <a:ext cx="139956" cy="139956"/>
            </a:xfrm>
            <a:prstGeom prst="ellipse">
              <a:avLst/>
            </a:prstGeom>
            <a:solidFill>
              <a:srgbClr val="F59FE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79" name="文本框 178"/>
          <p:cNvSpPr txBox="1"/>
          <p:nvPr/>
        </p:nvSpPr>
        <p:spPr>
          <a:xfrm>
            <a:off x="835878" y="5028303"/>
            <a:ext cx="1106393" cy="276999"/>
          </a:xfrm>
          <a:prstGeom prst="rect">
            <a:avLst/>
          </a:prstGeom>
          <a:noFill/>
        </p:spPr>
        <p:txBody>
          <a:bodyPr wrap="none" rtlCol="0">
            <a:spAutoFit/>
          </a:bodyPr>
          <a:lstStyle/>
          <a:p>
            <a:r>
              <a:rPr lang="en-US" altLang="zh-CN" sz="1200" dirty="0" smtClean="0"/>
              <a:t>Conv</a:t>
            </a:r>
            <a:r>
              <a:rPr lang="en-US" altLang="zh-CN" sz="1200" baseline="30000" dirty="0" smtClean="0"/>
              <a:t>(1)</a:t>
            </a:r>
            <a:r>
              <a:rPr lang="en-US" altLang="zh-CN" sz="1200" dirty="0" smtClean="0"/>
              <a:t> + GLU</a:t>
            </a:r>
          </a:p>
        </p:txBody>
      </p:sp>
      <p:sp>
        <p:nvSpPr>
          <p:cNvPr id="181" name="圆角矩形 180"/>
          <p:cNvSpPr/>
          <p:nvPr/>
        </p:nvSpPr>
        <p:spPr>
          <a:xfrm>
            <a:off x="2450908" y="4631948"/>
            <a:ext cx="151987" cy="340103"/>
          </a:xfrm>
          <a:prstGeom prst="roundRect">
            <a:avLst>
              <a:gd name="adj" fmla="val 47702"/>
            </a:avLst>
          </a:prstGeom>
          <a:solidFill>
            <a:srgbClr val="ECDEE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 name="组合 8"/>
          <p:cNvGrpSpPr/>
          <p:nvPr/>
        </p:nvGrpSpPr>
        <p:grpSpPr>
          <a:xfrm>
            <a:off x="2445182" y="4391626"/>
            <a:ext cx="1416709" cy="228856"/>
            <a:chOff x="2445182" y="4391626"/>
            <a:chExt cx="1416709" cy="228856"/>
          </a:xfrm>
        </p:grpSpPr>
        <p:sp>
          <p:nvSpPr>
            <p:cNvPr id="185" name="等腰三角形 184"/>
            <p:cNvSpPr/>
            <p:nvPr/>
          </p:nvSpPr>
          <p:spPr>
            <a:xfrm>
              <a:off x="3072782" y="4391626"/>
              <a:ext cx="789109" cy="228856"/>
            </a:xfrm>
            <a:prstGeom prst="triangle">
              <a:avLst>
                <a:gd name="adj" fmla="val 33361"/>
              </a:avLst>
            </a:prstGeom>
            <a:solidFill>
              <a:srgbClr val="ECDEE8"/>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184" name="等腰三角形 183"/>
            <p:cNvSpPr/>
            <p:nvPr/>
          </p:nvSpPr>
          <p:spPr>
            <a:xfrm>
              <a:off x="2758982" y="4391626"/>
              <a:ext cx="789109" cy="228856"/>
            </a:xfrm>
            <a:prstGeom prst="triangle">
              <a:avLst>
                <a:gd name="adj" fmla="val 33361"/>
              </a:avLst>
            </a:prstGeom>
            <a:solidFill>
              <a:srgbClr val="ECDEE8"/>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183" name="等腰三角形 182"/>
            <p:cNvSpPr/>
            <p:nvPr/>
          </p:nvSpPr>
          <p:spPr>
            <a:xfrm>
              <a:off x="2445182" y="4391626"/>
              <a:ext cx="789109" cy="228856"/>
            </a:xfrm>
            <a:prstGeom prst="triangle">
              <a:avLst>
                <a:gd name="adj" fmla="val 33361"/>
              </a:avLst>
            </a:prstGeom>
            <a:solidFill>
              <a:srgbClr val="ECDEE8"/>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grpSp>
      <p:sp>
        <p:nvSpPr>
          <p:cNvPr id="186" name="文本框 185"/>
          <p:cNvSpPr txBox="1"/>
          <p:nvPr/>
        </p:nvSpPr>
        <p:spPr>
          <a:xfrm>
            <a:off x="915603" y="4679826"/>
            <a:ext cx="1023037" cy="261610"/>
          </a:xfrm>
          <a:prstGeom prst="rect">
            <a:avLst/>
          </a:prstGeom>
          <a:noFill/>
        </p:spPr>
        <p:txBody>
          <a:bodyPr wrap="none" rtlCol="0">
            <a:spAutoFit/>
          </a:bodyPr>
          <a:lstStyle/>
          <a:p>
            <a:r>
              <a:rPr lang="en-US" altLang="zh-CN" sz="1100" dirty="0" smtClean="0"/>
              <a:t>Embedding </a:t>
            </a:r>
            <a:r>
              <a:rPr lang="en-US" altLang="zh-CN" sz="1100" baseline="30000" dirty="0" smtClean="0"/>
              <a:t>(2)</a:t>
            </a:r>
            <a:endParaRPr lang="zh-CN" altLang="en-US" sz="1100" baseline="30000" dirty="0"/>
          </a:p>
        </p:txBody>
      </p:sp>
      <p:sp>
        <p:nvSpPr>
          <p:cNvPr id="187" name="文本框 186"/>
          <p:cNvSpPr txBox="1"/>
          <p:nvPr/>
        </p:nvSpPr>
        <p:spPr>
          <a:xfrm>
            <a:off x="864157" y="4343419"/>
            <a:ext cx="1106393" cy="276999"/>
          </a:xfrm>
          <a:prstGeom prst="rect">
            <a:avLst/>
          </a:prstGeom>
          <a:noFill/>
        </p:spPr>
        <p:txBody>
          <a:bodyPr wrap="none" rtlCol="0">
            <a:spAutoFit/>
          </a:bodyPr>
          <a:lstStyle/>
          <a:p>
            <a:r>
              <a:rPr lang="en-US" altLang="zh-CN" sz="1200" dirty="0" smtClean="0"/>
              <a:t>Conv</a:t>
            </a:r>
            <a:r>
              <a:rPr lang="en-US" altLang="zh-CN" sz="1200" baseline="30000" dirty="0" smtClean="0"/>
              <a:t>(2)</a:t>
            </a:r>
            <a:r>
              <a:rPr lang="en-US" altLang="zh-CN" sz="1200" dirty="0" smtClean="0"/>
              <a:t> + GLU</a:t>
            </a:r>
          </a:p>
        </p:txBody>
      </p:sp>
      <p:sp>
        <p:nvSpPr>
          <p:cNvPr id="8" name="文本框 7"/>
          <p:cNvSpPr txBox="1"/>
          <p:nvPr/>
        </p:nvSpPr>
        <p:spPr>
          <a:xfrm>
            <a:off x="2999444" y="4048512"/>
            <a:ext cx="372218" cy="369332"/>
          </a:xfrm>
          <a:prstGeom prst="rect">
            <a:avLst/>
          </a:prstGeom>
          <a:noFill/>
        </p:spPr>
        <p:txBody>
          <a:bodyPr wrap="none" rtlCol="0">
            <a:spAutoFit/>
          </a:bodyPr>
          <a:lstStyle/>
          <a:p>
            <a:r>
              <a:rPr lang="en-US" altLang="zh-CN" b="1" dirty="0" smtClean="0"/>
              <a:t>…</a:t>
            </a:r>
            <a:endParaRPr lang="zh-CN" altLang="en-US" b="1" dirty="0"/>
          </a:p>
        </p:txBody>
      </p:sp>
      <p:sp>
        <p:nvSpPr>
          <p:cNvPr id="201" name="文本框 200"/>
          <p:cNvSpPr txBox="1"/>
          <p:nvPr/>
        </p:nvSpPr>
        <p:spPr>
          <a:xfrm>
            <a:off x="2642974" y="6504977"/>
            <a:ext cx="1350050" cy="276999"/>
          </a:xfrm>
          <a:prstGeom prst="rect">
            <a:avLst/>
          </a:prstGeom>
          <a:noFill/>
        </p:spPr>
        <p:txBody>
          <a:bodyPr wrap="none" rtlCol="0">
            <a:spAutoFit/>
          </a:bodyPr>
          <a:lstStyle/>
          <a:p>
            <a:r>
              <a:rPr lang="en-US" altLang="zh-CN" sz="1200" b="1" dirty="0" smtClean="0">
                <a:solidFill>
                  <a:schemeClr val="accent2"/>
                </a:solidFill>
              </a:rPr>
              <a:t>concept encoder</a:t>
            </a:r>
            <a:endParaRPr lang="zh-CN" altLang="en-US" sz="1200" b="1" dirty="0">
              <a:solidFill>
                <a:schemeClr val="accent2"/>
              </a:solidFill>
            </a:endParaRPr>
          </a:p>
        </p:txBody>
      </p:sp>
      <p:grpSp>
        <p:nvGrpSpPr>
          <p:cNvPr id="5" name="组合 4"/>
          <p:cNvGrpSpPr/>
          <p:nvPr/>
        </p:nvGrpSpPr>
        <p:grpSpPr>
          <a:xfrm>
            <a:off x="2455063" y="3712202"/>
            <a:ext cx="1455968" cy="340650"/>
            <a:chOff x="2455063" y="3712202"/>
            <a:chExt cx="1455968" cy="340650"/>
          </a:xfrm>
        </p:grpSpPr>
        <p:grpSp>
          <p:nvGrpSpPr>
            <p:cNvPr id="188" name="组合 187"/>
            <p:cNvGrpSpPr/>
            <p:nvPr/>
          </p:nvGrpSpPr>
          <p:grpSpPr>
            <a:xfrm>
              <a:off x="3111998" y="3712204"/>
              <a:ext cx="151987" cy="340103"/>
              <a:chOff x="1129102" y="3974531"/>
              <a:chExt cx="151987" cy="340103"/>
            </a:xfrm>
            <a:solidFill>
              <a:schemeClr val="accent1">
                <a:lumMod val="20000"/>
                <a:lumOff val="80000"/>
              </a:schemeClr>
            </a:solidFill>
          </p:grpSpPr>
          <p:sp>
            <p:nvSpPr>
              <p:cNvPr id="189" name="圆角矩形 188"/>
              <p:cNvSpPr/>
              <p:nvPr/>
            </p:nvSpPr>
            <p:spPr>
              <a:xfrm>
                <a:off x="1129102" y="3974531"/>
                <a:ext cx="151987" cy="340103"/>
              </a:xfrm>
              <a:prstGeom prst="roundRect">
                <a:avLst>
                  <a:gd name="adj" fmla="val 47702"/>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0" name="椭圆 189"/>
              <p:cNvSpPr/>
              <p:nvPr/>
            </p:nvSpPr>
            <p:spPr>
              <a:xfrm>
                <a:off x="1132239" y="4086004"/>
                <a:ext cx="139956" cy="139956"/>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91" name="组合 190"/>
            <p:cNvGrpSpPr/>
            <p:nvPr/>
          </p:nvGrpSpPr>
          <p:grpSpPr>
            <a:xfrm>
              <a:off x="3435521" y="3712203"/>
              <a:ext cx="151987" cy="340103"/>
              <a:chOff x="1129102" y="3974531"/>
              <a:chExt cx="151987" cy="340103"/>
            </a:xfrm>
            <a:solidFill>
              <a:schemeClr val="accent1">
                <a:lumMod val="20000"/>
                <a:lumOff val="80000"/>
              </a:schemeClr>
            </a:solidFill>
          </p:grpSpPr>
          <p:sp>
            <p:nvSpPr>
              <p:cNvPr id="192" name="圆角矩形 191"/>
              <p:cNvSpPr/>
              <p:nvPr/>
            </p:nvSpPr>
            <p:spPr>
              <a:xfrm>
                <a:off x="1129102" y="3974531"/>
                <a:ext cx="151987" cy="340103"/>
              </a:xfrm>
              <a:prstGeom prst="roundRect">
                <a:avLst>
                  <a:gd name="adj" fmla="val 47702"/>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3" name="椭圆 192"/>
              <p:cNvSpPr/>
              <p:nvPr/>
            </p:nvSpPr>
            <p:spPr>
              <a:xfrm>
                <a:off x="1132239" y="4086004"/>
                <a:ext cx="139956" cy="139956"/>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94" name="组合 193"/>
            <p:cNvGrpSpPr/>
            <p:nvPr/>
          </p:nvGrpSpPr>
          <p:grpSpPr>
            <a:xfrm>
              <a:off x="2779200" y="3712202"/>
              <a:ext cx="151987" cy="340103"/>
              <a:chOff x="1129102" y="3974531"/>
              <a:chExt cx="151987" cy="340103"/>
            </a:xfrm>
            <a:solidFill>
              <a:schemeClr val="accent1">
                <a:lumMod val="20000"/>
                <a:lumOff val="80000"/>
              </a:schemeClr>
            </a:solidFill>
          </p:grpSpPr>
          <p:sp>
            <p:nvSpPr>
              <p:cNvPr id="195" name="圆角矩形 194"/>
              <p:cNvSpPr/>
              <p:nvPr/>
            </p:nvSpPr>
            <p:spPr>
              <a:xfrm>
                <a:off x="1129102" y="3974531"/>
                <a:ext cx="151987" cy="340103"/>
              </a:xfrm>
              <a:prstGeom prst="roundRect">
                <a:avLst>
                  <a:gd name="adj" fmla="val 47702"/>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6" name="椭圆 195"/>
              <p:cNvSpPr/>
              <p:nvPr/>
            </p:nvSpPr>
            <p:spPr>
              <a:xfrm>
                <a:off x="1132239" y="4086004"/>
                <a:ext cx="139956" cy="139956"/>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97" name="组合 196"/>
            <p:cNvGrpSpPr/>
            <p:nvPr/>
          </p:nvGrpSpPr>
          <p:grpSpPr>
            <a:xfrm>
              <a:off x="2455063" y="3712396"/>
              <a:ext cx="151987" cy="340103"/>
              <a:chOff x="1129102" y="3974531"/>
              <a:chExt cx="151987" cy="340103"/>
            </a:xfrm>
            <a:solidFill>
              <a:schemeClr val="accent1">
                <a:lumMod val="20000"/>
                <a:lumOff val="80000"/>
              </a:schemeClr>
            </a:solidFill>
          </p:grpSpPr>
          <p:sp>
            <p:nvSpPr>
              <p:cNvPr id="198" name="圆角矩形 197"/>
              <p:cNvSpPr/>
              <p:nvPr/>
            </p:nvSpPr>
            <p:spPr>
              <a:xfrm>
                <a:off x="1129102" y="3974531"/>
                <a:ext cx="151987" cy="340103"/>
              </a:xfrm>
              <a:prstGeom prst="roundRect">
                <a:avLst>
                  <a:gd name="adj" fmla="val 47702"/>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9" name="椭圆 198"/>
              <p:cNvSpPr/>
              <p:nvPr/>
            </p:nvSpPr>
            <p:spPr>
              <a:xfrm>
                <a:off x="1132239" y="4086004"/>
                <a:ext cx="139956" cy="139956"/>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02" name="组合 201"/>
            <p:cNvGrpSpPr/>
            <p:nvPr/>
          </p:nvGrpSpPr>
          <p:grpSpPr>
            <a:xfrm>
              <a:off x="3759044" y="3712749"/>
              <a:ext cx="151987" cy="340103"/>
              <a:chOff x="1129102" y="3974531"/>
              <a:chExt cx="151987" cy="340103"/>
            </a:xfrm>
            <a:solidFill>
              <a:schemeClr val="accent1">
                <a:lumMod val="20000"/>
                <a:lumOff val="80000"/>
              </a:schemeClr>
            </a:solidFill>
          </p:grpSpPr>
          <p:sp>
            <p:nvSpPr>
              <p:cNvPr id="203" name="圆角矩形 202"/>
              <p:cNvSpPr/>
              <p:nvPr/>
            </p:nvSpPr>
            <p:spPr>
              <a:xfrm>
                <a:off x="1129102" y="3974531"/>
                <a:ext cx="151987" cy="340103"/>
              </a:xfrm>
              <a:prstGeom prst="roundRect">
                <a:avLst>
                  <a:gd name="adj" fmla="val 47702"/>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4" name="椭圆 203"/>
              <p:cNvSpPr/>
              <p:nvPr/>
            </p:nvSpPr>
            <p:spPr>
              <a:xfrm>
                <a:off x="1132239" y="4086004"/>
                <a:ext cx="139956" cy="139956"/>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223" name="圆角矩形 222"/>
          <p:cNvSpPr/>
          <p:nvPr/>
        </p:nvSpPr>
        <p:spPr>
          <a:xfrm>
            <a:off x="2278686" y="4582172"/>
            <a:ext cx="1753850" cy="444539"/>
          </a:xfrm>
          <a:prstGeom prst="roundRect">
            <a:avLst>
              <a:gd name="adj" fmla="val 3942"/>
            </a:avLst>
          </a:prstGeom>
          <a:noFill/>
          <a:ln>
            <a:solidFill>
              <a:schemeClr val="bg2">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4" name="圆角矩形 223"/>
          <p:cNvSpPr/>
          <p:nvPr/>
        </p:nvSpPr>
        <p:spPr>
          <a:xfrm>
            <a:off x="2278686" y="3666969"/>
            <a:ext cx="1753850" cy="444539"/>
          </a:xfrm>
          <a:prstGeom prst="roundRect">
            <a:avLst>
              <a:gd name="adj" fmla="val 3942"/>
            </a:avLst>
          </a:prstGeom>
          <a:noFill/>
          <a:ln>
            <a:solidFill>
              <a:schemeClr val="bg2">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 name="曲线连接符 16"/>
          <p:cNvCxnSpPr>
            <a:stCxn id="223" idx="3"/>
            <a:endCxn id="224" idx="3"/>
          </p:cNvCxnSpPr>
          <p:nvPr/>
        </p:nvCxnSpPr>
        <p:spPr>
          <a:xfrm flipV="1">
            <a:off x="4032536" y="3889239"/>
            <a:ext cx="12700" cy="915203"/>
          </a:xfrm>
          <a:prstGeom prst="curvedConnector3">
            <a:avLst>
              <a:gd name="adj1" fmla="val 1800000"/>
            </a:avLst>
          </a:prstGeom>
          <a:ln>
            <a:tailEnd type="triangle"/>
          </a:ln>
        </p:spPr>
        <p:style>
          <a:lnRef idx="1">
            <a:schemeClr val="accent3"/>
          </a:lnRef>
          <a:fillRef idx="0">
            <a:schemeClr val="accent3"/>
          </a:fillRef>
          <a:effectRef idx="0">
            <a:schemeClr val="accent3"/>
          </a:effectRef>
          <a:fontRef idx="minor">
            <a:schemeClr val="tx1"/>
          </a:fontRef>
        </p:style>
      </p:cxnSp>
      <p:sp>
        <p:nvSpPr>
          <p:cNvPr id="225" name="椭圆 224"/>
          <p:cNvSpPr/>
          <p:nvPr/>
        </p:nvSpPr>
        <p:spPr>
          <a:xfrm>
            <a:off x="4277652" y="4389394"/>
            <a:ext cx="231429" cy="23142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smtClean="0"/>
              <a:t>+</a:t>
            </a:r>
            <a:endParaRPr lang="zh-CN" altLang="en-US" sz="1200" b="1" dirty="0"/>
          </a:p>
        </p:txBody>
      </p:sp>
      <p:sp>
        <p:nvSpPr>
          <p:cNvPr id="226" name="文本框 225"/>
          <p:cNvSpPr txBox="1"/>
          <p:nvPr/>
        </p:nvSpPr>
        <p:spPr>
          <a:xfrm>
            <a:off x="4177245" y="4655611"/>
            <a:ext cx="909223" cy="276999"/>
          </a:xfrm>
          <a:prstGeom prst="rect">
            <a:avLst/>
          </a:prstGeom>
          <a:noFill/>
        </p:spPr>
        <p:txBody>
          <a:bodyPr wrap="none" rtlCol="0">
            <a:spAutoFit/>
          </a:bodyPr>
          <a:lstStyle/>
          <a:p>
            <a:r>
              <a:rPr lang="en-US" altLang="zh-CN" sz="1200" dirty="0" smtClean="0"/>
              <a:t>residuals</a:t>
            </a:r>
            <a:r>
              <a:rPr lang="en-US" altLang="zh-CN" sz="1200" baseline="30000" dirty="0" smtClean="0"/>
              <a:t>(L)</a:t>
            </a:r>
            <a:r>
              <a:rPr lang="en-US" altLang="zh-CN" sz="1200" dirty="0" smtClean="0"/>
              <a:t> </a:t>
            </a:r>
          </a:p>
        </p:txBody>
      </p:sp>
      <p:sp>
        <p:nvSpPr>
          <p:cNvPr id="284" name="圆角矩形 283"/>
          <p:cNvSpPr/>
          <p:nvPr/>
        </p:nvSpPr>
        <p:spPr>
          <a:xfrm>
            <a:off x="2468910" y="5239164"/>
            <a:ext cx="2021188" cy="881454"/>
          </a:xfrm>
          <a:prstGeom prst="roundRect">
            <a:avLst>
              <a:gd name="adj" fmla="val 3942"/>
            </a:avLst>
          </a:prstGeom>
          <a:noFill/>
          <a:ln>
            <a:solidFill>
              <a:schemeClr val="bg2">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35" name="曲线连接符 334"/>
          <p:cNvCxnSpPr>
            <a:stCxn id="198" idx="2"/>
            <a:endCxn id="189" idx="2"/>
          </p:cNvCxnSpPr>
          <p:nvPr/>
        </p:nvCxnSpPr>
        <p:spPr>
          <a:xfrm rot="5400000" flipH="1" flipV="1">
            <a:off x="2859428" y="3723935"/>
            <a:ext cx="192" cy="656935"/>
          </a:xfrm>
          <a:prstGeom prst="curvedConnector3">
            <a:avLst>
              <a:gd name="adj1" fmla="val -69453125"/>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6" name="曲线连接符 355"/>
          <p:cNvCxnSpPr>
            <a:stCxn id="198" idx="2"/>
            <a:endCxn id="195" idx="2"/>
          </p:cNvCxnSpPr>
          <p:nvPr/>
        </p:nvCxnSpPr>
        <p:spPr>
          <a:xfrm rot="5400000" flipH="1" flipV="1">
            <a:off x="2693028" y="3890333"/>
            <a:ext cx="194" cy="324137"/>
          </a:xfrm>
          <a:prstGeom prst="curvedConnector3">
            <a:avLst>
              <a:gd name="adj1" fmla="val -34368557"/>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0" name="曲线连接符 359"/>
          <p:cNvCxnSpPr>
            <a:stCxn id="198" idx="2"/>
            <a:endCxn id="192" idx="2"/>
          </p:cNvCxnSpPr>
          <p:nvPr/>
        </p:nvCxnSpPr>
        <p:spPr>
          <a:xfrm rot="5400000" flipH="1" flipV="1">
            <a:off x="3021189" y="3562174"/>
            <a:ext cx="193" cy="980458"/>
          </a:xfrm>
          <a:prstGeom prst="curvedConnector3">
            <a:avLst>
              <a:gd name="adj1" fmla="val -98705699"/>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5" name="曲线连接符 364"/>
          <p:cNvCxnSpPr>
            <a:stCxn id="198" idx="2"/>
            <a:endCxn id="203" idx="2"/>
          </p:cNvCxnSpPr>
          <p:nvPr/>
        </p:nvCxnSpPr>
        <p:spPr>
          <a:xfrm rot="16200000" flipH="1">
            <a:off x="3182871" y="3400684"/>
            <a:ext cx="353" cy="1303981"/>
          </a:xfrm>
          <a:prstGeom prst="curvedConnector3">
            <a:avLst>
              <a:gd name="adj1" fmla="val 75652408"/>
            </a:avLst>
          </a:prstGeom>
          <a:ln>
            <a:tailEnd type="triangle"/>
          </a:ln>
        </p:spPr>
        <p:style>
          <a:lnRef idx="1">
            <a:schemeClr val="accent1"/>
          </a:lnRef>
          <a:fillRef idx="0">
            <a:schemeClr val="accent1"/>
          </a:fillRef>
          <a:effectRef idx="0">
            <a:schemeClr val="accent1"/>
          </a:effectRef>
          <a:fontRef idx="minor">
            <a:schemeClr val="tx1"/>
          </a:fontRef>
        </p:style>
      </p:cxnSp>
      <p:sp>
        <p:nvSpPr>
          <p:cNvPr id="373" name="文本框 372"/>
          <p:cNvSpPr txBox="1"/>
          <p:nvPr/>
        </p:nvSpPr>
        <p:spPr>
          <a:xfrm>
            <a:off x="1841059" y="4107691"/>
            <a:ext cx="1148071" cy="276999"/>
          </a:xfrm>
          <a:prstGeom prst="rect">
            <a:avLst/>
          </a:prstGeom>
          <a:noFill/>
        </p:spPr>
        <p:txBody>
          <a:bodyPr wrap="none" rtlCol="0">
            <a:spAutoFit/>
          </a:bodyPr>
          <a:lstStyle/>
          <a:p>
            <a:r>
              <a:rPr lang="en-US" altLang="zh-CN" sz="1200" b="1" dirty="0" smtClean="0">
                <a:solidFill>
                  <a:schemeClr val="accent2"/>
                </a:solidFill>
              </a:rPr>
              <a:t>Self Attention</a:t>
            </a:r>
            <a:endParaRPr lang="zh-CN" altLang="en-US" sz="1200" b="1" dirty="0">
              <a:solidFill>
                <a:schemeClr val="accent2"/>
              </a:solidFill>
            </a:endParaRPr>
          </a:p>
        </p:txBody>
      </p:sp>
      <p:sp>
        <p:nvSpPr>
          <p:cNvPr id="255" name="文本框 254"/>
          <p:cNvSpPr txBox="1"/>
          <p:nvPr/>
        </p:nvSpPr>
        <p:spPr>
          <a:xfrm>
            <a:off x="6211446" y="6082818"/>
            <a:ext cx="338554" cy="276999"/>
          </a:xfrm>
          <a:prstGeom prst="rect">
            <a:avLst/>
          </a:prstGeom>
          <a:noFill/>
        </p:spPr>
        <p:txBody>
          <a:bodyPr wrap="none" rtlCol="0">
            <a:spAutoFit/>
          </a:bodyPr>
          <a:lstStyle/>
          <a:p>
            <a:r>
              <a:rPr lang="zh-CN" altLang="en-US" sz="1200" dirty="0"/>
              <a:t>挂</a:t>
            </a:r>
          </a:p>
        </p:txBody>
      </p:sp>
      <p:grpSp>
        <p:nvGrpSpPr>
          <p:cNvPr id="256" name="组合 255"/>
          <p:cNvGrpSpPr/>
          <p:nvPr/>
        </p:nvGrpSpPr>
        <p:grpSpPr>
          <a:xfrm>
            <a:off x="6291321" y="5167901"/>
            <a:ext cx="1302334" cy="1187115"/>
            <a:chOff x="950497" y="4589335"/>
            <a:chExt cx="1302334" cy="1187115"/>
          </a:xfrm>
        </p:grpSpPr>
        <p:grpSp>
          <p:nvGrpSpPr>
            <p:cNvPr id="261" name="组合 260"/>
            <p:cNvGrpSpPr/>
            <p:nvPr/>
          </p:nvGrpSpPr>
          <p:grpSpPr>
            <a:xfrm>
              <a:off x="950497" y="4594972"/>
              <a:ext cx="168442" cy="852454"/>
              <a:chOff x="950497" y="4528297"/>
              <a:chExt cx="168442" cy="852454"/>
            </a:xfrm>
          </p:grpSpPr>
          <p:sp>
            <p:nvSpPr>
              <p:cNvPr id="305" name="圆角矩形 304"/>
              <p:cNvSpPr/>
              <p:nvPr/>
            </p:nvSpPr>
            <p:spPr>
              <a:xfrm>
                <a:off x="950497" y="4528297"/>
                <a:ext cx="168442" cy="852454"/>
              </a:xfrm>
              <a:prstGeom prst="roundRect">
                <a:avLst>
                  <a:gd name="adj" fmla="val 47702"/>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6" name="椭圆 305"/>
              <p:cNvSpPr/>
              <p:nvPr/>
            </p:nvSpPr>
            <p:spPr>
              <a:xfrm>
                <a:off x="962528" y="4648613"/>
                <a:ext cx="139956" cy="139956"/>
              </a:xfrm>
              <a:prstGeom prst="ellips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7" name="椭圆 306"/>
              <p:cNvSpPr/>
              <p:nvPr/>
            </p:nvSpPr>
            <p:spPr>
              <a:xfrm>
                <a:off x="968340" y="4890975"/>
                <a:ext cx="139956" cy="139956"/>
              </a:xfrm>
              <a:prstGeom prst="ellips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9" name="椭圆 308"/>
              <p:cNvSpPr/>
              <p:nvPr/>
            </p:nvSpPr>
            <p:spPr>
              <a:xfrm>
                <a:off x="962529" y="5129847"/>
                <a:ext cx="139956" cy="139956"/>
              </a:xfrm>
              <a:prstGeom prst="ellips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83" name="组合 282"/>
            <p:cNvGrpSpPr/>
            <p:nvPr/>
          </p:nvGrpSpPr>
          <p:grpSpPr>
            <a:xfrm>
              <a:off x="1269058" y="4593093"/>
              <a:ext cx="168442" cy="852454"/>
              <a:chOff x="950497" y="4528297"/>
              <a:chExt cx="168442" cy="852454"/>
            </a:xfrm>
          </p:grpSpPr>
          <p:sp>
            <p:nvSpPr>
              <p:cNvPr id="301" name="圆角矩形 300"/>
              <p:cNvSpPr/>
              <p:nvPr/>
            </p:nvSpPr>
            <p:spPr>
              <a:xfrm>
                <a:off x="950497" y="4528297"/>
                <a:ext cx="168442" cy="852454"/>
              </a:xfrm>
              <a:prstGeom prst="roundRect">
                <a:avLst>
                  <a:gd name="adj" fmla="val 47702"/>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2" name="椭圆 301"/>
              <p:cNvSpPr/>
              <p:nvPr/>
            </p:nvSpPr>
            <p:spPr>
              <a:xfrm>
                <a:off x="962528" y="4648613"/>
                <a:ext cx="139956" cy="139956"/>
              </a:xfrm>
              <a:prstGeom prst="ellips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3" name="椭圆 302"/>
              <p:cNvSpPr/>
              <p:nvPr/>
            </p:nvSpPr>
            <p:spPr>
              <a:xfrm>
                <a:off x="968340" y="4890975"/>
                <a:ext cx="139956" cy="139956"/>
              </a:xfrm>
              <a:prstGeom prst="ellips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4" name="椭圆 303"/>
              <p:cNvSpPr/>
              <p:nvPr/>
            </p:nvSpPr>
            <p:spPr>
              <a:xfrm>
                <a:off x="962529" y="5129847"/>
                <a:ext cx="139956" cy="139956"/>
              </a:xfrm>
              <a:prstGeom prst="ellips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85" name="组合 284"/>
            <p:cNvGrpSpPr/>
            <p:nvPr/>
          </p:nvGrpSpPr>
          <p:grpSpPr>
            <a:xfrm>
              <a:off x="1587619" y="4591214"/>
              <a:ext cx="168442" cy="852454"/>
              <a:chOff x="950497" y="4528297"/>
              <a:chExt cx="168442" cy="852454"/>
            </a:xfrm>
          </p:grpSpPr>
          <p:sp>
            <p:nvSpPr>
              <p:cNvPr id="295" name="圆角矩形 294"/>
              <p:cNvSpPr/>
              <p:nvPr/>
            </p:nvSpPr>
            <p:spPr>
              <a:xfrm>
                <a:off x="950497" y="4528297"/>
                <a:ext cx="168442" cy="852454"/>
              </a:xfrm>
              <a:prstGeom prst="roundRect">
                <a:avLst>
                  <a:gd name="adj" fmla="val 47702"/>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6" name="椭圆 295"/>
              <p:cNvSpPr/>
              <p:nvPr/>
            </p:nvSpPr>
            <p:spPr>
              <a:xfrm>
                <a:off x="962528" y="4648613"/>
                <a:ext cx="139956" cy="139956"/>
              </a:xfrm>
              <a:prstGeom prst="ellips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7" name="椭圆 296"/>
              <p:cNvSpPr/>
              <p:nvPr/>
            </p:nvSpPr>
            <p:spPr>
              <a:xfrm>
                <a:off x="968340" y="4890975"/>
                <a:ext cx="139956" cy="139956"/>
              </a:xfrm>
              <a:prstGeom prst="ellips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8" name="椭圆 297"/>
              <p:cNvSpPr/>
              <p:nvPr/>
            </p:nvSpPr>
            <p:spPr>
              <a:xfrm>
                <a:off x="962529" y="5129847"/>
                <a:ext cx="139956" cy="139956"/>
              </a:xfrm>
              <a:prstGeom prst="ellips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86" name="组合 285"/>
            <p:cNvGrpSpPr/>
            <p:nvPr/>
          </p:nvGrpSpPr>
          <p:grpSpPr>
            <a:xfrm>
              <a:off x="1906180" y="4589335"/>
              <a:ext cx="168442" cy="852454"/>
              <a:chOff x="950497" y="4528297"/>
              <a:chExt cx="168442" cy="852454"/>
            </a:xfrm>
          </p:grpSpPr>
          <p:sp>
            <p:nvSpPr>
              <p:cNvPr id="291" name="圆角矩形 290"/>
              <p:cNvSpPr/>
              <p:nvPr/>
            </p:nvSpPr>
            <p:spPr>
              <a:xfrm>
                <a:off x="950497" y="4528297"/>
                <a:ext cx="168442" cy="852454"/>
              </a:xfrm>
              <a:prstGeom prst="roundRect">
                <a:avLst>
                  <a:gd name="adj" fmla="val 47702"/>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2" name="椭圆 291"/>
              <p:cNvSpPr/>
              <p:nvPr/>
            </p:nvSpPr>
            <p:spPr>
              <a:xfrm>
                <a:off x="962528" y="4648613"/>
                <a:ext cx="139956" cy="139956"/>
              </a:xfrm>
              <a:prstGeom prst="ellips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3" name="椭圆 292"/>
              <p:cNvSpPr/>
              <p:nvPr/>
            </p:nvSpPr>
            <p:spPr>
              <a:xfrm>
                <a:off x="968340" y="4890975"/>
                <a:ext cx="139956" cy="139956"/>
              </a:xfrm>
              <a:prstGeom prst="ellips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4" name="椭圆 293"/>
              <p:cNvSpPr/>
              <p:nvPr/>
            </p:nvSpPr>
            <p:spPr>
              <a:xfrm>
                <a:off x="962529" y="5129847"/>
                <a:ext cx="139956" cy="139956"/>
              </a:xfrm>
              <a:prstGeom prst="ellips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88" name="矩形 287"/>
            <p:cNvSpPr/>
            <p:nvPr/>
          </p:nvSpPr>
          <p:spPr>
            <a:xfrm>
              <a:off x="1191758" y="5494535"/>
              <a:ext cx="415498" cy="276999"/>
            </a:xfrm>
            <a:prstGeom prst="rect">
              <a:avLst/>
            </a:prstGeom>
          </p:spPr>
          <p:txBody>
            <a:bodyPr wrap="square">
              <a:spAutoFit/>
            </a:bodyPr>
            <a:lstStyle/>
            <a:p>
              <a:r>
                <a:rPr lang="zh-CN" altLang="en-US" sz="1200" dirty="0" smtClean="0"/>
                <a:t>件</a:t>
              </a:r>
              <a:endParaRPr lang="zh-CN" altLang="en-US" sz="1200" dirty="0"/>
            </a:p>
          </p:txBody>
        </p:sp>
        <p:sp>
          <p:nvSpPr>
            <p:cNvPr id="289" name="矩形 288"/>
            <p:cNvSpPr/>
            <p:nvPr/>
          </p:nvSpPr>
          <p:spPr>
            <a:xfrm>
              <a:off x="1519679" y="5499451"/>
              <a:ext cx="415498" cy="276999"/>
            </a:xfrm>
            <a:prstGeom prst="rect">
              <a:avLst/>
            </a:prstGeom>
          </p:spPr>
          <p:txBody>
            <a:bodyPr wrap="square">
              <a:spAutoFit/>
            </a:bodyPr>
            <a:lstStyle/>
            <a:p>
              <a:r>
                <a:rPr lang="zh-CN" altLang="en-US" sz="1200" dirty="0" smtClean="0"/>
                <a:t>套</a:t>
              </a:r>
              <a:endParaRPr lang="zh-CN" altLang="en-US" sz="1200" dirty="0"/>
            </a:p>
          </p:txBody>
        </p:sp>
        <p:sp>
          <p:nvSpPr>
            <p:cNvPr id="290" name="矩形 289"/>
            <p:cNvSpPr/>
            <p:nvPr/>
          </p:nvSpPr>
          <p:spPr>
            <a:xfrm>
              <a:off x="1837333" y="5499451"/>
              <a:ext cx="415498" cy="276999"/>
            </a:xfrm>
            <a:prstGeom prst="rect">
              <a:avLst/>
            </a:prstGeom>
          </p:spPr>
          <p:txBody>
            <a:bodyPr wrap="square">
              <a:spAutoFit/>
            </a:bodyPr>
            <a:lstStyle/>
            <a:p>
              <a:r>
                <a:rPr lang="zh-CN" altLang="en-US" sz="1200" dirty="0"/>
                <a:t>装</a:t>
              </a:r>
            </a:p>
          </p:txBody>
        </p:sp>
      </p:grpSp>
      <p:grpSp>
        <p:nvGrpSpPr>
          <p:cNvPr id="313" name="组合 312"/>
          <p:cNvGrpSpPr/>
          <p:nvPr/>
        </p:nvGrpSpPr>
        <p:grpSpPr>
          <a:xfrm>
            <a:off x="6479451" y="4553097"/>
            <a:ext cx="151987" cy="340103"/>
            <a:chOff x="1129102" y="3974531"/>
            <a:chExt cx="151987" cy="340103"/>
          </a:xfrm>
        </p:grpSpPr>
        <p:sp>
          <p:nvSpPr>
            <p:cNvPr id="315" name="圆角矩形 314"/>
            <p:cNvSpPr/>
            <p:nvPr/>
          </p:nvSpPr>
          <p:spPr>
            <a:xfrm>
              <a:off x="1129102" y="3974531"/>
              <a:ext cx="151987" cy="340103"/>
            </a:xfrm>
            <a:prstGeom prst="roundRect">
              <a:avLst>
                <a:gd name="adj" fmla="val 47702"/>
              </a:avLst>
            </a:prstGeom>
            <a:solidFill>
              <a:srgbClr val="ECDEE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6" name="椭圆 315"/>
            <p:cNvSpPr/>
            <p:nvPr/>
          </p:nvSpPr>
          <p:spPr>
            <a:xfrm>
              <a:off x="1132239" y="4086004"/>
              <a:ext cx="139956" cy="139956"/>
            </a:xfrm>
            <a:prstGeom prst="ellipse">
              <a:avLst/>
            </a:prstGeom>
            <a:solidFill>
              <a:srgbClr val="F59FE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18" name="组合 317"/>
          <p:cNvGrpSpPr/>
          <p:nvPr/>
        </p:nvGrpSpPr>
        <p:grpSpPr>
          <a:xfrm>
            <a:off x="6802974" y="4553096"/>
            <a:ext cx="151987" cy="340103"/>
            <a:chOff x="1129102" y="3974531"/>
            <a:chExt cx="151987" cy="340103"/>
          </a:xfrm>
        </p:grpSpPr>
        <p:sp>
          <p:nvSpPr>
            <p:cNvPr id="319" name="圆角矩形 318"/>
            <p:cNvSpPr/>
            <p:nvPr/>
          </p:nvSpPr>
          <p:spPr>
            <a:xfrm>
              <a:off x="1129102" y="3974531"/>
              <a:ext cx="151987" cy="340103"/>
            </a:xfrm>
            <a:prstGeom prst="roundRect">
              <a:avLst>
                <a:gd name="adj" fmla="val 47702"/>
              </a:avLst>
            </a:prstGeom>
            <a:solidFill>
              <a:srgbClr val="ECDEE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0" name="椭圆 319"/>
            <p:cNvSpPr/>
            <p:nvPr/>
          </p:nvSpPr>
          <p:spPr>
            <a:xfrm>
              <a:off x="1132239" y="4086004"/>
              <a:ext cx="139956" cy="139956"/>
            </a:xfrm>
            <a:prstGeom prst="ellipse">
              <a:avLst/>
            </a:prstGeom>
            <a:solidFill>
              <a:srgbClr val="F59FE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21" name="文本框 320"/>
          <p:cNvSpPr txBox="1"/>
          <p:nvPr/>
        </p:nvSpPr>
        <p:spPr>
          <a:xfrm>
            <a:off x="5892850" y="6082818"/>
            <a:ext cx="338554" cy="276999"/>
          </a:xfrm>
          <a:prstGeom prst="rect">
            <a:avLst/>
          </a:prstGeom>
          <a:noFill/>
        </p:spPr>
        <p:txBody>
          <a:bodyPr wrap="none" rtlCol="0">
            <a:spAutoFit/>
          </a:bodyPr>
          <a:lstStyle/>
          <a:p>
            <a:r>
              <a:rPr lang="zh-CN" altLang="en-US" sz="1200" dirty="0"/>
              <a:t>室</a:t>
            </a:r>
          </a:p>
        </p:txBody>
      </p:sp>
      <p:sp>
        <p:nvSpPr>
          <p:cNvPr id="322" name="文本框 321"/>
          <p:cNvSpPr txBox="1"/>
          <p:nvPr/>
        </p:nvSpPr>
        <p:spPr>
          <a:xfrm>
            <a:off x="5575362" y="6082818"/>
            <a:ext cx="338554" cy="276999"/>
          </a:xfrm>
          <a:prstGeom prst="rect">
            <a:avLst/>
          </a:prstGeom>
          <a:noFill/>
        </p:spPr>
        <p:txBody>
          <a:bodyPr wrap="none" rtlCol="0">
            <a:spAutoFit/>
          </a:bodyPr>
          <a:lstStyle/>
          <a:p>
            <a:r>
              <a:rPr lang="zh-CN" altLang="en-US" sz="1200" dirty="0" smtClean="0"/>
              <a:t>浴</a:t>
            </a:r>
            <a:endParaRPr lang="zh-CN" altLang="en-US" sz="1200" dirty="0"/>
          </a:p>
        </p:txBody>
      </p:sp>
      <p:sp>
        <p:nvSpPr>
          <p:cNvPr id="323" name="等腰三角形 322"/>
          <p:cNvSpPr/>
          <p:nvPr/>
        </p:nvSpPr>
        <p:spPr>
          <a:xfrm>
            <a:off x="6626337" y="4902917"/>
            <a:ext cx="789109" cy="228856"/>
          </a:xfrm>
          <a:prstGeom prst="triangle">
            <a:avLst>
              <a:gd name="adj" fmla="val 33361"/>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324" name="等腰三角形 323"/>
          <p:cNvSpPr/>
          <p:nvPr/>
        </p:nvSpPr>
        <p:spPr>
          <a:xfrm>
            <a:off x="6291320" y="4902917"/>
            <a:ext cx="789109" cy="228856"/>
          </a:xfrm>
          <a:prstGeom prst="triangle">
            <a:avLst>
              <a:gd name="adj" fmla="val 33361"/>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325" name="等腰三角形 324"/>
          <p:cNvSpPr/>
          <p:nvPr/>
        </p:nvSpPr>
        <p:spPr>
          <a:xfrm>
            <a:off x="5968056" y="4902917"/>
            <a:ext cx="789109" cy="228856"/>
          </a:xfrm>
          <a:prstGeom prst="triangle">
            <a:avLst>
              <a:gd name="adj" fmla="val 33361"/>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326" name="等腰三角形 325"/>
          <p:cNvSpPr/>
          <p:nvPr/>
        </p:nvSpPr>
        <p:spPr>
          <a:xfrm>
            <a:off x="5642807" y="4902917"/>
            <a:ext cx="789109" cy="228856"/>
          </a:xfrm>
          <a:prstGeom prst="triangle">
            <a:avLst>
              <a:gd name="adj" fmla="val 33361"/>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grpSp>
        <p:nvGrpSpPr>
          <p:cNvPr id="327" name="组合 326"/>
          <p:cNvGrpSpPr/>
          <p:nvPr/>
        </p:nvGrpSpPr>
        <p:grpSpPr>
          <a:xfrm>
            <a:off x="6146653" y="4553095"/>
            <a:ext cx="151987" cy="340103"/>
            <a:chOff x="1129102" y="3974531"/>
            <a:chExt cx="151987" cy="340103"/>
          </a:xfrm>
        </p:grpSpPr>
        <p:sp>
          <p:nvSpPr>
            <p:cNvPr id="328" name="圆角矩形 327"/>
            <p:cNvSpPr/>
            <p:nvPr/>
          </p:nvSpPr>
          <p:spPr>
            <a:xfrm>
              <a:off x="1129102" y="3974531"/>
              <a:ext cx="151987" cy="340103"/>
            </a:xfrm>
            <a:prstGeom prst="roundRect">
              <a:avLst>
                <a:gd name="adj" fmla="val 47702"/>
              </a:avLst>
            </a:prstGeom>
            <a:solidFill>
              <a:srgbClr val="ECDEE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9" name="椭圆 328"/>
            <p:cNvSpPr/>
            <p:nvPr/>
          </p:nvSpPr>
          <p:spPr>
            <a:xfrm>
              <a:off x="1132239" y="4086004"/>
              <a:ext cx="139956" cy="139956"/>
            </a:xfrm>
            <a:prstGeom prst="ellipse">
              <a:avLst/>
            </a:prstGeom>
            <a:solidFill>
              <a:srgbClr val="F59FE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30" name="组合 329"/>
          <p:cNvGrpSpPr/>
          <p:nvPr/>
        </p:nvGrpSpPr>
        <p:grpSpPr>
          <a:xfrm>
            <a:off x="5822516" y="4553289"/>
            <a:ext cx="151987" cy="340103"/>
            <a:chOff x="1129102" y="3974531"/>
            <a:chExt cx="151987" cy="340103"/>
          </a:xfrm>
        </p:grpSpPr>
        <p:sp>
          <p:nvSpPr>
            <p:cNvPr id="331" name="圆角矩形 330"/>
            <p:cNvSpPr/>
            <p:nvPr/>
          </p:nvSpPr>
          <p:spPr>
            <a:xfrm>
              <a:off x="1129102" y="3974531"/>
              <a:ext cx="151987" cy="340103"/>
            </a:xfrm>
            <a:prstGeom prst="roundRect">
              <a:avLst>
                <a:gd name="adj" fmla="val 47702"/>
              </a:avLst>
            </a:prstGeom>
            <a:solidFill>
              <a:srgbClr val="ECDEE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2" name="椭圆 331"/>
            <p:cNvSpPr/>
            <p:nvPr/>
          </p:nvSpPr>
          <p:spPr>
            <a:xfrm>
              <a:off x="1132239" y="4086004"/>
              <a:ext cx="139956" cy="139956"/>
            </a:xfrm>
            <a:prstGeom prst="ellipse">
              <a:avLst/>
            </a:prstGeom>
            <a:solidFill>
              <a:srgbClr val="F59FE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33" name="圆角矩形 332"/>
          <p:cNvSpPr/>
          <p:nvPr/>
        </p:nvSpPr>
        <p:spPr>
          <a:xfrm>
            <a:off x="5515257" y="4553289"/>
            <a:ext cx="151987" cy="340103"/>
          </a:xfrm>
          <a:prstGeom prst="roundRect">
            <a:avLst>
              <a:gd name="adj" fmla="val 47702"/>
            </a:avLst>
          </a:prstGeom>
          <a:solidFill>
            <a:srgbClr val="ECDEE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34" name="组合 333"/>
          <p:cNvGrpSpPr/>
          <p:nvPr/>
        </p:nvGrpSpPr>
        <p:grpSpPr>
          <a:xfrm>
            <a:off x="5509531" y="4312967"/>
            <a:ext cx="1416709" cy="228856"/>
            <a:chOff x="2445182" y="4391626"/>
            <a:chExt cx="1416709" cy="228856"/>
          </a:xfrm>
        </p:grpSpPr>
        <p:sp>
          <p:nvSpPr>
            <p:cNvPr id="336" name="等腰三角形 335"/>
            <p:cNvSpPr/>
            <p:nvPr/>
          </p:nvSpPr>
          <p:spPr>
            <a:xfrm>
              <a:off x="3072782" y="4391626"/>
              <a:ext cx="789109" cy="228856"/>
            </a:xfrm>
            <a:prstGeom prst="triangle">
              <a:avLst>
                <a:gd name="adj" fmla="val 33361"/>
              </a:avLst>
            </a:prstGeom>
            <a:solidFill>
              <a:srgbClr val="ECDEE8"/>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337" name="等腰三角形 336"/>
            <p:cNvSpPr/>
            <p:nvPr/>
          </p:nvSpPr>
          <p:spPr>
            <a:xfrm>
              <a:off x="2758982" y="4391626"/>
              <a:ext cx="789109" cy="228856"/>
            </a:xfrm>
            <a:prstGeom prst="triangle">
              <a:avLst>
                <a:gd name="adj" fmla="val 33361"/>
              </a:avLst>
            </a:prstGeom>
            <a:solidFill>
              <a:srgbClr val="ECDEE8"/>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338" name="等腰三角形 337"/>
            <p:cNvSpPr/>
            <p:nvPr/>
          </p:nvSpPr>
          <p:spPr>
            <a:xfrm>
              <a:off x="2445182" y="4391626"/>
              <a:ext cx="789109" cy="228856"/>
            </a:xfrm>
            <a:prstGeom prst="triangle">
              <a:avLst>
                <a:gd name="adj" fmla="val 33361"/>
              </a:avLst>
            </a:prstGeom>
            <a:solidFill>
              <a:srgbClr val="ECDEE8"/>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grpSp>
      <p:sp>
        <p:nvSpPr>
          <p:cNvPr id="339" name="文本框 338"/>
          <p:cNvSpPr txBox="1"/>
          <p:nvPr/>
        </p:nvSpPr>
        <p:spPr>
          <a:xfrm>
            <a:off x="6063793" y="3969853"/>
            <a:ext cx="372218" cy="369332"/>
          </a:xfrm>
          <a:prstGeom prst="rect">
            <a:avLst/>
          </a:prstGeom>
          <a:noFill/>
        </p:spPr>
        <p:txBody>
          <a:bodyPr wrap="none" rtlCol="0">
            <a:spAutoFit/>
          </a:bodyPr>
          <a:lstStyle/>
          <a:p>
            <a:r>
              <a:rPr lang="en-US" altLang="zh-CN" b="1" dirty="0" smtClean="0"/>
              <a:t>…</a:t>
            </a:r>
            <a:endParaRPr lang="zh-CN" altLang="en-US" b="1" dirty="0"/>
          </a:p>
        </p:txBody>
      </p:sp>
      <p:grpSp>
        <p:nvGrpSpPr>
          <p:cNvPr id="340" name="组合 339"/>
          <p:cNvGrpSpPr/>
          <p:nvPr/>
        </p:nvGrpSpPr>
        <p:grpSpPr>
          <a:xfrm>
            <a:off x="5519412" y="3633543"/>
            <a:ext cx="1455968" cy="340650"/>
            <a:chOff x="2455063" y="3712202"/>
            <a:chExt cx="1455968" cy="340650"/>
          </a:xfrm>
        </p:grpSpPr>
        <p:grpSp>
          <p:nvGrpSpPr>
            <p:cNvPr id="341" name="组合 340"/>
            <p:cNvGrpSpPr/>
            <p:nvPr/>
          </p:nvGrpSpPr>
          <p:grpSpPr>
            <a:xfrm>
              <a:off x="3111998" y="3712204"/>
              <a:ext cx="151987" cy="340103"/>
              <a:chOff x="1129102" y="3974531"/>
              <a:chExt cx="151987" cy="340103"/>
            </a:xfrm>
            <a:solidFill>
              <a:schemeClr val="accent1">
                <a:lumMod val="20000"/>
                <a:lumOff val="80000"/>
              </a:schemeClr>
            </a:solidFill>
          </p:grpSpPr>
          <p:sp>
            <p:nvSpPr>
              <p:cNvPr id="354" name="圆角矩形 353"/>
              <p:cNvSpPr/>
              <p:nvPr/>
            </p:nvSpPr>
            <p:spPr>
              <a:xfrm>
                <a:off x="1129102" y="3974531"/>
                <a:ext cx="151987" cy="340103"/>
              </a:xfrm>
              <a:prstGeom prst="roundRect">
                <a:avLst>
                  <a:gd name="adj" fmla="val 47702"/>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5" name="椭圆 354"/>
              <p:cNvSpPr/>
              <p:nvPr/>
            </p:nvSpPr>
            <p:spPr>
              <a:xfrm>
                <a:off x="1132239" y="4086004"/>
                <a:ext cx="139956" cy="139956"/>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42" name="组合 341"/>
            <p:cNvGrpSpPr/>
            <p:nvPr/>
          </p:nvGrpSpPr>
          <p:grpSpPr>
            <a:xfrm>
              <a:off x="3435521" y="3712203"/>
              <a:ext cx="151987" cy="340103"/>
              <a:chOff x="1129102" y="3974531"/>
              <a:chExt cx="151987" cy="340103"/>
            </a:xfrm>
            <a:solidFill>
              <a:schemeClr val="accent1">
                <a:lumMod val="20000"/>
                <a:lumOff val="80000"/>
              </a:schemeClr>
            </a:solidFill>
          </p:grpSpPr>
          <p:sp>
            <p:nvSpPr>
              <p:cNvPr id="352" name="圆角矩形 351"/>
              <p:cNvSpPr/>
              <p:nvPr/>
            </p:nvSpPr>
            <p:spPr>
              <a:xfrm>
                <a:off x="1129102" y="3974531"/>
                <a:ext cx="151987" cy="340103"/>
              </a:xfrm>
              <a:prstGeom prst="roundRect">
                <a:avLst>
                  <a:gd name="adj" fmla="val 47702"/>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3" name="椭圆 352"/>
              <p:cNvSpPr/>
              <p:nvPr/>
            </p:nvSpPr>
            <p:spPr>
              <a:xfrm>
                <a:off x="1132239" y="4086004"/>
                <a:ext cx="139956" cy="139956"/>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43" name="组合 342"/>
            <p:cNvGrpSpPr/>
            <p:nvPr/>
          </p:nvGrpSpPr>
          <p:grpSpPr>
            <a:xfrm>
              <a:off x="2779200" y="3712202"/>
              <a:ext cx="151987" cy="340103"/>
              <a:chOff x="1129102" y="3974531"/>
              <a:chExt cx="151987" cy="340103"/>
            </a:xfrm>
            <a:solidFill>
              <a:schemeClr val="accent1">
                <a:lumMod val="20000"/>
                <a:lumOff val="80000"/>
              </a:schemeClr>
            </a:solidFill>
          </p:grpSpPr>
          <p:sp>
            <p:nvSpPr>
              <p:cNvPr id="350" name="圆角矩形 349"/>
              <p:cNvSpPr/>
              <p:nvPr/>
            </p:nvSpPr>
            <p:spPr>
              <a:xfrm>
                <a:off x="1129102" y="3974531"/>
                <a:ext cx="151987" cy="340103"/>
              </a:xfrm>
              <a:prstGeom prst="roundRect">
                <a:avLst>
                  <a:gd name="adj" fmla="val 47702"/>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1" name="椭圆 350"/>
              <p:cNvSpPr/>
              <p:nvPr/>
            </p:nvSpPr>
            <p:spPr>
              <a:xfrm>
                <a:off x="1132239" y="4086004"/>
                <a:ext cx="139956" cy="139956"/>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44" name="组合 343"/>
            <p:cNvGrpSpPr/>
            <p:nvPr/>
          </p:nvGrpSpPr>
          <p:grpSpPr>
            <a:xfrm>
              <a:off x="2455063" y="3712396"/>
              <a:ext cx="151987" cy="340103"/>
              <a:chOff x="1129102" y="3974531"/>
              <a:chExt cx="151987" cy="340103"/>
            </a:xfrm>
            <a:solidFill>
              <a:schemeClr val="accent1">
                <a:lumMod val="20000"/>
                <a:lumOff val="80000"/>
              </a:schemeClr>
            </a:solidFill>
          </p:grpSpPr>
          <p:sp>
            <p:nvSpPr>
              <p:cNvPr id="348" name="圆角矩形 347"/>
              <p:cNvSpPr/>
              <p:nvPr/>
            </p:nvSpPr>
            <p:spPr>
              <a:xfrm>
                <a:off x="1129102" y="3974531"/>
                <a:ext cx="151987" cy="340103"/>
              </a:xfrm>
              <a:prstGeom prst="roundRect">
                <a:avLst>
                  <a:gd name="adj" fmla="val 47702"/>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9" name="椭圆 348"/>
              <p:cNvSpPr/>
              <p:nvPr/>
            </p:nvSpPr>
            <p:spPr>
              <a:xfrm>
                <a:off x="1132239" y="4086004"/>
                <a:ext cx="139956" cy="139956"/>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45" name="组合 344"/>
            <p:cNvGrpSpPr/>
            <p:nvPr/>
          </p:nvGrpSpPr>
          <p:grpSpPr>
            <a:xfrm>
              <a:off x="3759044" y="3712749"/>
              <a:ext cx="151987" cy="340103"/>
              <a:chOff x="1129102" y="3974531"/>
              <a:chExt cx="151987" cy="340103"/>
            </a:xfrm>
            <a:solidFill>
              <a:schemeClr val="accent1">
                <a:lumMod val="20000"/>
                <a:lumOff val="80000"/>
              </a:schemeClr>
            </a:solidFill>
          </p:grpSpPr>
          <p:sp>
            <p:nvSpPr>
              <p:cNvPr id="346" name="圆角矩形 345"/>
              <p:cNvSpPr/>
              <p:nvPr/>
            </p:nvSpPr>
            <p:spPr>
              <a:xfrm>
                <a:off x="1129102" y="3974531"/>
                <a:ext cx="151987" cy="340103"/>
              </a:xfrm>
              <a:prstGeom prst="roundRect">
                <a:avLst>
                  <a:gd name="adj" fmla="val 47702"/>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7" name="椭圆 346"/>
              <p:cNvSpPr/>
              <p:nvPr/>
            </p:nvSpPr>
            <p:spPr>
              <a:xfrm>
                <a:off x="1132239" y="4086004"/>
                <a:ext cx="139956" cy="139956"/>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357" name="圆角矩形 356"/>
          <p:cNvSpPr/>
          <p:nvPr/>
        </p:nvSpPr>
        <p:spPr>
          <a:xfrm>
            <a:off x="5343035" y="4503513"/>
            <a:ext cx="1753850" cy="444539"/>
          </a:xfrm>
          <a:prstGeom prst="roundRect">
            <a:avLst>
              <a:gd name="adj" fmla="val 3942"/>
            </a:avLst>
          </a:prstGeom>
          <a:noFill/>
          <a:ln>
            <a:solidFill>
              <a:schemeClr val="bg2">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8" name="圆角矩形 357"/>
          <p:cNvSpPr/>
          <p:nvPr/>
        </p:nvSpPr>
        <p:spPr>
          <a:xfrm>
            <a:off x="5343034" y="3347524"/>
            <a:ext cx="2021799" cy="685325"/>
          </a:xfrm>
          <a:prstGeom prst="roundRect">
            <a:avLst>
              <a:gd name="adj" fmla="val 3942"/>
            </a:avLst>
          </a:prstGeom>
          <a:noFill/>
          <a:ln>
            <a:solidFill>
              <a:schemeClr val="bg2">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59" name="曲线连接符 358"/>
          <p:cNvCxnSpPr>
            <a:stCxn id="357" idx="3"/>
            <a:endCxn id="358" idx="3"/>
          </p:cNvCxnSpPr>
          <p:nvPr/>
        </p:nvCxnSpPr>
        <p:spPr>
          <a:xfrm flipV="1">
            <a:off x="7096885" y="3810580"/>
            <a:ext cx="267948" cy="915203"/>
          </a:xfrm>
          <a:prstGeom prst="curvedConnector3">
            <a:avLst>
              <a:gd name="adj1" fmla="val 185315"/>
            </a:avLst>
          </a:prstGeom>
          <a:ln>
            <a:tailEnd type="triangle"/>
          </a:ln>
        </p:spPr>
        <p:style>
          <a:lnRef idx="1">
            <a:schemeClr val="accent3"/>
          </a:lnRef>
          <a:fillRef idx="0">
            <a:schemeClr val="accent3"/>
          </a:fillRef>
          <a:effectRef idx="0">
            <a:schemeClr val="accent3"/>
          </a:effectRef>
          <a:fontRef idx="minor">
            <a:schemeClr val="tx1"/>
          </a:fontRef>
        </p:style>
      </p:cxnSp>
      <p:sp>
        <p:nvSpPr>
          <p:cNvPr id="361" name="椭圆 360"/>
          <p:cNvSpPr/>
          <p:nvPr/>
        </p:nvSpPr>
        <p:spPr>
          <a:xfrm>
            <a:off x="7290853" y="4289563"/>
            <a:ext cx="231429" cy="23142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smtClean="0"/>
              <a:t>+</a:t>
            </a:r>
            <a:endParaRPr lang="zh-CN" altLang="en-US" sz="1200" b="1" dirty="0"/>
          </a:p>
        </p:txBody>
      </p:sp>
      <p:sp>
        <p:nvSpPr>
          <p:cNvPr id="362" name="文本框 361"/>
          <p:cNvSpPr txBox="1"/>
          <p:nvPr/>
        </p:nvSpPr>
        <p:spPr>
          <a:xfrm>
            <a:off x="7241594" y="4576952"/>
            <a:ext cx="909223" cy="276999"/>
          </a:xfrm>
          <a:prstGeom prst="rect">
            <a:avLst/>
          </a:prstGeom>
          <a:noFill/>
        </p:spPr>
        <p:txBody>
          <a:bodyPr wrap="none" rtlCol="0">
            <a:spAutoFit/>
          </a:bodyPr>
          <a:lstStyle/>
          <a:p>
            <a:r>
              <a:rPr lang="en-US" altLang="zh-CN" sz="1200" dirty="0" smtClean="0"/>
              <a:t>residuals</a:t>
            </a:r>
            <a:r>
              <a:rPr lang="en-US" altLang="zh-CN" sz="1200" baseline="30000" dirty="0" smtClean="0"/>
              <a:t>(L)</a:t>
            </a:r>
            <a:r>
              <a:rPr lang="en-US" altLang="zh-CN" sz="1200" dirty="0" smtClean="0"/>
              <a:t> </a:t>
            </a:r>
          </a:p>
        </p:txBody>
      </p:sp>
      <p:sp>
        <p:nvSpPr>
          <p:cNvPr id="363" name="圆角矩形 362"/>
          <p:cNvSpPr/>
          <p:nvPr/>
        </p:nvSpPr>
        <p:spPr>
          <a:xfrm>
            <a:off x="5533259" y="5160505"/>
            <a:ext cx="2021188" cy="881454"/>
          </a:xfrm>
          <a:prstGeom prst="roundRect">
            <a:avLst>
              <a:gd name="adj" fmla="val 3942"/>
            </a:avLst>
          </a:prstGeom>
          <a:noFill/>
          <a:ln>
            <a:solidFill>
              <a:schemeClr val="bg2">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64" name="曲线连接符 363"/>
          <p:cNvCxnSpPr>
            <a:stCxn id="348" idx="2"/>
            <a:endCxn id="354" idx="2"/>
          </p:cNvCxnSpPr>
          <p:nvPr/>
        </p:nvCxnSpPr>
        <p:spPr>
          <a:xfrm rot="5400000" flipH="1" flipV="1">
            <a:off x="5923777" y="3645276"/>
            <a:ext cx="192" cy="656935"/>
          </a:xfrm>
          <a:prstGeom prst="curvedConnector3">
            <a:avLst>
              <a:gd name="adj1" fmla="val -69453125"/>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6" name="曲线连接符 365"/>
          <p:cNvCxnSpPr>
            <a:stCxn id="348" idx="2"/>
            <a:endCxn id="350" idx="2"/>
          </p:cNvCxnSpPr>
          <p:nvPr/>
        </p:nvCxnSpPr>
        <p:spPr>
          <a:xfrm rot="5400000" flipH="1" flipV="1">
            <a:off x="5757377" y="3811674"/>
            <a:ext cx="194" cy="324137"/>
          </a:xfrm>
          <a:prstGeom prst="curvedConnector3">
            <a:avLst>
              <a:gd name="adj1" fmla="val -34368557"/>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7" name="曲线连接符 366"/>
          <p:cNvCxnSpPr>
            <a:stCxn id="348" idx="2"/>
            <a:endCxn id="352" idx="2"/>
          </p:cNvCxnSpPr>
          <p:nvPr/>
        </p:nvCxnSpPr>
        <p:spPr>
          <a:xfrm rot="5400000" flipH="1" flipV="1">
            <a:off x="6085538" y="3483515"/>
            <a:ext cx="193" cy="980458"/>
          </a:xfrm>
          <a:prstGeom prst="curvedConnector3">
            <a:avLst>
              <a:gd name="adj1" fmla="val -98705699"/>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8" name="曲线连接符 367"/>
          <p:cNvCxnSpPr>
            <a:stCxn id="348" idx="2"/>
            <a:endCxn id="346" idx="2"/>
          </p:cNvCxnSpPr>
          <p:nvPr/>
        </p:nvCxnSpPr>
        <p:spPr>
          <a:xfrm rot="16200000" flipH="1">
            <a:off x="6247220" y="3322025"/>
            <a:ext cx="353" cy="1303981"/>
          </a:xfrm>
          <a:prstGeom prst="curvedConnector3">
            <a:avLst>
              <a:gd name="adj1" fmla="val 75652408"/>
            </a:avLst>
          </a:prstGeom>
          <a:ln>
            <a:tailEnd type="triangle"/>
          </a:ln>
        </p:spPr>
        <p:style>
          <a:lnRef idx="1">
            <a:schemeClr val="accent1"/>
          </a:lnRef>
          <a:fillRef idx="0">
            <a:schemeClr val="accent1"/>
          </a:fillRef>
          <a:effectRef idx="0">
            <a:schemeClr val="accent1"/>
          </a:effectRef>
          <a:fontRef idx="minor">
            <a:schemeClr val="tx1"/>
          </a:fontRef>
        </p:style>
      </p:cxnSp>
      <p:sp>
        <p:nvSpPr>
          <p:cNvPr id="369" name="文本框 368"/>
          <p:cNvSpPr txBox="1"/>
          <p:nvPr/>
        </p:nvSpPr>
        <p:spPr>
          <a:xfrm>
            <a:off x="4905408" y="4029032"/>
            <a:ext cx="1148071" cy="276999"/>
          </a:xfrm>
          <a:prstGeom prst="rect">
            <a:avLst/>
          </a:prstGeom>
          <a:noFill/>
        </p:spPr>
        <p:txBody>
          <a:bodyPr wrap="none" rtlCol="0">
            <a:spAutoFit/>
          </a:bodyPr>
          <a:lstStyle/>
          <a:p>
            <a:r>
              <a:rPr lang="en-US" altLang="zh-CN" sz="1200" b="1" dirty="0" smtClean="0">
                <a:solidFill>
                  <a:schemeClr val="accent2"/>
                </a:solidFill>
              </a:rPr>
              <a:t>Self Attention</a:t>
            </a:r>
            <a:endParaRPr lang="zh-CN" altLang="en-US" sz="1200" b="1" dirty="0">
              <a:solidFill>
                <a:schemeClr val="accent2"/>
              </a:solidFill>
            </a:endParaRPr>
          </a:p>
        </p:txBody>
      </p:sp>
      <p:grpSp>
        <p:nvGrpSpPr>
          <p:cNvPr id="375" name="组合 374"/>
          <p:cNvGrpSpPr/>
          <p:nvPr/>
        </p:nvGrpSpPr>
        <p:grpSpPr>
          <a:xfrm>
            <a:off x="5660418" y="5189505"/>
            <a:ext cx="168442" cy="852454"/>
            <a:chOff x="950497" y="4528297"/>
            <a:chExt cx="168442" cy="852454"/>
          </a:xfrm>
        </p:grpSpPr>
        <p:sp>
          <p:nvSpPr>
            <p:cNvPr id="376" name="圆角矩形 375"/>
            <p:cNvSpPr/>
            <p:nvPr/>
          </p:nvSpPr>
          <p:spPr>
            <a:xfrm>
              <a:off x="950497" y="4528297"/>
              <a:ext cx="168442" cy="852454"/>
            </a:xfrm>
            <a:prstGeom prst="roundRect">
              <a:avLst>
                <a:gd name="adj" fmla="val 47702"/>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7" name="椭圆 376"/>
            <p:cNvSpPr/>
            <p:nvPr/>
          </p:nvSpPr>
          <p:spPr>
            <a:xfrm>
              <a:off x="962528" y="4648613"/>
              <a:ext cx="139956" cy="139956"/>
            </a:xfrm>
            <a:prstGeom prst="ellips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8" name="椭圆 377"/>
            <p:cNvSpPr/>
            <p:nvPr/>
          </p:nvSpPr>
          <p:spPr>
            <a:xfrm>
              <a:off x="968340" y="4890975"/>
              <a:ext cx="139956" cy="139956"/>
            </a:xfrm>
            <a:prstGeom prst="ellips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9" name="椭圆 378"/>
            <p:cNvSpPr/>
            <p:nvPr/>
          </p:nvSpPr>
          <p:spPr>
            <a:xfrm>
              <a:off x="962529" y="5129847"/>
              <a:ext cx="139956" cy="139956"/>
            </a:xfrm>
            <a:prstGeom prst="ellips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82" name="组合 381"/>
          <p:cNvGrpSpPr/>
          <p:nvPr/>
        </p:nvGrpSpPr>
        <p:grpSpPr>
          <a:xfrm>
            <a:off x="5972760" y="5183011"/>
            <a:ext cx="168442" cy="852454"/>
            <a:chOff x="950497" y="4528297"/>
            <a:chExt cx="168442" cy="852454"/>
          </a:xfrm>
        </p:grpSpPr>
        <p:sp>
          <p:nvSpPr>
            <p:cNvPr id="383" name="圆角矩形 382"/>
            <p:cNvSpPr/>
            <p:nvPr/>
          </p:nvSpPr>
          <p:spPr>
            <a:xfrm>
              <a:off x="950497" y="4528297"/>
              <a:ext cx="168442" cy="852454"/>
            </a:xfrm>
            <a:prstGeom prst="roundRect">
              <a:avLst>
                <a:gd name="adj" fmla="val 47702"/>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4" name="椭圆 383"/>
            <p:cNvSpPr/>
            <p:nvPr/>
          </p:nvSpPr>
          <p:spPr>
            <a:xfrm>
              <a:off x="962528" y="4648613"/>
              <a:ext cx="139956" cy="139956"/>
            </a:xfrm>
            <a:prstGeom prst="ellips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5" name="椭圆 384"/>
            <p:cNvSpPr/>
            <p:nvPr/>
          </p:nvSpPr>
          <p:spPr>
            <a:xfrm>
              <a:off x="968340" y="4890975"/>
              <a:ext cx="139956" cy="139956"/>
            </a:xfrm>
            <a:prstGeom prst="ellips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6" name="椭圆 385"/>
            <p:cNvSpPr/>
            <p:nvPr/>
          </p:nvSpPr>
          <p:spPr>
            <a:xfrm>
              <a:off x="962529" y="5129847"/>
              <a:ext cx="139956" cy="139956"/>
            </a:xfrm>
            <a:prstGeom prst="ellips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94" name="组合 393"/>
          <p:cNvGrpSpPr/>
          <p:nvPr/>
        </p:nvGrpSpPr>
        <p:grpSpPr>
          <a:xfrm>
            <a:off x="7134400" y="3632267"/>
            <a:ext cx="151987" cy="340103"/>
            <a:chOff x="1129102" y="3974531"/>
            <a:chExt cx="151987" cy="340103"/>
          </a:xfrm>
          <a:solidFill>
            <a:schemeClr val="accent1">
              <a:lumMod val="20000"/>
              <a:lumOff val="80000"/>
            </a:schemeClr>
          </a:solidFill>
        </p:grpSpPr>
        <p:sp>
          <p:nvSpPr>
            <p:cNvPr id="395" name="圆角矩形 394"/>
            <p:cNvSpPr/>
            <p:nvPr/>
          </p:nvSpPr>
          <p:spPr>
            <a:xfrm>
              <a:off x="1129102" y="3974531"/>
              <a:ext cx="151987" cy="340103"/>
            </a:xfrm>
            <a:prstGeom prst="roundRect">
              <a:avLst>
                <a:gd name="adj" fmla="val 47702"/>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6" name="椭圆 395"/>
            <p:cNvSpPr/>
            <p:nvPr/>
          </p:nvSpPr>
          <p:spPr>
            <a:xfrm>
              <a:off x="1132239" y="4086004"/>
              <a:ext cx="139956" cy="139956"/>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5" name="矩形 34"/>
          <p:cNvSpPr/>
          <p:nvPr/>
        </p:nvSpPr>
        <p:spPr>
          <a:xfrm>
            <a:off x="4019447" y="2374096"/>
            <a:ext cx="1557514" cy="8805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1" name="直接连接符 40"/>
          <p:cNvCxnSpPr/>
          <p:nvPr/>
        </p:nvCxnSpPr>
        <p:spPr>
          <a:xfrm>
            <a:off x="4019447" y="2559825"/>
            <a:ext cx="1557513" cy="0"/>
          </a:xfrm>
          <a:prstGeom prst="line">
            <a:avLst/>
          </a:prstGeom>
        </p:spPr>
        <p:style>
          <a:lnRef idx="1">
            <a:schemeClr val="dk1"/>
          </a:lnRef>
          <a:fillRef idx="0">
            <a:schemeClr val="dk1"/>
          </a:fillRef>
          <a:effectRef idx="0">
            <a:schemeClr val="dk1"/>
          </a:effectRef>
          <a:fontRef idx="minor">
            <a:schemeClr val="tx1"/>
          </a:fontRef>
        </p:style>
      </p:cxnSp>
      <p:cxnSp>
        <p:nvCxnSpPr>
          <p:cNvPr id="397" name="直接连接符 396"/>
          <p:cNvCxnSpPr/>
          <p:nvPr/>
        </p:nvCxnSpPr>
        <p:spPr>
          <a:xfrm>
            <a:off x="4019113" y="2734636"/>
            <a:ext cx="1557513" cy="0"/>
          </a:xfrm>
          <a:prstGeom prst="line">
            <a:avLst/>
          </a:prstGeom>
        </p:spPr>
        <p:style>
          <a:lnRef idx="1">
            <a:schemeClr val="dk1"/>
          </a:lnRef>
          <a:fillRef idx="0">
            <a:schemeClr val="dk1"/>
          </a:fillRef>
          <a:effectRef idx="0">
            <a:schemeClr val="dk1"/>
          </a:effectRef>
          <a:fontRef idx="minor">
            <a:schemeClr val="tx1"/>
          </a:fontRef>
        </p:style>
      </p:cxnSp>
      <p:cxnSp>
        <p:nvCxnSpPr>
          <p:cNvPr id="398" name="直接连接符 397"/>
          <p:cNvCxnSpPr/>
          <p:nvPr/>
        </p:nvCxnSpPr>
        <p:spPr>
          <a:xfrm>
            <a:off x="4018779" y="2909447"/>
            <a:ext cx="1557513" cy="0"/>
          </a:xfrm>
          <a:prstGeom prst="line">
            <a:avLst/>
          </a:prstGeom>
        </p:spPr>
        <p:style>
          <a:lnRef idx="1">
            <a:schemeClr val="dk1"/>
          </a:lnRef>
          <a:fillRef idx="0">
            <a:schemeClr val="dk1"/>
          </a:fillRef>
          <a:effectRef idx="0">
            <a:schemeClr val="dk1"/>
          </a:effectRef>
          <a:fontRef idx="minor">
            <a:schemeClr val="tx1"/>
          </a:fontRef>
        </p:style>
      </p:cxnSp>
      <p:cxnSp>
        <p:nvCxnSpPr>
          <p:cNvPr id="399" name="直接连接符 398"/>
          <p:cNvCxnSpPr/>
          <p:nvPr/>
        </p:nvCxnSpPr>
        <p:spPr>
          <a:xfrm>
            <a:off x="4018445" y="3084258"/>
            <a:ext cx="1557513" cy="0"/>
          </a:xfrm>
          <a:prstGeom prst="line">
            <a:avLst/>
          </a:prstGeom>
        </p:spPr>
        <p:style>
          <a:lnRef idx="1">
            <a:schemeClr val="dk1"/>
          </a:lnRef>
          <a:fillRef idx="0">
            <a:schemeClr val="dk1"/>
          </a:fillRef>
          <a:effectRef idx="0">
            <a:schemeClr val="dk1"/>
          </a:effectRef>
          <a:fontRef idx="minor">
            <a:schemeClr val="tx1"/>
          </a:fontRef>
        </p:style>
      </p:cxnSp>
      <p:cxnSp>
        <p:nvCxnSpPr>
          <p:cNvPr id="44" name="直接连接符 43"/>
          <p:cNvCxnSpPr/>
          <p:nvPr/>
        </p:nvCxnSpPr>
        <p:spPr>
          <a:xfrm>
            <a:off x="4250006" y="2382692"/>
            <a:ext cx="0" cy="860438"/>
          </a:xfrm>
          <a:prstGeom prst="line">
            <a:avLst/>
          </a:prstGeom>
        </p:spPr>
        <p:style>
          <a:lnRef idx="1">
            <a:schemeClr val="dk1"/>
          </a:lnRef>
          <a:fillRef idx="0">
            <a:schemeClr val="dk1"/>
          </a:fillRef>
          <a:effectRef idx="0">
            <a:schemeClr val="dk1"/>
          </a:effectRef>
          <a:fontRef idx="minor">
            <a:schemeClr val="tx1"/>
          </a:fontRef>
        </p:style>
      </p:cxnSp>
      <p:cxnSp>
        <p:nvCxnSpPr>
          <p:cNvPr id="400" name="直接连接符 399"/>
          <p:cNvCxnSpPr/>
          <p:nvPr/>
        </p:nvCxnSpPr>
        <p:spPr>
          <a:xfrm>
            <a:off x="4511578" y="2386779"/>
            <a:ext cx="0" cy="860438"/>
          </a:xfrm>
          <a:prstGeom prst="line">
            <a:avLst/>
          </a:prstGeom>
        </p:spPr>
        <p:style>
          <a:lnRef idx="1">
            <a:schemeClr val="dk1"/>
          </a:lnRef>
          <a:fillRef idx="0">
            <a:schemeClr val="dk1"/>
          </a:fillRef>
          <a:effectRef idx="0">
            <a:schemeClr val="dk1"/>
          </a:effectRef>
          <a:fontRef idx="minor">
            <a:schemeClr val="tx1"/>
          </a:fontRef>
        </p:style>
      </p:cxnSp>
      <p:cxnSp>
        <p:nvCxnSpPr>
          <p:cNvPr id="401" name="直接连接符 400"/>
          <p:cNvCxnSpPr/>
          <p:nvPr/>
        </p:nvCxnSpPr>
        <p:spPr>
          <a:xfrm>
            <a:off x="4773150" y="2380233"/>
            <a:ext cx="0" cy="860438"/>
          </a:xfrm>
          <a:prstGeom prst="line">
            <a:avLst/>
          </a:prstGeom>
        </p:spPr>
        <p:style>
          <a:lnRef idx="1">
            <a:schemeClr val="dk1"/>
          </a:lnRef>
          <a:fillRef idx="0">
            <a:schemeClr val="dk1"/>
          </a:fillRef>
          <a:effectRef idx="0">
            <a:schemeClr val="dk1"/>
          </a:effectRef>
          <a:fontRef idx="minor">
            <a:schemeClr val="tx1"/>
          </a:fontRef>
        </p:style>
      </p:cxnSp>
      <p:cxnSp>
        <p:nvCxnSpPr>
          <p:cNvPr id="402" name="直接连接符 401"/>
          <p:cNvCxnSpPr/>
          <p:nvPr/>
        </p:nvCxnSpPr>
        <p:spPr>
          <a:xfrm>
            <a:off x="5034722" y="2384320"/>
            <a:ext cx="0" cy="860438"/>
          </a:xfrm>
          <a:prstGeom prst="line">
            <a:avLst/>
          </a:prstGeom>
        </p:spPr>
        <p:style>
          <a:lnRef idx="1">
            <a:schemeClr val="dk1"/>
          </a:lnRef>
          <a:fillRef idx="0">
            <a:schemeClr val="dk1"/>
          </a:fillRef>
          <a:effectRef idx="0">
            <a:schemeClr val="dk1"/>
          </a:effectRef>
          <a:fontRef idx="minor">
            <a:schemeClr val="tx1"/>
          </a:fontRef>
        </p:style>
      </p:cxnSp>
      <p:cxnSp>
        <p:nvCxnSpPr>
          <p:cNvPr id="403" name="直接连接符 402"/>
          <p:cNvCxnSpPr/>
          <p:nvPr/>
        </p:nvCxnSpPr>
        <p:spPr>
          <a:xfrm>
            <a:off x="5296294" y="2377774"/>
            <a:ext cx="0" cy="860438"/>
          </a:xfrm>
          <a:prstGeom prst="line">
            <a:avLst/>
          </a:prstGeom>
        </p:spPr>
        <p:style>
          <a:lnRef idx="1">
            <a:schemeClr val="dk1"/>
          </a:lnRef>
          <a:fillRef idx="0">
            <a:schemeClr val="dk1"/>
          </a:fillRef>
          <a:effectRef idx="0">
            <a:schemeClr val="dk1"/>
          </a:effectRef>
          <a:fontRef idx="minor">
            <a:schemeClr val="tx1"/>
          </a:fontRef>
        </p:style>
      </p:cxnSp>
      <p:cxnSp>
        <p:nvCxnSpPr>
          <p:cNvPr id="50" name="肘形连接符 49"/>
          <p:cNvCxnSpPr>
            <a:stCxn id="198" idx="0"/>
          </p:cNvCxnSpPr>
          <p:nvPr/>
        </p:nvCxnSpPr>
        <p:spPr>
          <a:xfrm rot="5400000" flipH="1" flipV="1">
            <a:off x="2653996" y="2333855"/>
            <a:ext cx="1255603" cy="1501481"/>
          </a:xfrm>
          <a:prstGeom prst="bentConnector2">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404" name="肘形连接符 403"/>
          <p:cNvCxnSpPr>
            <a:stCxn id="195" idx="0"/>
          </p:cNvCxnSpPr>
          <p:nvPr/>
        </p:nvCxnSpPr>
        <p:spPr>
          <a:xfrm rot="5400000" flipH="1" flipV="1">
            <a:off x="2898297" y="2594419"/>
            <a:ext cx="1074681" cy="1160886"/>
          </a:xfrm>
          <a:prstGeom prst="bentConnector2">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405" name="肘形连接符 404"/>
          <p:cNvCxnSpPr>
            <a:stCxn id="189" idx="0"/>
            <a:endCxn id="35" idx="1"/>
          </p:cNvCxnSpPr>
          <p:nvPr/>
        </p:nvCxnSpPr>
        <p:spPr>
          <a:xfrm rot="5400000" flipH="1" flipV="1">
            <a:off x="3154798" y="2847556"/>
            <a:ext cx="897842" cy="831455"/>
          </a:xfrm>
          <a:prstGeom prst="bentConnector2">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406" name="肘形连接符 405"/>
          <p:cNvCxnSpPr/>
          <p:nvPr/>
        </p:nvCxnSpPr>
        <p:spPr>
          <a:xfrm rot="5400000" flipH="1" flipV="1">
            <a:off x="3407045" y="3091703"/>
            <a:ext cx="713505" cy="504565"/>
          </a:xfrm>
          <a:prstGeom prst="bentConnector3">
            <a:avLst>
              <a:gd name="adj1" fmla="val 99176"/>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407" name="肘形连接符 406"/>
          <p:cNvCxnSpPr>
            <a:stCxn id="203" idx="0"/>
          </p:cNvCxnSpPr>
          <p:nvPr/>
        </p:nvCxnSpPr>
        <p:spPr>
          <a:xfrm rot="5400000" flipH="1" flipV="1">
            <a:off x="3657033" y="3353702"/>
            <a:ext cx="537053" cy="181042"/>
          </a:xfrm>
          <a:prstGeom prst="bentConnector3">
            <a:avLst>
              <a:gd name="adj1" fmla="val 99495"/>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491" name="曲线连接符 490"/>
          <p:cNvCxnSpPr/>
          <p:nvPr/>
        </p:nvCxnSpPr>
        <p:spPr>
          <a:xfrm rot="16200000" flipV="1">
            <a:off x="4657110" y="2674174"/>
            <a:ext cx="361706" cy="1514887"/>
          </a:xfrm>
          <a:prstGeom prst="bentConnector3">
            <a:avLst>
              <a:gd name="adj1" fmla="val -5852"/>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413" name="曲线连接符 412"/>
          <p:cNvCxnSpPr>
            <a:stCxn id="350" idx="0"/>
          </p:cNvCxnSpPr>
          <p:nvPr/>
        </p:nvCxnSpPr>
        <p:spPr>
          <a:xfrm rot="16200000" flipV="1">
            <a:off x="4948121" y="2662120"/>
            <a:ext cx="379983" cy="1562863"/>
          </a:xfrm>
          <a:prstGeom prst="bentConnector3">
            <a:avLst>
              <a:gd name="adj1" fmla="val 10826"/>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512" name="曲线连接符 412"/>
          <p:cNvCxnSpPr>
            <a:stCxn id="354" idx="0"/>
          </p:cNvCxnSpPr>
          <p:nvPr/>
        </p:nvCxnSpPr>
        <p:spPr>
          <a:xfrm rot="16200000" flipV="1">
            <a:off x="5285055" y="2666259"/>
            <a:ext cx="379985" cy="1554588"/>
          </a:xfrm>
          <a:prstGeom prst="bentConnector3">
            <a:avLst>
              <a:gd name="adj1" fmla="val 24815"/>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513" name="曲线连接符 412"/>
          <p:cNvCxnSpPr>
            <a:stCxn id="352" idx="0"/>
          </p:cNvCxnSpPr>
          <p:nvPr/>
        </p:nvCxnSpPr>
        <p:spPr>
          <a:xfrm rot="16200000" flipV="1">
            <a:off x="5542599" y="2600278"/>
            <a:ext cx="382779" cy="1683753"/>
          </a:xfrm>
          <a:prstGeom prst="bentConnector3">
            <a:avLst>
              <a:gd name="adj1" fmla="val 3611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514" name="曲线连接符 412"/>
          <p:cNvCxnSpPr>
            <a:stCxn id="346" idx="0"/>
          </p:cNvCxnSpPr>
          <p:nvPr/>
        </p:nvCxnSpPr>
        <p:spPr>
          <a:xfrm rot="16200000" flipV="1">
            <a:off x="5846245" y="2580947"/>
            <a:ext cx="384233" cy="1722053"/>
          </a:xfrm>
          <a:prstGeom prst="bentConnector3">
            <a:avLst>
              <a:gd name="adj1" fmla="val 50000"/>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515" name="曲线连接符 412"/>
          <p:cNvCxnSpPr>
            <a:stCxn id="395" idx="0"/>
          </p:cNvCxnSpPr>
          <p:nvPr/>
        </p:nvCxnSpPr>
        <p:spPr>
          <a:xfrm rot="16200000" flipV="1">
            <a:off x="6139130" y="2561002"/>
            <a:ext cx="381138" cy="1761391"/>
          </a:xfrm>
          <a:prstGeom prst="bentConnector3">
            <a:avLst>
              <a:gd name="adj1" fmla="val 63948"/>
            </a:avLst>
          </a:prstGeom>
          <a:ln>
            <a:tailEnd type="triangle"/>
          </a:ln>
        </p:spPr>
        <p:style>
          <a:lnRef idx="1">
            <a:schemeClr val="accent4"/>
          </a:lnRef>
          <a:fillRef idx="0">
            <a:schemeClr val="accent4"/>
          </a:fillRef>
          <a:effectRef idx="0">
            <a:schemeClr val="accent4"/>
          </a:effectRef>
          <a:fontRef idx="minor">
            <a:schemeClr val="tx1"/>
          </a:fontRef>
        </p:style>
      </p:cxnSp>
      <p:sp>
        <p:nvSpPr>
          <p:cNvPr id="99" name="矩形 98"/>
          <p:cNvSpPr/>
          <p:nvPr/>
        </p:nvSpPr>
        <p:spPr>
          <a:xfrm>
            <a:off x="4521997" y="2559826"/>
            <a:ext cx="264245" cy="173046"/>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6" name="矩形 515"/>
          <p:cNvSpPr/>
          <p:nvPr/>
        </p:nvSpPr>
        <p:spPr>
          <a:xfrm>
            <a:off x="4780839" y="2914495"/>
            <a:ext cx="264245" cy="173046"/>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矩形 99"/>
          <p:cNvSpPr/>
          <p:nvPr/>
        </p:nvSpPr>
        <p:spPr>
          <a:xfrm>
            <a:off x="5034722" y="2374096"/>
            <a:ext cx="261572" cy="18572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8" name="矩形 517"/>
          <p:cNvSpPr/>
          <p:nvPr/>
        </p:nvSpPr>
        <p:spPr>
          <a:xfrm>
            <a:off x="4515423" y="2739418"/>
            <a:ext cx="261572" cy="18572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9" name="矩形 518"/>
          <p:cNvSpPr/>
          <p:nvPr/>
        </p:nvSpPr>
        <p:spPr>
          <a:xfrm>
            <a:off x="4263755" y="3079176"/>
            <a:ext cx="261572" cy="18572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0" name="矩形 519"/>
          <p:cNvSpPr/>
          <p:nvPr/>
        </p:nvSpPr>
        <p:spPr>
          <a:xfrm>
            <a:off x="5292450" y="3079436"/>
            <a:ext cx="305420" cy="17169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1" name="矩形 520"/>
          <p:cNvSpPr/>
          <p:nvPr/>
        </p:nvSpPr>
        <p:spPr>
          <a:xfrm>
            <a:off x="5306655" y="2738255"/>
            <a:ext cx="275744" cy="182309"/>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2" name="文本框 521"/>
          <p:cNvSpPr txBox="1"/>
          <p:nvPr/>
        </p:nvSpPr>
        <p:spPr>
          <a:xfrm>
            <a:off x="5857465" y="6504977"/>
            <a:ext cx="1173719" cy="276999"/>
          </a:xfrm>
          <a:prstGeom prst="rect">
            <a:avLst/>
          </a:prstGeom>
          <a:noFill/>
        </p:spPr>
        <p:txBody>
          <a:bodyPr wrap="none" rtlCol="0">
            <a:spAutoFit/>
          </a:bodyPr>
          <a:lstStyle/>
          <a:p>
            <a:r>
              <a:rPr lang="en-US" altLang="zh-CN" sz="1200" b="1" dirty="0" smtClean="0">
                <a:solidFill>
                  <a:schemeClr val="accent2"/>
                </a:solidFill>
              </a:rPr>
              <a:t>items encoder</a:t>
            </a:r>
            <a:endParaRPr lang="zh-CN" altLang="en-US" sz="1200" b="1" dirty="0">
              <a:solidFill>
                <a:schemeClr val="accent2"/>
              </a:solidFill>
            </a:endParaRPr>
          </a:p>
        </p:txBody>
      </p:sp>
      <p:sp>
        <p:nvSpPr>
          <p:cNvPr id="6" name="圆角矩形 5"/>
          <p:cNvSpPr/>
          <p:nvPr/>
        </p:nvSpPr>
        <p:spPr>
          <a:xfrm>
            <a:off x="3932297" y="2315675"/>
            <a:ext cx="1723108" cy="311213"/>
          </a:xfrm>
          <a:prstGeom prst="round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 name="肘形连接符 11"/>
          <p:cNvCxnSpPr>
            <a:stCxn id="521" idx="3"/>
            <a:endCxn id="276" idx="2"/>
          </p:cNvCxnSpPr>
          <p:nvPr/>
        </p:nvCxnSpPr>
        <p:spPr>
          <a:xfrm flipH="1" flipV="1">
            <a:off x="4447081" y="1721830"/>
            <a:ext cx="1135318" cy="1107580"/>
          </a:xfrm>
          <a:prstGeom prst="bentConnector4">
            <a:avLst>
              <a:gd name="adj1" fmla="val -20135"/>
              <a:gd name="adj2" fmla="val 75235"/>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5" name="肘形连接符 244"/>
          <p:cNvCxnSpPr>
            <a:stCxn id="358" idx="0"/>
            <a:endCxn id="276" idx="3"/>
          </p:cNvCxnSpPr>
          <p:nvPr/>
        </p:nvCxnSpPr>
        <p:spPr>
          <a:xfrm rot="16200000" flipV="1">
            <a:off x="4910392" y="1903982"/>
            <a:ext cx="1839805" cy="104728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6" name="肘形连接符 245"/>
          <p:cNvCxnSpPr>
            <a:stCxn id="224" idx="1"/>
            <a:endCxn id="276" idx="1"/>
          </p:cNvCxnSpPr>
          <p:nvPr/>
        </p:nvCxnSpPr>
        <p:spPr>
          <a:xfrm rot="10800000" flipH="1">
            <a:off x="2278685" y="1507719"/>
            <a:ext cx="1308821" cy="2381520"/>
          </a:xfrm>
          <a:prstGeom prst="bentConnector3">
            <a:avLst>
              <a:gd name="adj1" fmla="val -17466"/>
            </a:avLst>
          </a:prstGeom>
          <a:ln>
            <a:tailEnd type="triangle"/>
          </a:ln>
        </p:spPr>
        <p:style>
          <a:lnRef idx="1">
            <a:schemeClr val="accent1"/>
          </a:lnRef>
          <a:fillRef idx="0">
            <a:schemeClr val="accent1"/>
          </a:fillRef>
          <a:effectRef idx="0">
            <a:schemeClr val="accent1"/>
          </a:effectRef>
          <a:fontRef idx="minor">
            <a:schemeClr val="tx1"/>
          </a:fontRef>
        </p:style>
      </p:cxnSp>
      <p:sp>
        <p:nvSpPr>
          <p:cNvPr id="276" name="圆角矩形 275"/>
          <p:cNvSpPr/>
          <p:nvPr/>
        </p:nvSpPr>
        <p:spPr>
          <a:xfrm>
            <a:off x="3587507" y="1293607"/>
            <a:ext cx="1719147" cy="428223"/>
          </a:xfrm>
          <a:prstGeom prst="roundRect">
            <a:avLst>
              <a:gd name="adj" fmla="val 3942"/>
            </a:avLst>
          </a:prstGeom>
          <a:noFill/>
          <a:ln>
            <a:solidFill>
              <a:schemeClr val="bg2">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11" name="组合 310"/>
          <p:cNvGrpSpPr/>
          <p:nvPr/>
        </p:nvGrpSpPr>
        <p:grpSpPr>
          <a:xfrm>
            <a:off x="3693390" y="1344460"/>
            <a:ext cx="1455968" cy="340650"/>
            <a:chOff x="2455063" y="3712202"/>
            <a:chExt cx="1455968" cy="340650"/>
          </a:xfrm>
          <a:solidFill>
            <a:schemeClr val="bg2"/>
          </a:solidFill>
        </p:grpSpPr>
        <p:grpSp>
          <p:nvGrpSpPr>
            <p:cNvPr id="312" name="组合 311"/>
            <p:cNvGrpSpPr/>
            <p:nvPr/>
          </p:nvGrpSpPr>
          <p:grpSpPr>
            <a:xfrm>
              <a:off x="3111998" y="3712204"/>
              <a:ext cx="151987" cy="340103"/>
              <a:chOff x="1129102" y="3974531"/>
              <a:chExt cx="151987" cy="340103"/>
            </a:xfrm>
            <a:grpFill/>
          </p:grpSpPr>
          <p:sp>
            <p:nvSpPr>
              <p:cNvPr id="391" name="圆角矩形 390"/>
              <p:cNvSpPr/>
              <p:nvPr/>
            </p:nvSpPr>
            <p:spPr>
              <a:xfrm>
                <a:off x="1129102" y="3974531"/>
                <a:ext cx="151987" cy="340103"/>
              </a:xfrm>
              <a:prstGeom prst="roundRect">
                <a:avLst>
                  <a:gd name="adj" fmla="val 47702"/>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2" name="椭圆 391"/>
              <p:cNvSpPr/>
              <p:nvPr/>
            </p:nvSpPr>
            <p:spPr>
              <a:xfrm>
                <a:off x="1132239" y="4086004"/>
                <a:ext cx="139956" cy="139956"/>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14" name="组合 313"/>
            <p:cNvGrpSpPr/>
            <p:nvPr/>
          </p:nvGrpSpPr>
          <p:grpSpPr>
            <a:xfrm>
              <a:off x="3435521" y="3712203"/>
              <a:ext cx="151987" cy="340103"/>
              <a:chOff x="1129102" y="3974531"/>
              <a:chExt cx="151987" cy="340103"/>
            </a:xfrm>
            <a:grpFill/>
          </p:grpSpPr>
          <p:sp>
            <p:nvSpPr>
              <p:cNvPr id="389" name="圆角矩形 388"/>
              <p:cNvSpPr/>
              <p:nvPr/>
            </p:nvSpPr>
            <p:spPr>
              <a:xfrm>
                <a:off x="1129102" y="3974531"/>
                <a:ext cx="151987" cy="340103"/>
              </a:xfrm>
              <a:prstGeom prst="roundRect">
                <a:avLst>
                  <a:gd name="adj" fmla="val 47702"/>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0" name="椭圆 389"/>
              <p:cNvSpPr/>
              <p:nvPr/>
            </p:nvSpPr>
            <p:spPr>
              <a:xfrm>
                <a:off x="1132239" y="4086004"/>
                <a:ext cx="139956" cy="139956"/>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17" name="组合 316"/>
            <p:cNvGrpSpPr/>
            <p:nvPr/>
          </p:nvGrpSpPr>
          <p:grpSpPr>
            <a:xfrm>
              <a:off x="2779200" y="3712202"/>
              <a:ext cx="151987" cy="340103"/>
              <a:chOff x="1129102" y="3974531"/>
              <a:chExt cx="151987" cy="340103"/>
            </a:xfrm>
            <a:grpFill/>
          </p:grpSpPr>
          <p:sp>
            <p:nvSpPr>
              <p:cNvPr id="387" name="圆角矩形 386"/>
              <p:cNvSpPr/>
              <p:nvPr/>
            </p:nvSpPr>
            <p:spPr>
              <a:xfrm>
                <a:off x="1129102" y="3974531"/>
                <a:ext cx="151987" cy="340103"/>
              </a:xfrm>
              <a:prstGeom prst="roundRect">
                <a:avLst>
                  <a:gd name="adj" fmla="val 47702"/>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8" name="椭圆 387"/>
              <p:cNvSpPr/>
              <p:nvPr/>
            </p:nvSpPr>
            <p:spPr>
              <a:xfrm>
                <a:off x="1132239" y="4086004"/>
                <a:ext cx="139956" cy="139956"/>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70" name="组合 369"/>
            <p:cNvGrpSpPr/>
            <p:nvPr/>
          </p:nvGrpSpPr>
          <p:grpSpPr>
            <a:xfrm>
              <a:off x="2455063" y="3712396"/>
              <a:ext cx="151987" cy="340103"/>
              <a:chOff x="1129102" y="3974531"/>
              <a:chExt cx="151987" cy="340103"/>
            </a:xfrm>
            <a:grpFill/>
          </p:grpSpPr>
          <p:sp>
            <p:nvSpPr>
              <p:cNvPr id="380" name="圆角矩形 379"/>
              <p:cNvSpPr/>
              <p:nvPr/>
            </p:nvSpPr>
            <p:spPr>
              <a:xfrm>
                <a:off x="1129102" y="3974531"/>
                <a:ext cx="151987" cy="340103"/>
              </a:xfrm>
              <a:prstGeom prst="roundRect">
                <a:avLst>
                  <a:gd name="adj" fmla="val 47702"/>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1" name="椭圆 380"/>
              <p:cNvSpPr/>
              <p:nvPr/>
            </p:nvSpPr>
            <p:spPr>
              <a:xfrm>
                <a:off x="1132239" y="4086004"/>
                <a:ext cx="139956" cy="139956"/>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71" name="组合 370"/>
            <p:cNvGrpSpPr/>
            <p:nvPr/>
          </p:nvGrpSpPr>
          <p:grpSpPr>
            <a:xfrm>
              <a:off x="3759044" y="3712749"/>
              <a:ext cx="151987" cy="340103"/>
              <a:chOff x="1129102" y="3974531"/>
              <a:chExt cx="151987" cy="340103"/>
            </a:xfrm>
            <a:grpFill/>
          </p:grpSpPr>
          <p:sp>
            <p:nvSpPr>
              <p:cNvPr id="372" name="圆角矩形 371"/>
              <p:cNvSpPr/>
              <p:nvPr/>
            </p:nvSpPr>
            <p:spPr>
              <a:xfrm>
                <a:off x="1129102" y="3974531"/>
                <a:ext cx="151987" cy="340103"/>
              </a:xfrm>
              <a:prstGeom prst="roundRect">
                <a:avLst>
                  <a:gd name="adj" fmla="val 47702"/>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4" name="椭圆 373"/>
              <p:cNvSpPr/>
              <p:nvPr/>
            </p:nvSpPr>
            <p:spPr>
              <a:xfrm>
                <a:off x="1132239" y="4086004"/>
                <a:ext cx="139956" cy="139956"/>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393" name="文本框 392"/>
          <p:cNvSpPr txBox="1"/>
          <p:nvPr/>
        </p:nvSpPr>
        <p:spPr>
          <a:xfrm>
            <a:off x="5629420" y="2939521"/>
            <a:ext cx="638316" cy="276999"/>
          </a:xfrm>
          <a:prstGeom prst="rect">
            <a:avLst/>
          </a:prstGeom>
          <a:noFill/>
        </p:spPr>
        <p:txBody>
          <a:bodyPr wrap="none" rtlCol="0">
            <a:spAutoFit/>
          </a:bodyPr>
          <a:lstStyle/>
          <a:p>
            <a:r>
              <a:rPr lang="en-US" altLang="zh-CN" sz="1200" b="1" dirty="0" smtClean="0">
                <a:solidFill>
                  <a:schemeClr val="accent2"/>
                </a:solidFill>
              </a:rPr>
              <a:t>Matrix</a:t>
            </a:r>
            <a:endParaRPr lang="zh-CN" altLang="en-US" sz="1200" b="1" dirty="0">
              <a:solidFill>
                <a:schemeClr val="accent2"/>
              </a:solidFill>
            </a:endParaRPr>
          </a:p>
        </p:txBody>
      </p:sp>
      <mc:AlternateContent xmlns:mc="http://schemas.openxmlformats.org/markup-compatibility/2006" xmlns:a14="http://schemas.microsoft.com/office/drawing/2010/main">
        <mc:Choice Requires="a14">
          <p:sp>
            <p:nvSpPr>
              <p:cNvPr id="408" name="文本框 407"/>
              <p:cNvSpPr txBox="1"/>
              <p:nvPr/>
            </p:nvSpPr>
            <p:spPr>
              <a:xfrm>
                <a:off x="1669312" y="3712202"/>
                <a:ext cx="42223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𝐻</m:t>
                      </m:r>
                    </m:oMath>
                  </m:oMathPara>
                </a14:m>
                <a:endParaRPr lang="zh-CN" altLang="en-US" dirty="0"/>
              </a:p>
            </p:txBody>
          </p:sp>
        </mc:Choice>
        <mc:Fallback xmlns="">
          <p:sp>
            <p:nvSpPr>
              <p:cNvPr id="408" name="文本框 407"/>
              <p:cNvSpPr txBox="1">
                <a:spLocks noRot="1" noChangeAspect="1" noMove="1" noResize="1" noEditPoints="1" noAdjustHandles="1" noChangeArrowheads="1" noChangeShapeType="1" noTextEdit="1"/>
              </p:cNvSpPr>
              <p:nvPr/>
            </p:nvSpPr>
            <p:spPr>
              <a:xfrm>
                <a:off x="1669312" y="3712202"/>
                <a:ext cx="422231" cy="369332"/>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9" name="文本框 408"/>
              <p:cNvSpPr txBox="1"/>
              <p:nvPr/>
            </p:nvSpPr>
            <p:spPr>
              <a:xfrm>
                <a:off x="7572518" y="3612471"/>
                <a:ext cx="41036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𝑈</m:t>
                      </m:r>
                    </m:oMath>
                  </m:oMathPara>
                </a14:m>
                <a:endParaRPr lang="zh-CN" altLang="en-US" dirty="0"/>
              </a:p>
            </p:txBody>
          </p:sp>
        </mc:Choice>
        <mc:Fallback xmlns="">
          <p:sp>
            <p:nvSpPr>
              <p:cNvPr id="409" name="文本框 408"/>
              <p:cNvSpPr txBox="1">
                <a:spLocks noRot="1" noChangeAspect="1" noMove="1" noResize="1" noEditPoints="1" noAdjustHandles="1" noChangeArrowheads="1" noChangeShapeType="1" noTextEdit="1"/>
              </p:cNvSpPr>
              <p:nvPr/>
            </p:nvSpPr>
            <p:spPr>
              <a:xfrm>
                <a:off x="7572518" y="3612471"/>
                <a:ext cx="410369" cy="369332"/>
              </a:xfrm>
              <a:prstGeom prst="rect">
                <a:avLst/>
              </a:prstGeom>
              <a:blipFill>
                <a:blip r:embed="rId4"/>
                <a:stretch>
                  <a:fillRect/>
                </a:stretch>
              </a:blipFill>
            </p:spPr>
            <p:txBody>
              <a:bodyPr/>
              <a:lstStyle/>
              <a:p>
                <a:r>
                  <a:rPr lang="zh-CN" altLang="en-US">
                    <a:noFill/>
                  </a:rPr>
                  <a:t> </a:t>
                </a:r>
              </a:p>
            </p:txBody>
          </p:sp>
        </mc:Fallback>
      </mc:AlternateContent>
      <p:sp>
        <p:nvSpPr>
          <p:cNvPr id="257" name="文本框 256"/>
          <p:cNvSpPr txBox="1"/>
          <p:nvPr/>
        </p:nvSpPr>
        <p:spPr>
          <a:xfrm>
            <a:off x="4081928" y="1978918"/>
            <a:ext cx="1553630" cy="276999"/>
          </a:xfrm>
          <a:prstGeom prst="rect">
            <a:avLst/>
          </a:prstGeom>
          <a:noFill/>
        </p:spPr>
        <p:txBody>
          <a:bodyPr wrap="none" rtlCol="0">
            <a:spAutoFit/>
          </a:bodyPr>
          <a:lstStyle/>
          <a:p>
            <a:r>
              <a:rPr lang="en-US" altLang="zh-CN" sz="1200" b="1" dirty="0" smtClean="0">
                <a:solidFill>
                  <a:schemeClr val="accent2"/>
                </a:solidFill>
              </a:rPr>
              <a:t>Bi-Attention Fusion</a:t>
            </a:r>
            <a:endParaRPr lang="zh-CN" altLang="en-US" sz="1200" b="1" dirty="0">
              <a:solidFill>
                <a:schemeClr val="accent2"/>
              </a:solidFill>
            </a:endParaRPr>
          </a:p>
        </p:txBody>
      </p:sp>
      <mc:AlternateContent xmlns:mc="http://schemas.openxmlformats.org/markup-compatibility/2006" xmlns:a14="http://schemas.microsoft.com/office/drawing/2010/main">
        <mc:Choice Requires="a14">
          <p:sp>
            <p:nvSpPr>
              <p:cNvPr id="10" name="矩形 9"/>
              <p:cNvSpPr/>
              <p:nvPr/>
            </p:nvSpPr>
            <p:spPr>
              <a:xfrm>
                <a:off x="2947377" y="1734519"/>
                <a:ext cx="1323376" cy="28187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1200" b="0" i="1" smtClean="0">
                          <a:latin typeface="Cambria Math" panose="02040503050406030204" pitchFamily="18" charset="0"/>
                        </a:rPr>
                        <m:t>[</m:t>
                      </m:r>
                      <m:r>
                        <a:rPr lang="en-US" altLang="zh-CN" sz="1200" b="0" i="1" smtClean="0">
                          <a:latin typeface="Cambria Math" panose="02040503050406030204" pitchFamily="18" charset="0"/>
                        </a:rPr>
                        <m:t>𝐻</m:t>
                      </m:r>
                      <m:r>
                        <a:rPr lang="en-US" altLang="zh-CN" sz="1200" b="0" i="1" smtClean="0">
                          <a:latin typeface="Cambria Math" panose="02040503050406030204" pitchFamily="18" charset="0"/>
                        </a:rPr>
                        <m:t>;</m:t>
                      </m:r>
                      <m:acc>
                        <m:accPr>
                          <m:chr m:val="̃"/>
                          <m:ctrlPr>
                            <a:rPr lang="en-US" altLang="zh-CN" sz="1200" b="0" i="1" smtClean="0">
                              <a:latin typeface="Cambria Math" charset="0"/>
                            </a:rPr>
                          </m:ctrlPr>
                        </m:accPr>
                        <m:e>
                          <m:r>
                            <a:rPr lang="en-US" altLang="zh-CN" sz="1200" b="0" i="1" smtClean="0">
                              <a:latin typeface="Cambria Math" panose="02040503050406030204" pitchFamily="18" charset="0"/>
                            </a:rPr>
                            <m:t>𝑈</m:t>
                          </m:r>
                        </m:e>
                      </m:acc>
                      <m:r>
                        <a:rPr lang="en-US" altLang="zh-CN" sz="1200" b="0" i="1" smtClean="0">
                          <a:latin typeface="Cambria Math" panose="02040503050406030204" pitchFamily="18" charset="0"/>
                        </a:rPr>
                        <m:t>;</m:t>
                      </m:r>
                      <m:r>
                        <a:rPr lang="en-US" altLang="zh-CN" sz="1200" b="0" i="1" smtClean="0">
                          <a:latin typeface="Cambria Math" panose="02040503050406030204" pitchFamily="18" charset="0"/>
                        </a:rPr>
                        <m:t>𝐻</m:t>
                      </m:r>
                      <m:r>
                        <a:rPr lang="en-US" altLang="zh-CN" sz="1200" i="1">
                          <a:latin typeface="Cambria Math" panose="02040503050406030204" pitchFamily="18" charset="0"/>
                          <a:ea typeface="Cambria Math" panose="02040503050406030204" pitchFamily="18" charset="0"/>
                        </a:rPr>
                        <m:t>°</m:t>
                      </m:r>
                      <m:acc>
                        <m:accPr>
                          <m:chr m:val="̃"/>
                          <m:ctrlPr>
                            <a:rPr lang="en-US" altLang="zh-CN" sz="1200" i="1">
                              <a:latin typeface="Cambria Math" charset="0"/>
                            </a:rPr>
                          </m:ctrlPr>
                        </m:accPr>
                        <m:e>
                          <m:r>
                            <a:rPr lang="en-US" altLang="zh-CN" sz="1200" i="1">
                              <a:latin typeface="Cambria Math" panose="02040503050406030204" pitchFamily="18" charset="0"/>
                            </a:rPr>
                            <m:t>𝑈</m:t>
                          </m:r>
                        </m:e>
                      </m:acc>
                      <m:r>
                        <a:rPr lang="en-US" altLang="zh-CN" sz="1200" b="0" i="1" smtClean="0">
                          <a:latin typeface="Cambria Math" panose="02040503050406030204" pitchFamily="18" charset="0"/>
                        </a:rPr>
                        <m:t>;</m:t>
                      </m:r>
                      <m:r>
                        <a:rPr lang="en-US" altLang="zh-CN" sz="1200" b="0" i="1" smtClean="0">
                          <a:latin typeface="Cambria Math" panose="02040503050406030204" pitchFamily="18" charset="0"/>
                        </a:rPr>
                        <m:t>𝐻</m:t>
                      </m:r>
                      <m:r>
                        <a:rPr lang="en-US" altLang="zh-CN" sz="1200" b="0" i="1" smtClean="0">
                          <a:latin typeface="Cambria Math" panose="02040503050406030204" pitchFamily="18" charset="0"/>
                          <a:ea typeface="Cambria Math" panose="02040503050406030204" pitchFamily="18" charset="0"/>
                        </a:rPr>
                        <m:t>°</m:t>
                      </m:r>
                      <m:acc>
                        <m:accPr>
                          <m:chr m:val="̃"/>
                          <m:ctrlPr>
                            <a:rPr lang="en-US" altLang="zh-CN" sz="1200" i="1">
                              <a:latin typeface="Cambria Math" charset="0"/>
                            </a:rPr>
                          </m:ctrlPr>
                        </m:accPr>
                        <m:e>
                          <m:r>
                            <a:rPr lang="en-US" altLang="zh-CN" sz="1200" b="0" i="1" smtClean="0">
                              <a:latin typeface="Cambria Math" panose="02040503050406030204" pitchFamily="18" charset="0"/>
                            </a:rPr>
                            <m:t>𝐻</m:t>
                          </m:r>
                        </m:e>
                      </m:acc>
                      <m:r>
                        <a:rPr lang="en-US" altLang="zh-CN" sz="1200" b="0" i="1" smtClean="0">
                          <a:latin typeface="Cambria Math" panose="02040503050406030204" pitchFamily="18" charset="0"/>
                        </a:rPr>
                        <m:t>]</m:t>
                      </m:r>
                    </m:oMath>
                  </m:oMathPara>
                </a14:m>
                <a:endParaRPr lang="zh-CN" altLang="en-US" sz="1200" dirty="0"/>
              </a:p>
            </p:txBody>
          </p:sp>
        </mc:Choice>
        <mc:Fallback xmlns="">
          <p:sp>
            <p:nvSpPr>
              <p:cNvPr id="10" name="矩形 9"/>
              <p:cNvSpPr>
                <a:spLocks noRot="1" noChangeAspect="1" noMove="1" noResize="1" noEditPoints="1" noAdjustHandles="1" noChangeArrowheads="1" noChangeShapeType="1" noTextEdit="1"/>
              </p:cNvSpPr>
              <p:nvPr/>
            </p:nvSpPr>
            <p:spPr>
              <a:xfrm>
                <a:off x="2947377" y="1734519"/>
                <a:ext cx="1323376" cy="281872"/>
              </a:xfrm>
              <a:prstGeom prst="rect">
                <a:avLst/>
              </a:prstGeom>
              <a:blipFill>
                <a:blip r:embed="rId5"/>
                <a:stretch>
                  <a:fillRect t="-4348" r="-9633" b="-869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4" name="文本框 263"/>
              <p:cNvSpPr txBox="1"/>
              <p:nvPr/>
            </p:nvSpPr>
            <p:spPr>
              <a:xfrm>
                <a:off x="8829128" y="2615097"/>
                <a:ext cx="1350626" cy="32508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b="0" i="1" smtClean="0">
                              <a:latin typeface="Cambria Math" charset="0"/>
                            </a:rPr>
                          </m:ctrlPr>
                        </m:sSubPr>
                        <m:e>
                          <m:r>
                            <a:rPr lang="en-US" altLang="zh-CN" sz="1400" b="0" i="1" smtClean="0">
                              <a:latin typeface="Cambria Math" panose="02040503050406030204" pitchFamily="18" charset="0"/>
                            </a:rPr>
                            <m:t>𝑆</m:t>
                          </m:r>
                        </m:e>
                        <m:sub>
                          <m:r>
                            <a:rPr lang="en-US" altLang="zh-CN" sz="1400" b="0" i="1" smtClean="0">
                              <a:latin typeface="Cambria Math" panose="02040503050406030204" pitchFamily="18" charset="0"/>
                            </a:rPr>
                            <m:t>𝑖𝑗</m:t>
                          </m:r>
                        </m:sub>
                      </m:sSub>
                      <m:r>
                        <a:rPr lang="en-US" altLang="zh-CN" sz="1400" b="0" i="1" smtClean="0">
                          <a:latin typeface="Cambria Math" panose="02040503050406030204" pitchFamily="18" charset="0"/>
                        </a:rPr>
                        <m:t>=</m:t>
                      </m:r>
                      <m:r>
                        <a:rPr lang="en-US" altLang="zh-CN" sz="1400" b="0" i="1" smtClean="0">
                          <a:latin typeface="Cambria Math" panose="02040503050406030204" pitchFamily="18" charset="0"/>
                        </a:rPr>
                        <m:t>𝛼</m:t>
                      </m:r>
                      <m:r>
                        <a:rPr lang="en-US" altLang="zh-CN" sz="1400" b="0" i="1" smtClean="0">
                          <a:latin typeface="Cambria Math" panose="02040503050406030204" pitchFamily="18" charset="0"/>
                        </a:rPr>
                        <m:t>(</m:t>
                      </m:r>
                      <m:sSub>
                        <m:sSubPr>
                          <m:ctrlPr>
                            <a:rPr lang="en-US" altLang="zh-CN" sz="1400" b="0" i="1" smtClean="0">
                              <a:latin typeface="Cambria Math" charset="0"/>
                            </a:rPr>
                          </m:ctrlPr>
                        </m:sSubPr>
                        <m:e>
                          <m:r>
                            <a:rPr lang="en-US" altLang="zh-CN" sz="1400" b="0" i="1" smtClean="0">
                              <a:latin typeface="Cambria Math" panose="02040503050406030204" pitchFamily="18" charset="0"/>
                            </a:rPr>
                            <m:t>𝐻</m:t>
                          </m:r>
                        </m:e>
                        <m:sub>
                          <m:r>
                            <a:rPr lang="en-US" altLang="zh-CN" sz="1400" b="0" i="1" smtClean="0">
                              <a:latin typeface="Cambria Math" panose="02040503050406030204" pitchFamily="18" charset="0"/>
                            </a:rPr>
                            <m:t>𝑖</m:t>
                          </m:r>
                        </m:sub>
                      </m:sSub>
                      <m:r>
                        <a:rPr lang="en-US" altLang="zh-CN" sz="1400" b="0" i="1" smtClean="0">
                          <a:latin typeface="Cambria Math" panose="02040503050406030204" pitchFamily="18" charset="0"/>
                        </a:rPr>
                        <m:t>,</m:t>
                      </m:r>
                      <m:sSub>
                        <m:sSubPr>
                          <m:ctrlPr>
                            <a:rPr lang="en-US" altLang="zh-CN" sz="1400" b="0" i="1" smtClean="0">
                              <a:latin typeface="Cambria Math" charset="0"/>
                            </a:rPr>
                          </m:ctrlPr>
                        </m:sSubPr>
                        <m:e>
                          <m:r>
                            <a:rPr lang="en-US" altLang="zh-CN" sz="1400" b="0" i="1" smtClean="0">
                              <a:latin typeface="Cambria Math" panose="02040503050406030204" pitchFamily="18" charset="0"/>
                            </a:rPr>
                            <m:t>𝑈</m:t>
                          </m:r>
                        </m:e>
                        <m:sub>
                          <m:r>
                            <a:rPr lang="en-US" altLang="zh-CN" sz="1400" b="0" i="1" smtClean="0">
                              <a:latin typeface="Cambria Math" panose="02040503050406030204" pitchFamily="18" charset="0"/>
                            </a:rPr>
                            <m:t>𝑗</m:t>
                          </m:r>
                        </m:sub>
                      </m:sSub>
                      <m:r>
                        <a:rPr lang="en-US" altLang="zh-CN" sz="1400" b="0" i="1" smtClean="0">
                          <a:latin typeface="Cambria Math" panose="02040503050406030204" pitchFamily="18" charset="0"/>
                        </a:rPr>
                        <m:t>)</m:t>
                      </m:r>
                    </m:oMath>
                  </m:oMathPara>
                </a14:m>
                <a:endParaRPr lang="zh-CN" altLang="en-US" sz="1400" dirty="0"/>
              </a:p>
            </p:txBody>
          </p:sp>
        </mc:Choice>
        <mc:Fallback xmlns="">
          <p:sp>
            <p:nvSpPr>
              <p:cNvPr id="264" name="文本框 263"/>
              <p:cNvSpPr txBox="1">
                <a:spLocks noRot="1" noChangeAspect="1" noMove="1" noResize="1" noEditPoints="1" noAdjustHandles="1" noChangeArrowheads="1" noChangeShapeType="1" noTextEdit="1"/>
              </p:cNvSpPr>
              <p:nvPr/>
            </p:nvSpPr>
            <p:spPr>
              <a:xfrm>
                <a:off x="8829128" y="2615097"/>
                <a:ext cx="1350626" cy="325089"/>
              </a:xfrm>
              <a:prstGeom prst="rect">
                <a:avLst/>
              </a:prstGeom>
              <a:blipFill>
                <a:blip r:embed="rId6"/>
                <a:stretch>
                  <a:fillRect b="-377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5" name="文本框 264"/>
              <p:cNvSpPr txBox="1"/>
              <p:nvPr/>
            </p:nvSpPr>
            <p:spPr>
              <a:xfrm>
                <a:off x="8874050" y="2974471"/>
                <a:ext cx="3706770" cy="1600438"/>
              </a:xfrm>
              <a:prstGeom prst="rect">
                <a:avLst/>
              </a:prstGeom>
              <a:noFill/>
            </p:spPr>
            <p:txBody>
              <a:bodyPr wrap="square" rtlCol="0">
                <a:spAutoFit/>
              </a:bodyPr>
              <a:lstStyle/>
              <a:p>
                <a:r>
                  <a:rPr lang="en-US" altLang="zh-CN" sz="1400" dirty="0" smtClean="0"/>
                  <a:t>Bi-Attention Fusion (</a:t>
                </a:r>
                <a:r>
                  <a:rPr lang="zh-CN" altLang="en-US" sz="1400" dirty="0" smtClean="0"/>
                  <a:t>两路融合</a:t>
                </a:r>
                <a:r>
                  <a:rPr lang="en-US" altLang="zh-CN" sz="1400" dirty="0" smtClean="0"/>
                  <a:t>)</a:t>
                </a:r>
                <a:r>
                  <a:rPr lang="zh-CN" altLang="en-US" sz="1400" dirty="0" smtClean="0"/>
                  <a:t>：</a:t>
                </a:r>
                <a:endParaRPr lang="en-US" altLang="zh-CN" sz="1400" dirty="0" smtClean="0"/>
              </a:p>
              <a:p>
                <a:r>
                  <a:rPr lang="en-US" altLang="zh-CN" sz="1400" dirty="0" smtClean="0"/>
                  <a:t>1. </a:t>
                </a:r>
                <a:r>
                  <a:rPr lang="zh-CN" altLang="en-US" sz="1400" dirty="0" smtClean="0"/>
                  <a:t>计算 </a:t>
                </a:r>
                <a:r>
                  <a:rPr lang="en-US" altLang="zh-CN" sz="1400" dirty="0" smtClean="0"/>
                  <a:t>concept-to-items </a:t>
                </a:r>
                <a:r>
                  <a:rPr lang="zh-CN" altLang="en-US" sz="1400" dirty="0" smtClean="0"/>
                  <a:t>的 </a:t>
                </a:r>
                <a:r>
                  <a:rPr lang="en-US" altLang="zh-CN" sz="1400" dirty="0" smtClean="0"/>
                  <a:t>attention</a:t>
                </a:r>
              </a:p>
              <a:p>
                <a:r>
                  <a:rPr lang="en-US" altLang="zh-CN" sz="1400" dirty="0" smtClean="0"/>
                  <a:t>    </a:t>
                </a:r>
                <a14:m>
                  <m:oMath xmlns:m="http://schemas.openxmlformats.org/officeDocument/2006/math">
                    <m:sSub>
                      <m:sSubPr>
                        <m:ctrlPr>
                          <a:rPr lang="en-US" altLang="zh-CN" sz="1400" i="1" dirty="0">
                            <a:latin typeface="Cambria Math" charset="0"/>
                          </a:rPr>
                        </m:ctrlPr>
                      </m:sSubPr>
                      <m:e>
                        <m:r>
                          <a:rPr lang="en-US" altLang="zh-CN" sz="1400" i="1" dirty="0">
                            <a:latin typeface="Cambria Math" panose="02040503050406030204" pitchFamily="18" charset="0"/>
                          </a:rPr>
                          <m:t>𝑎</m:t>
                        </m:r>
                      </m:e>
                      <m:sub>
                        <m:r>
                          <a:rPr lang="en-US" altLang="zh-CN" sz="1400" i="1" dirty="0">
                            <a:latin typeface="Cambria Math" panose="02040503050406030204" pitchFamily="18" charset="0"/>
                          </a:rPr>
                          <m:t>𝑖</m:t>
                        </m:r>
                      </m:sub>
                    </m:sSub>
                    <m:r>
                      <a:rPr lang="en-US" altLang="zh-CN" sz="1400" dirty="0">
                        <a:latin typeface="Cambria Math" panose="02040503050406030204" pitchFamily="18" charset="0"/>
                      </a:rPr>
                      <m:t>=</m:t>
                    </m:r>
                    <m:r>
                      <m:rPr>
                        <m:sty m:val="p"/>
                      </m:rPr>
                      <a:rPr lang="en-US" altLang="zh-CN" sz="1400" dirty="0">
                        <a:latin typeface="Cambria Math" panose="02040503050406030204" pitchFamily="18" charset="0"/>
                      </a:rPr>
                      <m:t>softmax</m:t>
                    </m:r>
                    <m:r>
                      <a:rPr lang="en-US" altLang="zh-CN" sz="1400" dirty="0">
                        <a:latin typeface="Cambria Math" panose="02040503050406030204" pitchFamily="18" charset="0"/>
                      </a:rPr>
                      <m:t>(</m:t>
                    </m:r>
                    <m:sSub>
                      <m:sSubPr>
                        <m:ctrlPr>
                          <a:rPr lang="en-US" altLang="zh-CN" sz="1400" i="1" dirty="0">
                            <a:latin typeface="Cambria Math" charset="0"/>
                          </a:rPr>
                        </m:ctrlPr>
                      </m:sSubPr>
                      <m:e>
                        <m:r>
                          <m:rPr>
                            <m:sty m:val="p"/>
                          </m:rPr>
                          <a:rPr lang="en-US" altLang="zh-CN" sz="1400" dirty="0">
                            <a:latin typeface="Cambria Math" panose="02040503050406030204" pitchFamily="18" charset="0"/>
                          </a:rPr>
                          <m:t>S</m:t>
                        </m:r>
                      </m:e>
                      <m:sub>
                        <m:r>
                          <m:rPr>
                            <m:sty m:val="p"/>
                          </m:rPr>
                          <a:rPr lang="en-US" altLang="zh-CN" sz="1400" dirty="0">
                            <a:latin typeface="Cambria Math" panose="02040503050406030204" pitchFamily="18" charset="0"/>
                          </a:rPr>
                          <m:t>i</m:t>
                        </m:r>
                        <m:r>
                          <a:rPr lang="en-US" altLang="zh-CN" sz="1400" dirty="0">
                            <a:latin typeface="Cambria Math" panose="02040503050406030204" pitchFamily="18" charset="0"/>
                          </a:rPr>
                          <m:t>:</m:t>
                        </m:r>
                      </m:sub>
                    </m:sSub>
                    <m:r>
                      <a:rPr lang="en-US" altLang="zh-CN" sz="1400" dirty="0">
                        <a:latin typeface="Cambria Math" panose="02040503050406030204" pitchFamily="18" charset="0"/>
                      </a:rPr>
                      <m:t>)</m:t>
                    </m:r>
                  </m:oMath>
                </a14:m>
                <a:endParaRPr lang="en-US" altLang="zh-CN" sz="1400" dirty="0"/>
              </a:p>
              <a:p>
                <a:r>
                  <a:rPr lang="en-US" altLang="zh-CN" sz="1400" dirty="0" smtClean="0"/>
                  <a:t>2. </a:t>
                </a:r>
                <a:r>
                  <a:rPr lang="zh-CN" altLang="en-US" sz="1400" dirty="0" smtClean="0"/>
                  <a:t>计算 </a:t>
                </a:r>
                <a:r>
                  <a:rPr lang="en-US" altLang="zh-CN" sz="1400" dirty="0" smtClean="0"/>
                  <a:t>items-to-concept </a:t>
                </a:r>
                <a:r>
                  <a:rPr lang="zh-CN" altLang="en-US" sz="1400" dirty="0" smtClean="0"/>
                  <a:t>的 </a:t>
                </a:r>
                <a:r>
                  <a:rPr lang="en-US" altLang="zh-CN" sz="1400" dirty="0" smtClean="0"/>
                  <a:t>attention </a:t>
                </a:r>
              </a:p>
              <a:p>
                <a:r>
                  <a:rPr lang="en-US" altLang="zh-CN" sz="1400" b="0" dirty="0" smtClean="0"/>
                  <a:t>    </a:t>
                </a:r>
                <a14:m>
                  <m:oMath xmlns:m="http://schemas.openxmlformats.org/officeDocument/2006/math">
                    <m:r>
                      <a:rPr lang="en-US" altLang="zh-CN" sz="1400" b="0" i="1" dirty="0" smtClean="0">
                        <a:latin typeface="Cambria Math" panose="02040503050406030204" pitchFamily="18" charset="0"/>
                      </a:rPr>
                      <m:t>𝑏</m:t>
                    </m:r>
                    <m:r>
                      <a:rPr lang="en-US" altLang="zh-CN" sz="1400" dirty="0">
                        <a:latin typeface="Cambria Math" panose="02040503050406030204" pitchFamily="18" charset="0"/>
                      </a:rPr>
                      <m:t>=</m:t>
                    </m:r>
                    <m:r>
                      <m:rPr>
                        <m:sty m:val="p"/>
                      </m:rPr>
                      <a:rPr lang="en-US" altLang="zh-CN" sz="1400" dirty="0">
                        <a:latin typeface="Cambria Math" panose="02040503050406030204" pitchFamily="18" charset="0"/>
                      </a:rPr>
                      <m:t>softmax</m:t>
                    </m:r>
                    <m:r>
                      <a:rPr lang="en-US" altLang="zh-CN" sz="1400" dirty="0">
                        <a:latin typeface="Cambria Math" panose="02040503050406030204" pitchFamily="18" charset="0"/>
                      </a:rPr>
                      <m:t>(</m:t>
                    </m:r>
                    <m:r>
                      <m:rPr>
                        <m:sty m:val="p"/>
                      </m:rPr>
                      <a:rPr lang="en-US" altLang="zh-CN" sz="1400" b="0" i="0" dirty="0" smtClean="0">
                        <a:latin typeface="Cambria Math" panose="02040503050406030204" pitchFamily="18" charset="0"/>
                      </a:rPr>
                      <m:t>max</m:t>
                    </m:r>
                    <m:r>
                      <a:rPr lang="en-US" altLang="zh-CN" sz="1400" b="0" i="0" dirty="0" smtClean="0">
                        <a:latin typeface="Cambria Math" panose="02040503050406030204" pitchFamily="18" charset="0"/>
                      </a:rPr>
                      <m:t>(</m:t>
                    </m:r>
                    <m:sSub>
                      <m:sSubPr>
                        <m:ctrlPr>
                          <a:rPr lang="en-US" altLang="zh-CN" sz="1400" i="1" dirty="0">
                            <a:latin typeface="Cambria Math" charset="0"/>
                          </a:rPr>
                        </m:ctrlPr>
                      </m:sSubPr>
                      <m:e>
                        <m:r>
                          <m:rPr>
                            <m:sty m:val="p"/>
                          </m:rPr>
                          <a:rPr lang="en-US" altLang="zh-CN" sz="1400" dirty="0">
                            <a:latin typeface="Cambria Math" panose="02040503050406030204" pitchFamily="18" charset="0"/>
                          </a:rPr>
                          <m:t>S</m:t>
                        </m:r>
                      </m:e>
                      <m:sub>
                        <m:r>
                          <m:rPr>
                            <m:sty m:val="p"/>
                          </m:rPr>
                          <a:rPr lang="en-US" altLang="zh-CN" sz="1400" dirty="0">
                            <a:latin typeface="Cambria Math" panose="02040503050406030204" pitchFamily="18" charset="0"/>
                          </a:rPr>
                          <m:t>i</m:t>
                        </m:r>
                        <m:r>
                          <a:rPr lang="en-US" altLang="zh-CN" sz="1400" dirty="0">
                            <a:latin typeface="Cambria Math" panose="02040503050406030204" pitchFamily="18" charset="0"/>
                          </a:rPr>
                          <m:t>:</m:t>
                        </m:r>
                      </m:sub>
                    </m:sSub>
                    <m:r>
                      <a:rPr lang="en-US" altLang="zh-CN" sz="1400" b="0" i="1" dirty="0" smtClean="0">
                        <a:latin typeface="Cambria Math" panose="02040503050406030204" pitchFamily="18" charset="0"/>
                      </a:rPr>
                      <m:t>)</m:t>
                    </m:r>
                    <m:r>
                      <a:rPr lang="en-US" altLang="zh-CN" sz="1400" dirty="0">
                        <a:latin typeface="Cambria Math" panose="02040503050406030204" pitchFamily="18" charset="0"/>
                      </a:rPr>
                      <m:t>)</m:t>
                    </m:r>
                  </m:oMath>
                </a14:m>
                <a:endParaRPr lang="en-US" altLang="zh-CN" sz="1400" dirty="0"/>
              </a:p>
              <a:p>
                <a:endParaRPr lang="en-US" altLang="zh-CN" sz="1400" dirty="0" smtClean="0"/>
              </a:p>
              <a:p>
                <a:pPr marL="228600" indent="-228600">
                  <a:buAutoNum type="arabicPeriod"/>
                </a:pPr>
                <a:endParaRPr lang="zh-CN" altLang="en-US" sz="1400" dirty="0"/>
              </a:p>
            </p:txBody>
          </p:sp>
        </mc:Choice>
        <mc:Fallback xmlns="">
          <p:sp>
            <p:nvSpPr>
              <p:cNvPr id="265" name="文本框 264"/>
              <p:cNvSpPr txBox="1">
                <a:spLocks noRot="1" noChangeAspect="1" noMove="1" noResize="1" noEditPoints="1" noAdjustHandles="1" noChangeArrowheads="1" noChangeShapeType="1" noTextEdit="1"/>
              </p:cNvSpPr>
              <p:nvPr/>
            </p:nvSpPr>
            <p:spPr>
              <a:xfrm>
                <a:off x="8874050" y="2974471"/>
                <a:ext cx="3706770" cy="1600438"/>
              </a:xfrm>
              <a:prstGeom prst="rect">
                <a:avLst/>
              </a:prstGeom>
              <a:blipFill>
                <a:blip r:embed="rId7"/>
                <a:stretch>
                  <a:fillRect l="-493" t="-763"/>
                </a:stretch>
              </a:blipFill>
            </p:spPr>
            <p:txBody>
              <a:bodyPr/>
              <a:lstStyle/>
              <a:p>
                <a:r>
                  <a:rPr lang="zh-CN" altLang="en-US">
                    <a:noFill/>
                  </a:rPr>
                  <a:t> </a:t>
                </a:r>
              </a:p>
            </p:txBody>
          </p:sp>
        </mc:Fallback>
      </mc:AlternateContent>
      <p:sp>
        <p:nvSpPr>
          <p:cNvPr id="11" name="灯片编号占位符 10"/>
          <p:cNvSpPr>
            <a:spLocks noGrp="1"/>
          </p:cNvSpPr>
          <p:nvPr>
            <p:ph type="sldNum" sz="quarter" idx="12"/>
          </p:nvPr>
        </p:nvSpPr>
        <p:spPr/>
        <p:txBody>
          <a:bodyPr/>
          <a:lstStyle/>
          <a:p>
            <a:fld id="{C91F423C-F180-4845-B359-EE34BC02D0F6}" type="slidenum">
              <a:rPr lang="zh-CN" altLang="en-US" smtClean="0"/>
              <a:t>27</a:t>
            </a:fld>
            <a:endParaRPr lang="zh-CN" altLang="en-US"/>
          </a:p>
        </p:txBody>
      </p:sp>
    </p:spTree>
    <p:extLst>
      <p:ext uri="{BB962C8B-B14F-4D97-AF65-F5344CB8AC3E}">
        <p14:creationId xmlns:p14="http://schemas.microsoft.com/office/powerpoint/2010/main" val="320950386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生成增强：预训练语言模型</a:t>
            </a:r>
            <a:endParaRPr lang="zh-CN" altLang="en-US" dirty="0"/>
          </a:p>
        </p:txBody>
      </p:sp>
      <p:sp>
        <p:nvSpPr>
          <p:cNvPr id="25" name="圆角矩形 24"/>
          <p:cNvSpPr/>
          <p:nvPr/>
        </p:nvSpPr>
        <p:spPr>
          <a:xfrm>
            <a:off x="2262119" y="2801523"/>
            <a:ext cx="1609736" cy="199160"/>
          </a:xfrm>
          <a:prstGeom prst="roundRect">
            <a:avLst>
              <a:gd name="adj" fmla="val 47702"/>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框 25"/>
          <p:cNvSpPr txBox="1"/>
          <p:nvPr/>
        </p:nvSpPr>
        <p:spPr>
          <a:xfrm>
            <a:off x="2276426" y="4728995"/>
            <a:ext cx="372218" cy="369332"/>
          </a:xfrm>
          <a:prstGeom prst="rect">
            <a:avLst/>
          </a:prstGeom>
          <a:noFill/>
        </p:spPr>
        <p:txBody>
          <a:bodyPr wrap="none" rtlCol="0">
            <a:spAutoFit/>
          </a:bodyPr>
          <a:lstStyle/>
          <a:p>
            <a:r>
              <a:rPr lang="en-US" altLang="zh-CN" b="1" dirty="0" smtClean="0"/>
              <a:t>…</a:t>
            </a:r>
            <a:endParaRPr lang="zh-CN" altLang="en-US" b="1" dirty="0"/>
          </a:p>
        </p:txBody>
      </p:sp>
      <p:sp>
        <p:nvSpPr>
          <p:cNvPr id="46" name="圆角矩形 45"/>
          <p:cNvSpPr/>
          <p:nvPr/>
        </p:nvSpPr>
        <p:spPr>
          <a:xfrm>
            <a:off x="1555668" y="4347452"/>
            <a:ext cx="1753850" cy="444539"/>
          </a:xfrm>
          <a:prstGeom prst="roundRect">
            <a:avLst>
              <a:gd name="adj" fmla="val 3942"/>
            </a:avLst>
          </a:prstGeom>
          <a:noFill/>
          <a:ln>
            <a:solidFill>
              <a:schemeClr val="bg2">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a:off x="4517373" y="3795510"/>
            <a:ext cx="139956" cy="139956"/>
          </a:xfrm>
          <a:prstGeom prst="ellipse">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6" name="直接箭头连接符 55"/>
          <p:cNvCxnSpPr>
            <a:endCxn id="48" idx="3"/>
          </p:cNvCxnSpPr>
          <p:nvPr/>
        </p:nvCxnSpPr>
        <p:spPr>
          <a:xfrm flipV="1">
            <a:off x="1803883" y="3914970"/>
            <a:ext cx="2733986" cy="468190"/>
          </a:xfrm>
          <a:prstGeom prst="straightConnector1">
            <a:avLst/>
          </a:prstGeom>
          <a:ln>
            <a:prstDash val="dash"/>
            <a:tailEnd type="triangle"/>
          </a:ln>
        </p:spPr>
        <p:style>
          <a:lnRef idx="1">
            <a:schemeClr val="accent4"/>
          </a:lnRef>
          <a:fillRef idx="0">
            <a:schemeClr val="accent4"/>
          </a:fillRef>
          <a:effectRef idx="0">
            <a:schemeClr val="accent4"/>
          </a:effectRef>
          <a:fontRef idx="minor">
            <a:schemeClr val="tx1"/>
          </a:fontRef>
        </p:style>
      </p:cxnSp>
      <p:cxnSp>
        <p:nvCxnSpPr>
          <p:cNvPr id="57" name="直接箭头连接符 56"/>
          <p:cNvCxnSpPr>
            <a:endCxn id="48" idx="3"/>
          </p:cNvCxnSpPr>
          <p:nvPr/>
        </p:nvCxnSpPr>
        <p:spPr>
          <a:xfrm flipV="1">
            <a:off x="2132176" y="3914970"/>
            <a:ext cx="2405693" cy="477715"/>
          </a:xfrm>
          <a:prstGeom prst="straightConnector1">
            <a:avLst/>
          </a:prstGeom>
          <a:ln>
            <a:prstDash val="dash"/>
            <a:tailEnd type="triangle"/>
          </a:ln>
        </p:spPr>
        <p:style>
          <a:lnRef idx="1">
            <a:schemeClr val="accent4"/>
          </a:lnRef>
          <a:fillRef idx="0">
            <a:schemeClr val="accent4"/>
          </a:fillRef>
          <a:effectRef idx="0">
            <a:schemeClr val="accent4"/>
          </a:effectRef>
          <a:fontRef idx="minor">
            <a:schemeClr val="tx1"/>
          </a:fontRef>
        </p:style>
      </p:cxnSp>
      <p:cxnSp>
        <p:nvCxnSpPr>
          <p:cNvPr id="62" name="直接箭头连接符 61"/>
          <p:cNvCxnSpPr>
            <a:endCxn id="48" idx="3"/>
          </p:cNvCxnSpPr>
          <p:nvPr/>
        </p:nvCxnSpPr>
        <p:spPr>
          <a:xfrm flipV="1">
            <a:off x="2464974" y="3914970"/>
            <a:ext cx="2072895" cy="477717"/>
          </a:xfrm>
          <a:prstGeom prst="straightConnector1">
            <a:avLst/>
          </a:prstGeom>
          <a:ln>
            <a:prstDash val="dash"/>
            <a:tailEnd type="triangle"/>
          </a:ln>
        </p:spPr>
        <p:style>
          <a:lnRef idx="1">
            <a:schemeClr val="accent4"/>
          </a:lnRef>
          <a:fillRef idx="0">
            <a:schemeClr val="accent4"/>
          </a:fillRef>
          <a:effectRef idx="0">
            <a:schemeClr val="accent4"/>
          </a:effectRef>
          <a:fontRef idx="minor">
            <a:schemeClr val="tx1"/>
          </a:fontRef>
        </p:style>
      </p:cxnSp>
      <p:cxnSp>
        <p:nvCxnSpPr>
          <p:cNvPr id="63" name="直接箭头连接符 62"/>
          <p:cNvCxnSpPr>
            <a:endCxn id="48" idx="3"/>
          </p:cNvCxnSpPr>
          <p:nvPr/>
        </p:nvCxnSpPr>
        <p:spPr>
          <a:xfrm flipV="1">
            <a:off x="2788497" y="3914970"/>
            <a:ext cx="1749372" cy="477716"/>
          </a:xfrm>
          <a:prstGeom prst="straightConnector1">
            <a:avLst/>
          </a:prstGeom>
          <a:ln>
            <a:prstDash val="dash"/>
            <a:tailEnd type="triangle"/>
          </a:ln>
        </p:spPr>
        <p:style>
          <a:lnRef idx="1">
            <a:schemeClr val="accent4"/>
          </a:lnRef>
          <a:fillRef idx="0">
            <a:schemeClr val="accent4"/>
          </a:fillRef>
          <a:effectRef idx="0">
            <a:schemeClr val="accent4"/>
          </a:effectRef>
          <a:fontRef idx="minor">
            <a:schemeClr val="tx1"/>
          </a:fontRef>
        </p:style>
      </p:cxnSp>
      <p:cxnSp>
        <p:nvCxnSpPr>
          <p:cNvPr id="64" name="直接箭头连接符 63"/>
          <p:cNvCxnSpPr>
            <a:endCxn id="48" idx="3"/>
          </p:cNvCxnSpPr>
          <p:nvPr/>
        </p:nvCxnSpPr>
        <p:spPr>
          <a:xfrm flipV="1">
            <a:off x="3112020" y="3914970"/>
            <a:ext cx="1425849" cy="478262"/>
          </a:xfrm>
          <a:prstGeom prst="straightConnector1">
            <a:avLst/>
          </a:prstGeom>
          <a:ln>
            <a:prstDash val="dash"/>
            <a:tailEnd type="triangle"/>
          </a:ln>
        </p:spPr>
        <p:style>
          <a:lnRef idx="1">
            <a:schemeClr val="accent4"/>
          </a:lnRef>
          <a:fillRef idx="0">
            <a:schemeClr val="accent4"/>
          </a:fillRef>
          <a:effectRef idx="0">
            <a:schemeClr val="accent4"/>
          </a:effectRef>
          <a:fontRef idx="minor">
            <a:schemeClr val="tx1"/>
          </a:fontRef>
        </p:style>
      </p:cxnSp>
      <p:cxnSp>
        <p:nvCxnSpPr>
          <p:cNvPr id="65" name="直接箭头连接符 64"/>
          <p:cNvCxnSpPr>
            <a:stCxn id="273" idx="0"/>
            <a:endCxn id="48" idx="4"/>
          </p:cNvCxnSpPr>
          <p:nvPr/>
        </p:nvCxnSpPr>
        <p:spPr>
          <a:xfrm flipH="1" flipV="1">
            <a:off x="4587351" y="3935466"/>
            <a:ext cx="1311859" cy="461351"/>
          </a:xfrm>
          <a:prstGeom prst="straightConnector1">
            <a:avLst/>
          </a:prstGeom>
          <a:ln>
            <a:prstDash val="dash"/>
            <a:tailEnd type="triangle"/>
          </a:ln>
        </p:spPr>
        <p:style>
          <a:lnRef idx="1">
            <a:schemeClr val="accent4"/>
          </a:lnRef>
          <a:fillRef idx="0">
            <a:schemeClr val="accent4"/>
          </a:fillRef>
          <a:effectRef idx="0">
            <a:schemeClr val="accent4"/>
          </a:effectRef>
          <a:fontRef idx="minor">
            <a:schemeClr val="tx1"/>
          </a:fontRef>
        </p:style>
      </p:cxnSp>
      <p:cxnSp>
        <p:nvCxnSpPr>
          <p:cNvPr id="67" name="直接箭头连接符 66"/>
          <p:cNvCxnSpPr>
            <a:stCxn id="48" idx="0"/>
          </p:cNvCxnSpPr>
          <p:nvPr/>
        </p:nvCxnSpPr>
        <p:spPr>
          <a:xfrm flipV="1">
            <a:off x="4587351" y="3566558"/>
            <a:ext cx="0" cy="2289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3" name="椭圆 72"/>
          <p:cNvSpPr/>
          <p:nvPr/>
        </p:nvSpPr>
        <p:spPr>
          <a:xfrm>
            <a:off x="3883778" y="3426602"/>
            <a:ext cx="139956" cy="139956"/>
          </a:xfrm>
          <a:prstGeom prst="ellipse">
            <a:avLst/>
          </a:prstGeom>
          <a:solidFill>
            <a:schemeClr val="accent4">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椭圆 73"/>
          <p:cNvSpPr/>
          <p:nvPr/>
        </p:nvSpPr>
        <p:spPr>
          <a:xfrm>
            <a:off x="4096750" y="3426602"/>
            <a:ext cx="139956" cy="139956"/>
          </a:xfrm>
          <a:prstGeom prst="ellipse">
            <a:avLst/>
          </a:prstGeom>
          <a:solidFill>
            <a:schemeClr val="accent4">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椭圆 74"/>
          <p:cNvSpPr/>
          <p:nvPr/>
        </p:nvSpPr>
        <p:spPr>
          <a:xfrm>
            <a:off x="4309722" y="3426602"/>
            <a:ext cx="139956" cy="139956"/>
          </a:xfrm>
          <a:prstGeom prst="ellipse">
            <a:avLst/>
          </a:prstGeom>
          <a:solidFill>
            <a:schemeClr val="accent4">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椭圆 75"/>
          <p:cNvSpPr/>
          <p:nvPr/>
        </p:nvSpPr>
        <p:spPr>
          <a:xfrm>
            <a:off x="4522694" y="3426602"/>
            <a:ext cx="139956" cy="139956"/>
          </a:xfrm>
          <a:prstGeom prst="ellipse">
            <a:avLst/>
          </a:prstGeom>
          <a:solidFill>
            <a:schemeClr val="accent4">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椭圆 76"/>
          <p:cNvSpPr/>
          <p:nvPr/>
        </p:nvSpPr>
        <p:spPr>
          <a:xfrm>
            <a:off x="4735666" y="3426602"/>
            <a:ext cx="139956" cy="139956"/>
          </a:xfrm>
          <a:prstGeom prst="ellipse">
            <a:avLst/>
          </a:prstGeom>
          <a:solidFill>
            <a:schemeClr val="accent4">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椭圆 77"/>
          <p:cNvSpPr/>
          <p:nvPr/>
        </p:nvSpPr>
        <p:spPr>
          <a:xfrm>
            <a:off x="4948638" y="3426602"/>
            <a:ext cx="139956" cy="139956"/>
          </a:xfrm>
          <a:prstGeom prst="ellipse">
            <a:avLst/>
          </a:prstGeom>
          <a:solidFill>
            <a:schemeClr val="accent4">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椭圆 78"/>
          <p:cNvSpPr/>
          <p:nvPr/>
        </p:nvSpPr>
        <p:spPr>
          <a:xfrm>
            <a:off x="5161610" y="3426602"/>
            <a:ext cx="139956" cy="139956"/>
          </a:xfrm>
          <a:prstGeom prst="ellipse">
            <a:avLst/>
          </a:prstGeom>
          <a:solidFill>
            <a:schemeClr val="accent4">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椭圆 79"/>
          <p:cNvSpPr/>
          <p:nvPr/>
        </p:nvSpPr>
        <p:spPr>
          <a:xfrm>
            <a:off x="2366489" y="2833318"/>
            <a:ext cx="139956" cy="139956"/>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椭圆 80"/>
          <p:cNvSpPr/>
          <p:nvPr/>
        </p:nvSpPr>
        <p:spPr>
          <a:xfrm>
            <a:off x="2579461" y="2833318"/>
            <a:ext cx="139956" cy="139956"/>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椭圆 81"/>
          <p:cNvSpPr/>
          <p:nvPr/>
        </p:nvSpPr>
        <p:spPr>
          <a:xfrm>
            <a:off x="2792433" y="2833318"/>
            <a:ext cx="139956" cy="139956"/>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椭圆 82"/>
          <p:cNvSpPr/>
          <p:nvPr/>
        </p:nvSpPr>
        <p:spPr>
          <a:xfrm>
            <a:off x="3005405" y="2833318"/>
            <a:ext cx="139956" cy="139956"/>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椭圆 83"/>
          <p:cNvSpPr/>
          <p:nvPr/>
        </p:nvSpPr>
        <p:spPr>
          <a:xfrm>
            <a:off x="3218377" y="2833318"/>
            <a:ext cx="139956" cy="139956"/>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椭圆 84"/>
          <p:cNvSpPr/>
          <p:nvPr/>
        </p:nvSpPr>
        <p:spPr>
          <a:xfrm>
            <a:off x="3431349" y="2833318"/>
            <a:ext cx="139956" cy="139956"/>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椭圆 85"/>
          <p:cNvSpPr/>
          <p:nvPr/>
        </p:nvSpPr>
        <p:spPr>
          <a:xfrm>
            <a:off x="3644321" y="2833318"/>
            <a:ext cx="139956" cy="139956"/>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7" name="直接箭头连接符 86"/>
          <p:cNvCxnSpPr>
            <a:endCxn id="25" idx="2"/>
          </p:cNvCxnSpPr>
          <p:nvPr/>
        </p:nvCxnSpPr>
        <p:spPr>
          <a:xfrm flipH="1" flipV="1">
            <a:off x="3066987" y="3000683"/>
            <a:ext cx="1520364" cy="356325"/>
          </a:xfrm>
          <a:prstGeom prst="straightConnector1">
            <a:avLst/>
          </a:prstGeom>
          <a:ln>
            <a:prstDash val="dash"/>
            <a:tailEnd type="triangle"/>
          </a:ln>
        </p:spPr>
        <p:style>
          <a:lnRef idx="1">
            <a:schemeClr val="dk1"/>
          </a:lnRef>
          <a:fillRef idx="0">
            <a:schemeClr val="dk1"/>
          </a:fillRef>
          <a:effectRef idx="0">
            <a:schemeClr val="dk1"/>
          </a:effectRef>
          <a:fontRef idx="minor">
            <a:schemeClr val="tx1"/>
          </a:fontRef>
        </p:style>
      </p:cxnSp>
      <p:sp>
        <p:nvSpPr>
          <p:cNvPr id="88" name="矩形 87"/>
          <p:cNvSpPr/>
          <p:nvPr/>
        </p:nvSpPr>
        <p:spPr>
          <a:xfrm>
            <a:off x="4657957" y="3553611"/>
            <a:ext cx="264816" cy="276999"/>
          </a:xfrm>
          <a:prstGeom prst="rect">
            <a:avLst/>
          </a:prstGeom>
        </p:spPr>
        <p:txBody>
          <a:bodyPr wrap="none">
            <a:spAutoFit/>
          </a:bodyPr>
          <a:lstStyle/>
          <a:p>
            <a:r>
              <a:rPr lang="en-US" altLang="zh-CN" sz="1200" b="1" dirty="0" smtClean="0"/>
              <a:t>a</a:t>
            </a:r>
            <a:endParaRPr lang="zh-CN" altLang="en-US" sz="1200" b="1" dirty="0"/>
          </a:p>
        </p:txBody>
      </p:sp>
      <p:cxnSp>
        <p:nvCxnSpPr>
          <p:cNvPr id="91" name="直接箭头连接符 90"/>
          <p:cNvCxnSpPr>
            <a:stCxn id="25" idx="0"/>
            <a:endCxn id="283" idx="6"/>
          </p:cNvCxnSpPr>
          <p:nvPr/>
        </p:nvCxnSpPr>
        <p:spPr>
          <a:xfrm rot="5400000" flipH="1" flipV="1">
            <a:off x="3270117" y="2206971"/>
            <a:ext cx="391423" cy="797682"/>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92" name="文本框 91"/>
          <p:cNvSpPr txBox="1"/>
          <p:nvPr/>
        </p:nvSpPr>
        <p:spPr>
          <a:xfrm>
            <a:off x="1422698" y="2172684"/>
            <a:ext cx="1811400" cy="276999"/>
          </a:xfrm>
          <a:prstGeom prst="rect">
            <a:avLst/>
          </a:prstGeom>
          <a:noFill/>
        </p:spPr>
        <p:txBody>
          <a:bodyPr wrap="square" rtlCol="0">
            <a:spAutoFit/>
          </a:bodyPr>
          <a:lstStyle/>
          <a:p>
            <a:r>
              <a:rPr lang="en-US" altLang="zh-CN" sz="1200" b="1" dirty="0" smtClean="0">
                <a:solidFill>
                  <a:schemeClr val="accent2"/>
                </a:solidFill>
              </a:rPr>
              <a:t>Probability distribution</a:t>
            </a:r>
            <a:endParaRPr lang="zh-CN" altLang="en-US" sz="1200" b="1" dirty="0">
              <a:solidFill>
                <a:schemeClr val="accent2"/>
              </a:solidFill>
            </a:endParaRPr>
          </a:p>
        </p:txBody>
      </p:sp>
      <p:cxnSp>
        <p:nvCxnSpPr>
          <p:cNvPr id="93" name="曲线连接符 92"/>
          <p:cNvCxnSpPr/>
          <p:nvPr/>
        </p:nvCxnSpPr>
        <p:spPr>
          <a:xfrm rot="5400000" flipH="1" flipV="1">
            <a:off x="2136410" y="4404418"/>
            <a:ext cx="192" cy="656935"/>
          </a:xfrm>
          <a:prstGeom prst="curvedConnector3">
            <a:avLst>
              <a:gd name="adj1" fmla="val -69453125"/>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4" name="曲线连接符 93"/>
          <p:cNvCxnSpPr/>
          <p:nvPr/>
        </p:nvCxnSpPr>
        <p:spPr>
          <a:xfrm rot="5400000" flipH="1" flipV="1">
            <a:off x="1970010" y="4570816"/>
            <a:ext cx="194" cy="324137"/>
          </a:xfrm>
          <a:prstGeom prst="curvedConnector3">
            <a:avLst>
              <a:gd name="adj1" fmla="val -34368557"/>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5" name="曲线连接符 94"/>
          <p:cNvCxnSpPr/>
          <p:nvPr/>
        </p:nvCxnSpPr>
        <p:spPr>
          <a:xfrm rot="5400000" flipH="1" flipV="1">
            <a:off x="2298171" y="4242657"/>
            <a:ext cx="193" cy="980458"/>
          </a:xfrm>
          <a:prstGeom prst="curvedConnector3">
            <a:avLst>
              <a:gd name="adj1" fmla="val -98705699"/>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6" name="曲线连接符 95"/>
          <p:cNvCxnSpPr/>
          <p:nvPr/>
        </p:nvCxnSpPr>
        <p:spPr>
          <a:xfrm rot="16200000" flipH="1">
            <a:off x="2459853" y="4081167"/>
            <a:ext cx="353" cy="1303981"/>
          </a:xfrm>
          <a:prstGeom prst="curvedConnector3">
            <a:avLst>
              <a:gd name="adj1" fmla="val 75652408"/>
            </a:avLst>
          </a:prstGeom>
          <a:ln>
            <a:tailEnd type="triangle"/>
          </a:ln>
        </p:spPr>
        <p:style>
          <a:lnRef idx="1">
            <a:schemeClr val="accent1"/>
          </a:lnRef>
          <a:fillRef idx="0">
            <a:schemeClr val="accent1"/>
          </a:fillRef>
          <a:effectRef idx="0">
            <a:schemeClr val="accent1"/>
          </a:effectRef>
          <a:fontRef idx="minor">
            <a:schemeClr val="tx1"/>
          </a:fontRef>
        </p:style>
      </p:cxnSp>
      <p:sp>
        <p:nvSpPr>
          <p:cNvPr id="97" name="文本框 96"/>
          <p:cNvSpPr txBox="1"/>
          <p:nvPr/>
        </p:nvSpPr>
        <p:spPr>
          <a:xfrm>
            <a:off x="1118041" y="4788174"/>
            <a:ext cx="1148071" cy="276999"/>
          </a:xfrm>
          <a:prstGeom prst="rect">
            <a:avLst/>
          </a:prstGeom>
          <a:noFill/>
        </p:spPr>
        <p:txBody>
          <a:bodyPr wrap="none" rtlCol="0">
            <a:spAutoFit/>
          </a:bodyPr>
          <a:lstStyle/>
          <a:p>
            <a:r>
              <a:rPr lang="en-US" altLang="zh-CN" sz="1200" b="1" dirty="0" smtClean="0">
                <a:solidFill>
                  <a:schemeClr val="accent2"/>
                </a:solidFill>
              </a:rPr>
              <a:t>Self Attention</a:t>
            </a:r>
            <a:endParaRPr lang="zh-CN" altLang="en-US" sz="1200" b="1" dirty="0">
              <a:solidFill>
                <a:schemeClr val="accent2"/>
              </a:solidFill>
            </a:endParaRPr>
          </a:p>
        </p:txBody>
      </p:sp>
      <p:sp>
        <p:nvSpPr>
          <p:cNvPr id="99" name="椭圆 98"/>
          <p:cNvSpPr/>
          <p:nvPr/>
        </p:nvSpPr>
        <p:spPr>
          <a:xfrm>
            <a:off x="1267803" y="4267880"/>
            <a:ext cx="231429" cy="23142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smtClean="0"/>
              <a:t>+</a:t>
            </a:r>
            <a:endParaRPr lang="zh-CN" altLang="en-US" sz="1200" b="1" dirty="0"/>
          </a:p>
        </p:txBody>
      </p:sp>
      <p:cxnSp>
        <p:nvCxnSpPr>
          <p:cNvPr id="100" name="曲线连接符 99"/>
          <p:cNvCxnSpPr>
            <a:endCxn id="99" idx="7"/>
          </p:cNvCxnSpPr>
          <p:nvPr/>
        </p:nvCxnSpPr>
        <p:spPr>
          <a:xfrm rot="16200000" flipV="1">
            <a:off x="1926127" y="3840985"/>
            <a:ext cx="45680" cy="967253"/>
          </a:xfrm>
          <a:prstGeom prst="curvedConnector3">
            <a:avLst>
              <a:gd name="adj1" fmla="val 278439"/>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101" name="曲线连接符 100"/>
          <p:cNvCxnSpPr>
            <a:stCxn id="99" idx="0"/>
          </p:cNvCxnSpPr>
          <p:nvPr/>
        </p:nvCxnSpPr>
        <p:spPr>
          <a:xfrm rot="5400000" flipH="1" flipV="1">
            <a:off x="1417103" y="3919701"/>
            <a:ext cx="314594" cy="381764"/>
          </a:xfrm>
          <a:prstGeom prst="curvedConnector2">
            <a:avLst/>
          </a:prstGeom>
          <a:ln>
            <a:tailEnd type="triangle"/>
          </a:ln>
        </p:spPr>
        <p:style>
          <a:lnRef idx="1">
            <a:schemeClr val="accent3"/>
          </a:lnRef>
          <a:fillRef idx="0">
            <a:schemeClr val="accent3"/>
          </a:fillRef>
          <a:effectRef idx="0">
            <a:schemeClr val="accent3"/>
          </a:effectRef>
          <a:fontRef idx="minor">
            <a:schemeClr val="tx1"/>
          </a:fontRef>
        </p:style>
      </p:cxnSp>
      <p:grpSp>
        <p:nvGrpSpPr>
          <p:cNvPr id="102" name="组合 101"/>
          <p:cNvGrpSpPr/>
          <p:nvPr/>
        </p:nvGrpSpPr>
        <p:grpSpPr>
          <a:xfrm>
            <a:off x="1732911" y="3735880"/>
            <a:ext cx="151987" cy="340103"/>
            <a:chOff x="1129102" y="3974531"/>
            <a:chExt cx="151987" cy="340103"/>
          </a:xfrm>
          <a:solidFill>
            <a:schemeClr val="accent1">
              <a:lumMod val="20000"/>
              <a:lumOff val="80000"/>
            </a:schemeClr>
          </a:solidFill>
        </p:grpSpPr>
        <p:sp>
          <p:nvSpPr>
            <p:cNvPr id="103" name="圆角矩形 102"/>
            <p:cNvSpPr/>
            <p:nvPr/>
          </p:nvSpPr>
          <p:spPr>
            <a:xfrm>
              <a:off x="1129102" y="3974531"/>
              <a:ext cx="151987" cy="340103"/>
            </a:xfrm>
            <a:prstGeom prst="roundRect">
              <a:avLst>
                <a:gd name="adj" fmla="val 47702"/>
              </a:avLst>
            </a:prstGeom>
            <a:solidFill>
              <a:srgbClr val="FF999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 name="椭圆 103"/>
            <p:cNvSpPr/>
            <p:nvPr/>
          </p:nvSpPr>
          <p:spPr>
            <a:xfrm>
              <a:off x="1132239" y="4086004"/>
              <a:ext cx="139956" cy="139956"/>
            </a:xfrm>
            <a:prstGeom prst="ellipse">
              <a:avLst/>
            </a:prstGeom>
            <a:solidFill>
              <a:srgbClr val="ECDE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5" name="组合 104"/>
          <p:cNvGrpSpPr/>
          <p:nvPr/>
        </p:nvGrpSpPr>
        <p:grpSpPr>
          <a:xfrm>
            <a:off x="2047288" y="3735880"/>
            <a:ext cx="151987" cy="340103"/>
            <a:chOff x="1129102" y="3974531"/>
            <a:chExt cx="151987" cy="340103"/>
          </a:xfrm>
          <a:solidFill>
            <a:schemeClr val="accent1">
              <a:lumMod val="20000"/>
              <a:lumOff val="80000"/>
            </a:schemeClr>
          </a:solidFill>
        </p:grpSpPr>
        <p:sp>
          <p:nvSpPr>
            <p:cNvPr id="106" name="圆角矩形 105"/>
            <p:cNvSpPr/>
            <p:nvPr/>
          </p:nvSpPr>
          <p:spPr>
            <a:xfrm>
              <a:off x="1129102" y="3974531"/>
              <a:ext cx="151987" cy="340103"/>
            </a:xfrm>
            <a:prstGeom prst="roundRect">
              <a:avLst>
                <a:gd name="adj" fmla="val 47702"/>
              </a:avLst>
            </a:prstGeom>
            <a:solidFill>
              <a:srgbClr val="FF999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椭圆 106"/>
            <p:cNvSpPr/>
            <p:nvPr/>
          </p:nvSpPr>
          <p:spPr>
            <a:xfrm>
              <a:off x="1132239" y="4086004"/>
              <a:ext cx="139956" cy="139956"/>
            </a:xfrm>
            <a:prstGeom prst="ellipse">
              <a:avLst/>
            </a:prstGeom>
            <a:solidFill>
              <a:srgbClr val="ECDE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8" name="组合 107"/>
          <p:cNvGrpSpPr/>
          <p:nvPr/>
        </p:nvGrpSpPr>
        <p:grpSpPr>
          <a:xfrm>
            <a:off x="2361665" y="3735880"/>
            <a:ext cx="151987" cy="340103"/>
            <a:chOff x="1129102" y="3974531"/>
            <a:chExt cx="151987" cy="340103"/>
          </a:xfrm>
          <a:solidFill>
            <a:schemeClr val="accent1">
              <a:lumMod val="20000"/>
              <a:lumOff val="80000"/>
            </a:schemeClr>
          </a:solidFill>
        </p:grpSpPr>
        <p:sp>
          <p:nvSpPr>
            <p:cNvPr id="109" name="圆角矩形 108"/>
            <p:cNvSpPr/>
            <p:nvPr/>
          </p:nvSpPr>
          <p:spPr>
            <a:xfrm>
              <a:off x="1129102" y="3974531"/>
              <a:ext cx="151987" cy="340103"/>
            </a:xfrm>
            <a:prstGeom prst="roundRect">
              <a:avLst>
                <a:gd name="adj" fmla="val 47702"/>
              </a:avLst>
            </a:prstGeom>
            <a:solidFill>
              <a:srgbClr val="FF999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椭圆 109"/>
            <p:cNvSpPr/>
            <p:nvPr/>
          </p:nvSpPr>
          <p:spPr>
            <a:xfrm>
              <a:off x="1132239" y="4086004"/>
              <a:ext cx="139956" cy="139956"/>
            </a:xfrm>
            <a:prstGeom prst="ellipse">
              <a:avLst/>
            </a:prstGeom>
            <a:solidFill>
              <a:srgbClr val="ECDE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1" name="组合 110"/>
          <p:cNvGrpSpPr/>
          <p:nvPr/>
        </p:nvGrpSpPr>
        <p:grpSpPr>
          <a:xfrm>
            <a:off x="2676042" y="3735880"/>
            <a:ext cx="151987" cy="340103"/>
            <a:chOff x="1129102" y="3974531"/>
            <a:chExt cx="151987" cy="340103"/>
          </a:xfrm>
          <a:solidFill>
            <a:schemeClr val="accent1">
              <a:lumMod val="20000"/>
              <a:lumOff val="80000"/>
            </a:schemeClr>
          </a:solidFill>
        </p:grpSpPr>
        <p:sp>
          <p:nvSpPr>
            <p:cNvPr id="112" name="圆角矩形 111"/>
            <p:cNvSpPr/>
            <p:nvPr/>
          </p:nvSpPr>
          <p:spPr>
            <a:xfrm>
              <a:off x="1129102" y="3974531"/>
              <a:ext cx="151987" cy="340103"/>
            </a:xfrm>
            <a:prstGeom prst="roundRect">
              <a:avLst>
                <a:gd name="adj" fmla="val 47702"/>
              </a:avLst>
            </a:prstGeom>
            <a:solidFill>
              <a:srgbClr val="FF999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椭圆 112"/>
            <p:cNvSpPr/>
            <p:nvPr/>
          </p:nvSpPr>
          <p:spPr>
            <a:xfrm>
              <a:off x="1132239" y="4086004"/>
              <a:ext cx="139956" cy="139956"/>
            </a:xfrm>
            <a:prstGeom prst="ellipse">
              <a:avLst/>
            </a:prstGeom>
            <a:solidFill>
              <a:srgbClr val="ECDE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4" name="组合 113"/>
          <p:cNvGrpSpPr/>
          <p:nvPr/>
        </p:nvGrpSpPr>
        <p:grpSpPr>
          <a:xfrm>
            <a:off x="2990419" y="3735880"/>
            <a:ext cx="151987" cy="340103"/>
            <a:chOff x="1129102" y="3974531"/>
            <a:chExt cx="151987" cy="340103"/>
          </a:xfrm>
          <a:solidFill>
            <a:schemeClr val="accent1">
              <a:lumMod val="20000"/>
              <a:lumOff val="80000"/>
            </a:schemeClr>
          </a:solidFill>
        </p:grpSpPr>
        <p:sp>
          <p:nvSpPr>
            <p:cNvPr id="115" name="圆角矩形 114"/>
            <p:cNvSpPr/>
            <p:nvPr/>
          </p:nvSpPr>
          <p:spPr>
            <a:xfrm>
              <a:off x="1129102" y="3974531"/>
              <a:ext cx="151987" cy="340103"/>
            </a:xfrm>
            <a:prstGeom prst="roundRect">
              <a:avLst>
                <a:gd name="adj" fmla="val 47702"/>
              </a:avLst>
            </a:prstGeom>
            <a:solidFill>
              <a:srgbClr val="FF999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6" name="椭圆 115"/>
            <p:cNvSpPr/>
            <p:nvPr/>
          </p:nvSpPr>
          <p:spPr>
            <a:xfrm>
              <a:off x="1132239" y="4086004"/>
              <a:ext cx="139956" cy="139956"/>
            </a:xfrm>
            <a:prstGeom prst="ellipse">
              <a:avLst/>
            </a:prstGeom>
            <a:solidFill>
              <a:srgbClr val="ECDE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17" name="直接箭头连接符 116"/>
          <p:cNvCxnSpPr>
            <a:stCxn id="103" idx="0"/>
          </p:cNvCxnSpPr>
          <p:nvPr/>
        </p:nvCxnSpPr>
        <p:spPr>
          <a:xfrm flipV="1">
            <a:off x="1808905" y="3000683"/>
            <a:ext cx="1258082" cy="735197"/>
          </a:xfrm>
          <a:prstGeom prst="straightConnector1">
            <a:avLst/>
          </a:prstGeom>
          <a:ln>
            <a:prstDash val="dash"/>
            <a:tailEnd type="triangle"/>
          </a:ln>
        </p:spPr>
        <p:style>
          <a:lnRef idx="1">
            <a:schemeClr val="dk1"/>
          </a:lnRef>
          <a:fillRef idx="0">
            <a:schemeClr val="dk1"/>
          </a:fillRef>
          <a:effectRef idx="0">
            <a:schemeClr val="dk1"/>
          </a:effectRef>
          <a:fontRef idx="minor">
            <a:schemeClr val="tx1"/>
          </a:fontRef>
        </p:style>
      </p:cxnSp>
      <p:cxnSp>
        <p:nvCxnSpPr>
          <p:cNvPr id="118" name="直接箭头连接符 117"/>
          <p:cNvCxnSpPr>
            <a:stCxn id="106" idx="0"/>
          </p:cNvCxnSpPr>
          <p:nvPr/>
        </p:nvCxnSpPr>
        <p:spPr>
          <a:xfrm flipV="1">
            <a:off x="2123282" y="3000683"/>
            <a:ext cx="943705" cy="735197"/>
          </a:xfrm>
          <a:prstGeom prst="straightConnector1">
            <a:avLst/>
          </a:prstGeom>
          <a:ln>
            <a:prstDash val="dash"/>
            <a:tailEnd type="triangle"/>
          </a:ln>
        </p:spPr>
        <p:style>
          <a:lnRef idx="1">
            <a:schemeClr val="dk1"/>
          </a:lnRef>
          <a:fillRef idx="0">
            <a:schemeClr val="dk1"/>
          </a:fillRef>
          <a:effectRef idx="0">
            <a:schemeClr val="dk1"/>
          </a:effectRef>
          <a:fontRef idx="minor">
            <a:schemeClr val="tx1"/>
          </a:fontRef>
        </p:style>
      </p:cxnSp>
      <p:cxnSp>
        <p:nvCxnSpPr>
          <p:cNvPr id="119" name="直接箭头连接符 118"/>
          <p:cNvCxnSpPr>
            <a:stCxn id="109" idx="0"/>
          </p:cNvCxnSpPr>
          <p:nvPr/>
        </p:nvCxnSpPr>
        <p:spPr>
          <a:xfrm flipV="1">
            <a:off x="2437659" y="3000683"/>
            <a:ext cx="629328" cy="735197"/>
          </a:xfrm>
          <a:prstGeom prst="straightConnector1">
            <a:avLst/>
          </a:prstGeom>
          <a:ln>
            <a:prstDash val="dash"/>
            <a:tailEnd type="triangle"/>
          </a:ln>
        </p:spPr>
        <p:style>
          <a:lnRef idx="1">
            <a:schemeClr val="dk1"/>
          </a:lnRef>
          <a:fillRef idx="0">
            <a:schemeClr val="dk1"/>
          </a:fillRef>
          <a:effectRef idx="0">
            <a:schemeClr val="dk1"/>
          </a:effectRef>
          <a:fontRef idx="minor">
            <a:schemeClr val="tx1"/>
          </a:fontRef>
        </p:style>
      </p:cxnSp>
      <p:cxnSp>
        <p:nvCxnSpPr>
          <p:cNvPr id="120" name="直接箭头连接符 119"/>
          <p:cNvCxnSpPr/>
          <p:nvPr/>
        </p:nvCxnSpPr>
        <p:spPr>
          <a:xfrm flipV="1">
            <a:off x="2752036" y="3000683"/>
            <a:ext cx="314951" cy="735198"/>
          </a:xfrm>
          <a:prstGeom prst="straightConnector1">
            <a:avLst/>
          </a:prstGeom>
          <a:ln>
            <a:prstDash val="dash"/>
            <a:tailEnd type="triangle"/>
          </a:ln>
        </p:spPr>
        <p:style>
          <a:lnRef idx="1">
            <a:schemeClr val="dk1"/>
          </a:lnRef>
          <a:fillRef idx="0">
            <a:schemeClr val="dk1"/>
          </a:fillRef>
          <a:effectRef idx="0">
            <a:schemeClr val="dk1"/>
          </a:effectRef>
          <a:fontRef idx="minor">
            <a:schemeClr val="tx1"/>
          </a:fontRef>
        </p:style>
      </p:cxnSp>
      <p:cxnSp>
        <p:nvCxnSpPr>
          <p:cNvPr id="121" name="直接箭头连接符 120"/>
          <p:cNvCxnSpPr>
            <a:stCxn id="115" idx="0"/>
          </p:cNvCxnSpPr>
          <p:nvPr/>
        </p:nvCxnSpPr>
        <p:spPr>
          <a:xfrm flipV="1">
            <a:off x="3066413" y="3000683"/>
            <a:ext cx="574" cy="735197"/>
          </a:xfrm>
          <a:prstGeom prst="straightConnector1">
            <a:avLst/>
          </a:prstGeom>
          <a:ln>
            <a:prstDash val="dash"/>
            <a:tailEnd type="triangle"/>
          </a:ln>
        </p:spPr>
        <p:style>
          <a:lnRef idx="1">
            <a:schemeClr val="dk1"/>
          </a:lnRef>
          <a:fillRef idx="0">
            <a:schemeClr val="dk1"/>
          </a:fillRef>
          <a:effectRef idx="0">
            <a:schemeClr val="dk1"/>
          </a:effectRef>
          <a:fontRef idx="minor">
            <a:schemeClr val="tx1"/>
          </a:fontRef>
        </p:style>
      </p:cxnSp>
      <p:grpSp>
        <p:nvGrpSpPr>
          <p:cNvPr id="144" name="组合 143"/>
          <p:cNvGrpSpPr/>
          <p:nvPr/>
        </p:nvGrpSpPr>
        <p:grpSpPr>
          <a:xfrm>
            <a:off x="1725875" y="4387375"/>
            <a:ext cx="1455968" cy="340650"/>
            <a:chOff x="2455063" y="3712202"/>
            <a:chExt cx="1455968" cy="340650"/>
          </a:xfrm>
          <a:solidFill>
            <a:schemeClr val="bg2"/>
          </a:solidFill>
        </p:grpSpPr>
        <p:grpSp>
          <p:nvGrpSpPr>
            <p:cNvPr id="145" name="组合 144"/>
            <p:cNvGrpSpPr/>
            <p:nvPr/>
          </p:nvGrpSpPr>
          <p:grpSpPr>
            <a:xfrm>
              <a:off x="3111998" y="3712204"/>
              <a:ext cx="151987" cy="340103"/>
              <a:chOff x="1129102" y="3974531"/>
              <a:chExt cx="151987" cy="340103"/>
            </a:xfrm>
            <a:grpFill/>
          </p:grpSpPr>
          <p:sp>
            <p:nvSpPr>
              <p:cNvPr id="158" name="圆角矩形 157"/>
              <p:cNvSpPr/>
              <p:nvPr/>
            </p:nvSpPr>
            <p:spPr>
              <a:xfrm>
                <a:off x="1129102" y="3974531"/>
                <a:ext cx="151987" cy="340103"/>
              </a:xfrm>
              <a:prstGeom prst="roundRect">
                <a:avLst>
                  <a:gd name="adj" fmla="val 47702"/>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椭圆 158"/>
              <p:cNvSpPr/>
              <p:nvPr/>
            </p:nvSpPr>
            <p:spPr>
              <a:xfrm>
                <a:off x="1132239" y="4086004"/>
                <a:ext cx="139956" cy="139956"/>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6" name="组合 145"/>
            <p:cNvGrpSpPr/>
            <p:nvPr/>
          </p:nvGrpSpPr>
          <p:grpSpPr>
            <a:xfrm>
              <a:off x="3435521" y="3712203"/>
              <a:ext cx="151987" cy="340103"/>
              <a:chOff x="1129102" y="3974531"/>
              <a:chExt cx="151987" cy="340103"/>
            </a:xfrm>
            <a:grpFill/>
          </p:grpSpPr>
          <p:sp>
            <p:nvSpPr>
              <p:cNvPr id="156" name="圆角矩形 155"/>
              <p:cNvSpPr/>
              <p:nvPr/>
            </p:nvSpPr>
            <p:spPr>
              <a:xfrm>
                <a:off x="1129102" y="3974531"/>
                <a:ext cx="151987" cy="340103"/>
              </a:xfrm>
              <a:prstGeom prst="roundRect">
                <a:avLst>
                  <a:gd name="adj" fmla="val 47702"/>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椭圆 156"/>
              <p:cNvSpPr/>
              <p:nvPr/>
            </p:nvSpPr>
            <p:spPr>
              <a:xfrm>
                <a:off x="1132239" y="4086004"/>
                <a:ext cx="139956" cy="139956"/>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7" name="组合 146"/>
            <p:cNvGrpSpPr/>
            <p:nvPr/>
          </p:nvGrpSpPr>
          <p:grpSpPr>
            <a:xfrm>
              <a:off x="2779200" y="3712202"/>
              <a:ext cx="151987" cy="340103"/>
              <a:chOff x="1129102" y="3974531"/>
              <a:chExt cx="151987" cy="340103"/>
            </a:xfrm>
            <a:grpFill/>
          </p:grpSpPr>
          <p:sp>
            <p:nvSpPr>
              <p:cNvPr id="154" name="圆角矩形 153"/>
              <p:cNvSpPr/>
              <p:nvPr/>
            </p:nvSpPr>
            <p:spPr>
              <a:xfrm>
                <a:off x="1129102" y="3974531"/>
                <a:ext cx="151987" cy="340103"/>
              </a:xfrm>
              <a:prstGeom prst="roundRect">
                <a:avLst>
                  <a:gd name="adj" fmla="val 47702"/>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5" name="椭圆 154"/>
              <p:cNvSpPr/>
              <p:nvPr/>
            </p:nvSpPr>
            <p:spPr>
              <a:xfrm>
                <a:off x="1132239" y="4086004"/>
                <a:ext cx="139956" cy="139956"/>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8" name="组合 147"/>
            <p:cNvGrpSpPr/>
            <p:nvPr/>
          </p:nvGrpSpPr>
          <p:grpSpPr>
            <a:xfrm>
              <a:off x="2455063" y="3712396"/>
              <a:ext cx="151987" cy="340103"/>
              <a:chOff x="1129102" y="3974531"/>
              <a:chExt cx="151987" cy="340103"/>
            </a:xfrm>
            <a:grpFill/>
          </p:grpSpPr>
          <p:sp>
            <p:nvSpPr>
              <p:cNvPr id="152" name="圆角矩形 151"/>
              <p:cNvSpPr/>
              <p:nvPr/>
            </p:nvSpPr>
            <p:spPr>
              <a:xfrm>
                <a:off x="1129102" y="3974531"/>
                <a:ext cx="151987" cy="340103"/>
              </a:xfrm>
              <a:prstGeom prst="roundRect">
                <a:avLst>
                  <a:gd name="adj" fmla="val 47702"/>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椭圆 152"/>
              <p:cNvSpPr/>
              <p:nvPr/>
            </p:nvSpPr>
            <p:spPr>
              <a:xfrm>
                <a:off x="1132239" y="4086004"/>
                <a:ext cx="139956" cy="139956"/>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9" name="组合 148"/>
            <p:cNvGrpSpPr/>
            <p:nvPr/>
          </p:nvGrpSpPr>
          <p:grpSpPr>
            <a:xfrm>
              <a:off x="3759044" y="3712749"/>
              <a:ext cx="151987" cy="340103"/>
              <a:chOff x="1129102" y="3974531"/>
              <a:chExt cx="151987" cy="340103"/>
            </a:xfrm>
            <a:grpFill/>
          </p:grpSpPr>
          <p:sp>
            <p:nvSpPr>
              <p:cNvPr id="150" name="圆角矩形 149"/>
              <p:cNvSpPr/>
              <p:nvPr/>
            </p:nvSpPr>
            <p:spPr>
              <a:xfrm>
                <a:off x="1129102" y="3974531"/>
                <a:ext cx="151987" cy="340103"/>
              </a:xfrm>
              <a:prstGeom prst="roundRect">
                <a:avLst>
                  <a:gd name="adj" fmla="val 47702"/>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1" name="椭圆 150"/>
              <p:cNvSpPr/>
              <p:nvPr/>
            </p:nvSpPr>
            <p:spPr>
              <a:xfrm>
                <a:off x="1132239" y="4086004"/>
                <a:ext cx="139956" cy="139956"/>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60" name="文本框 159"/>
          <p:cNvSpPr txBox="1"/>
          <p:nvPr/>
        </p:nvSpPr>
        <p:spPr>
          <a:xfrm>
            <a:off x="3273031" y="4429492"/>
            <a:ext cx="1553630" cy="276999"/>
          </a:xfrm>
          <a:prstGeom prst="rect">
            <a:avLst/>
          </a:prstGeom>
          <a:noFill/>
        </p:spPr>
        <p:txBody>
          <a:bodyPr wrap="none" rtlCol="0">
            <a:spAutoFit/>
          </a:bodyPr>
          <a:lstStyle/>
          <a:p>
            <a:r>
              <a:rPr lang="en-US" altLang="zh-CN" sz="1200" b="1" dirty="0" smtClean="0">
                <a:solidFill>
                  <a:schemeClr val="accent2"/>
                </a:solidFill>
              </a:rPr>
              <a:t>Bi-Attention Fusion</a:t>
            </a:r>
            <a:endParaRPr lang="zh-CN" altLang="en-US" sz="1200" b="1" dirty="0">
              <a:solidFill>
                <a:schemeClr val="accent2"/>
              </a:solidFill>
            </a:endParaRPr>
          </a:p>
        </p:txBody>
      </p:sp>
      <p:grpSp>
        <p:nvGrpSpPr>
          <p:cNvPr id="163" name="组合 162"/>
          <p:cNvGrpSpPr/>
          <p:nvPr/>
        </p:nvGrpSpPr>
        <p:grpSpPr>
          <a:xfrm>
            <a:off x="1555668" y="5348092"/>
            <a:ext cx="1749216" cy="858091"/>
            <a:chOff x="325406" y="4589335"/>
            <a:chExt cx="1749216" cy="858091"/>
          </a:xfrm>
        </p:grpSpPr>
        <p:grpSp>
          <p:nvGrpSpPr>
            <p:cNvPr id="164" name="组合 163"/>
            <p:cNvGrpSpPr/>
            <p:nvPr/>
          </p:nvGrpSpPr>
          <p:grpSpPr>
            <a:xfrm>
              <a:off x="950497" y="4594972"/>
              <a:ext cx="168442" cy="852454"/>
              <a:chOff x="950497" y="4528297"/>
              <a:chExt cx="168442" cy="852454"/>
            </a:xfrm>
          </p:grpSpPr>
          <p:sp>
            <p:nvSpPr>
              <p:cNvPr id="185" name="圆角矩形 184"/>
              <p:cNvSpPr/>
              <p:nvPr/>
            </p:nvSpPr>
            <p:spPr>
              <a:xfrm>
                <a:off x="950497" y="4528297"/>
                <a:ext cx="168442" cy="852454"/>
              </a:xfrm>
              <a:prstGeom prst="roundRect">
                <a:avLst>
                  <a:gd name="adj" fmla="val 47702"/>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6" name="椭圆 185"/>
              <p:cNvSpPr/>
              <p:nvPr/>
            </p:nvSpPr>
            <p:spPr>
              <a:xfrm>
                <a:off x="962528" y="4648613"/>
                <a:ext cx="139956" cy="139956"/>
              </a:xfrm>
              <a:prstGeom prst="ellips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7" name="椭圆 186"/>
              <p:cNvSpPr/>
              <p:nvPr/>
            </p:nvSpPr>
            <p:spPr>
              <a:xfrm>
                <a:off x="968340" y="4890975"/>
                <a:ext cx="139956" cy="139956"/>
              </a:xfrm>
              <a:prstGeom prst="ellips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8" name="椭圆 187"/>
              <p:cNvSpPr/>
              <p:nvPr/>
            </p:nvSpPr>
            <p:spPr>
              <a:xfrm>
                <a:off x="962529" y="5129847"/>
                <a:ext cx="139956" cy="139956"/>
              </a:xfrm>
              <a:prstGeom prst="ellips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65" name="组合 164"/>
            <p:cNvGrpSpPr/>
            <p:nvPr/>
          </p:nvGrpSpPr>
          <p:grpSpPr>
            <a:xfrm>
              <a:off x="1269058" y="4593093"/>
              <a:ext cx="168442" cy="852454"/>
              <a:chOff x="950497" y="4528297"/>
              <a:chExt cx="168442" cy="852454"/>
            </a:xfrm>
          </p:grpSpPr>
          <p:sp>
            <p:nvSpPr>
              <p:cNvPr id="181" name="圆角矩形 180"/>
              <p:cNvSpPr/>
              <p:nvPr/>
            </p:nvSpPr>
            <p:spPr>
              <a:xfrm>
                <a:off x="950497" y="4528297"/>
                <a:ext cx="168442" cy="852454"/>
              </a:xfrm>
              <a:prstGeom prst="roundRect">
                <a:avLst>
                  <a:gd name="adj" fmla="val 47702"/>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2" name="椭圆 181"/>
              <p:cNvSpPr/>
              <p:nvPr/>
            </p:nvSpPr>
            <p:spPr>
              <a:xfrm>
                <a:off x="962528" y="4648613"/>
                <a:ext cx="139956" cy="139956"/>
              </a:xfrm>
              <a:prstGeom prst="ellips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3" name="椭圆 182"/>
              <p:cNvSpPr/>
              <p:nvPr/>
            </p:nvSpPr>
            <p:spPr>
              <a:xfrm>
                <a:off x="968340" y="4890975"/>
                <a:ext cx="139956" cy="139956"/>
              </a:xfrm>
              <a:prstGeom prst="ellips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4" name="椭圆 183"/>
              <p:cNvSpPr/>
              <p:nvPr/>
            </p:nvSpPr>
            <p:spPr>
              <a:xfrm>
                <a:off x="962529" y="5129847"/>
                <a:ext cx="139956" cy="139956"/>
              </a:xfrm>
              <a:prstGeom prst="ellips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66" name="组合 165"/>
            <p:cNvGrpSpPr/>
            <p:nvPr/>
          </p:nvGrpSpPr>
          <p:grpSpPr>
            <a:xfrm>
              <a:off x="325406" y="4589335"/>
              <a:ext cx="1430655" cy="854333"/>
              <a:chOff x="-311716" y="4526418"/>
              <a:chExt cx="1430655" cy="854333"/>
            </a:xfrm>
          </p:grpSpPr>
          <p:sp>
            <p:nvSpPr>
              <p:cNvPr id="175" name="圆角矩形 174"/>
              <p:cNvSpPr/>
              <p:nvPr/>
            </p:nvSpPr>
            <p:spPr>
              <a:xfrm>
                <a:off x="950497" y="4528297"/>
                <a:ext cx="168442" cy="852454"/>
              </a:xfrm>
              <a:prstGeom prst="roundRect">
                <a:avLst>
                  <a:gd name="adj" fmla="val 47702"/>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6" name="椭圆 175"/>
              <p:cNvSpPr/>
              <p:nvPr/>
            </p:nvSpPr>
            <p:spPr>
              <a:xfrm>
                <a:off x="962528" y="4648613"/>
                <a:ext cx="139956" cy="139956"/>
              </a:xfrm>
              <a:prstGeom prst="ellips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 name="椭圆 176"/>
              <p:cNvSpPr/>
              <p:nvPr/>
            </p:nvSpPr>
            <p:spPr>
              <a:xfrm>
                <a:off x="968340" y="4890975"/>
                <a:ext cx="139956" cy="139956"/>
              </a:xfrm>
              <a:prstGeom prst="ellips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8" name="椭圆 177"/>
              <p:cNvSpPr/>
              <p:nvPr/>
            </p:nvSpPr>
            <p:spPr>
              <a:xfrm>
                <a:off x="962529" y="5129847"/>
                <a:ext cx="139956" cy="139956"/>
              </a:xfrm>
              <a:prstGeom prst="ellips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9" name="圆角矩形 178"/>
              <p:cNvSpPr/>
              <p:nvPr/>
            </p:nvSpPr>
            <p:spPr>
              <a:xfrm>
                <a:off x="-235" y="4526418"/>
                <a:ext cx="168442" cy="852454"/>
              </a:xfrm>
              <a:prstGeom prst="roundRect">
                <a:avLst>
                  <a:gd name="adj" fmla="val 47702"/>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0" name="圆角矩形 179"/>
              <p:cNvSpPr/>
              <p:nvPr/>
            </p:nvSpPr>
            <p:spPr>
              <a:xfrm>
                <a:off x="-311716" y="4526418"/>
                <a:ext cx="168442" cy="852454"/>
              </a:xfrm>
              <a:prstGeom prst="roundRect">
                <a:avLst>
                  <a:gd name="adj" fmla="val 47702"/>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67" name="组合 166"/>
            <p:cNvGrpSpPr/>
            <p:nvPr/>
          </p:nvGrpSpPr>
          <p:grpSpPr>
            <a:xfrm>
              <a:off x="1906180" y="4589335"/>
              <a:ext cx="168442" cy="852454"/>
              <a:chOff x="950497" y="4528297"/>
              <a:chExt cx="168442" cy="852454"/>
            </a:xfrm>
          </p:grpSpPr>
          <p:sp>
            <p:nvSpPr>
              <p:cNvPr id="171" name="圆角矩形 170"/>
              <p:cNvSpPr/>
              <p:nvPr/>
            </p:nvSpPr>
            <p:spPr>
              <a:xfrm>
                <a:off x="950497" y="4528297"/>
                <a:ext cx="168442" cy="852454"/>
              </a:xfrm>
              <a:prstGeom prst="roundRect">
                <a:avLst>
                  <a:gd name="adj" fmla="val 47702"/>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2" name="椭圆 171"/>
              <p:cNvSpPr/>
              <p:nvPr/>
            </p:nvSpPr>
            <p:spPr>
              <a:xfrm>
                <a:off x="962528" y="4648613"/>
                <a:ext cx="139956" cy="139956"/>
              </a:xfrm>
              <a:prstGeom prst="ellips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3" name="椭圆 172"/>
              <p:cNvSpPr/>
              <p:nvPr/>
            </p:nvSpPr>
            <p:spPr>
              <a:xfrm>
                <a:off x="968340" y="4890975"/>
                <a:ext cx="139956" cy="139956"/>
              </a:xfrm>
              <a:prstGeom prst="ellips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4" name="椭圆 173"/>
              <p:cNvSpPr/>
              <p:nvPr/>
            </p:nvSpPr>
            <p:spPr>
              <a:xfrm>
                <a:off x="962529" y="5129847"/>
                <a:ext cx="139956" cy="139956"/>
              </a:xfrm>
              <a:prstGeom prst="ellips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89" name="圆角矩形 188"/>
          <p:cNvSpPr/>
          <p:nvPr/>
        </p:nvSpPr>
        <p:spPr>
          <a:xfrm>
            <a:off x="1422697" y="5340696"/>
            <a:ext cx="2021188" cy="881454"/>
          </a:xfrm>
          <a:prstGeom prst="roundRect">
            <a:avLst>
              <a:gd name="adj" fmla="val 3942"/>
            </a:avLst>
          </a:prstGeom>
          <a:noFill/>
          <a:ln>
            <a:solidFill>
              <a:schemeClr val="bg2">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90" name="曲线连接符 189"/>
          <p:cNvCxnSpPr>
            <a:stCxn id="189" idx="1"/>
            <a:endCxn id="99" idx="2"/>
          </p:cNvCxnSpPr>
          <p:nvPr/>
        </p:nvCxnSpPr>
        <p:spPr>
          <a:xfrm rot="10800000">
            <a:off x="1267803" y="4383595"/>
            <a:ext cx="154894" cy="1397828"/>
          </a:xfrm>
          <a:prstGeom prst="curvedConnector3">
            <a:avLst>
              <a:gd name="adj1" fmla="val 178940"/>
            </a:avLst>
          </a:prstGeom>
          <a:ln>
            <a:tailEnd type="triangle"/>
          </a:ln>
        </p:spPr>
        <p:style>
          <a:lnRef idx="1">
            <a:schemeClr val="accent3"/>
          </a:lnRef>
          <a:fillRef idx="0">
            <a:schemeClr val="accent3"/>
          </a:fillRef>
          <a:effectRef idx="0">
            <a:schemeClr val="accent3"/>
          </a:effectRef>
          <a:fontRef idx="minor">
            <a:schemeClr val="tx1"/>
          </a:fontRef>
        </p:style>
      </p:cxnSp>
      <p:sp>
        <p:nvSpPr>
          <p:cNvPr id="192" name="矩形 191"/>
          <p:cNvSpPr/>
          <p:nvPr/>
        </p:nvSpPr>
        <p:spPr>
          <a:xfrm>
            <a:off x="1764454" y="6262507"/>
            <a:ext cx="1326004" cy="276999"/>
          </a:xfrm>
          <a:prstGeom prst="rect">
            <a:avLst/>
          </a:prstGeom>
        </p:spPr>
        <p:txBody>
          <a:bodyPr wrap="none">
            <a:spAutoFit/>
          </a:bodyPr>
          <a:lstStyle/>
          <a:p>
            <a:r>
              <a:rPr lang="en-US" altLang="zh-CN" sz="1200" dirty="0" smtClean="0"/>
              <a:t>input embedding</a:t>
            </a:r>
            <a:endParaRPr lang="zh-CN" altLang="en-US" sz="1200" dirty="0"/>
          </a:p>
        </p:txBody>
      </p:sp>
      <p:grpSp>
        <p:nvGrpSpPr>
          <p:cNvPr id="237" name="组合 236"/>
          <p:cNvGrpSpPr/>
          <p:nvPr/>
        </p:nvGrpSpPr>
        <p:grpSpPr>
          <a:xfrm>
            <a:off x="5218373" y="6122639"/>
            <a:ext cx="4171754" cy="276999"/>
            <a:chOff x="5518651" y="5663444"/>
            <a:chExt cx="4171754" cy="276999"/>
          </a:xfrm>
        </p:grpSpPr>
        <p:sp>
          <p:nvSpPr>
            <p:cNvPr id="238" name="矩形 237"/>
            <p:cNvSpPr/>
            <p:nvPr/>
          </p:nvSpPr>
          <p:spPr>
            <a:xfrm>
              <a:off x="5518651" y="5663444"/>
              <a:ext cx="338554" cy="276999"/>
            </a:xfrm>
            <a:prstGeom prst="rect">
              <a:avLst/>
            </a:prstGeom>
          </p:spPr>
          <p:txBody>
            <a:bodyPr wrap="none">
              <a:spAutoFit/>
            </a:bodyPr>
            <a:lstStyle/>
            <a:p>
              <a:r>
                <a:rPr lang="zh-CN" altLang="en-US" sz="1200" dirty="0"/>
                <a:t>浴</a:t>
              </a:r>
            </a:p>
          </p:txBody>
        </p:sp>
        <p:sp>
          <p:nvSpPr>
            <p:cNvPr id="239" name="矩形 238"/>
            <p:cNvSpPr/>
            <p:nvPr/>
          </p:nvSpPr>
          <p:spPr>
            <a:xfrm>
              <a:off x="5792451" y="5663444"/>
              <a:ext cx="338554" cy="276999"/>
            </a:xfrm>
            <a:prstGeom prst="rect">
              <a:avLst/>
            </a:prstGeom>
          </p:spPr>
          <p:txBody>
            <a:bodyPr wrap="none">
              <a:spAutoFit/>
            </a:bodyPr>
            <a:lstStyle/>
            <a:p>
              <a:r>
                <a:rPr lang="zh-CN" altLang="en-US" sz="1200" dirty="0"/>
                <a:t>室</a:t>
              </a:r>
            </a:p>
          </p:txBody>
        </p:sp>
        <p:sp>
          <p:nvSpPr>
            <p:cNvPr id="240" name="矩形 239"/>
            <p:cNvSpPr/>
            <p:nvPr/>
          </p:nvSpPr>
          <p:spPr>
            <a:xfrm>
              <a:off x="6066251" y="5663444"/>
              <a:ext cx="338554" cy="276999"/>
            </a:xfrm>
            <a:prstGeom prst="rect">
              <a:avLst/>
            </a:prstGeom>
          </p:spPr>
          <p:txBody>
            <a:bodyPr wrap="none">
              <a:spAutoFit/>
            </a:bodyPr>
            <a:lstStyle/>
            <a:p>
              <a:r>
                <a:rPr lang="zh-CN" altLang="en-US" sz="1200" dirty="0"/>
                <a:t>挂</a:t>
              </a:r>
            </a:p>
          </p:txBody>
        </p:sp>
        <p:sp>
          <p:nvSpPr>
            <p:cNvPr id="241" name="矩形 240"/>
            <p:cNvSpPr/>
            <p:nvPr/>
          </p:nvSpPr>
          <p:spPr>
            <a:xfrm>
              <a:off x="6340051" y="5663444"/>
              <a:ext cx="338554" cy="276999"/>
            </a:xfrm>
            <a:prstGeom prst="rect">
              <a:avLst/>
            </a:prstGeom>
          </p:spPr>
          <p:txBody>
            <a:bodyPr wrap="none">
              <a:spAutoFit/>
            </a:bodyPr>
            <a:lstStyle/>
            <a:p>
              <a:r>
                <a:rPr lang="zh-CN" altLang="en-US" sz="1200" dirty="0">
                  <a:solidFill>
                    <a:schemeClr val="accent2"/>
                  </a:solidFill>
                </a:rPr>
                <a:t>件</a:t>
              </a:r>
            </a:p>
          </p:txBody>
        </p:sp>
        <p:sp>
          <p:nvSpPr>
            <p:cNvPr id="242" name="矩形 241"/>
            <p:cNvSpPr/>
            <p:nvPr/>
          </p:nvSpPr>
          <p:spPr>
            <a:xfrm>
              <a:off x="6613851" y="5663444"/>
              <a:ext cx="338554" cy="276999"/>
            </a:xfrm>
            <a:prstGeom prst="rect">
              <a:avLst/>
            </a:prstGeom>
          </p:spPr>
          <p:txBody>
            <a:bodyPr wrap="none">
              <a:spAutoFit/>
            </a:bodyPr>
            <a:lstStyle/>
            <a:p>
              <a:r>
                <a:rPr lang="zh-CN" altLang="en-US" sz="1200" dirty="0">
                  <a:solidFill>
                    <a:schemeClr val="bg1">
                      <a:lumMod val="75000"/>
                    </a:schemeClr>
                  </a:solidFill>
                </a:rPr>
                <a:t>有</a:t>
              </a:r>
            </a:p>
          </p:txBody>
        </p:sp>
        <p:sp>
          <p:nvSpPr>
            <p:cNvPr id="243" name="矩形 242"/>
            <p:cNvSpPr/>
            <p:nvPr/>
          </p:nvSpPr>
          <p:spPr>
            <a:xfrm>
              <a:off x="6887651" y="5663444"/>
              <a:ext cx="338554" cy="276999"/>
            </a:xfrm>
            <a:prstGeom prst="rect">
              <a:avLst/>
            </a:prstGeom>
          </p:spPr>
          <p:txBody>
            <a:bodyPr wrap="none">
              <a:spAutoFit/>
            </a:bodyPr>
            <a:lstStyle/>
            <a:p>
              <a:r>
                <a:rPr lang="zh-CN" altLang="en-US" sz="1200" dirty="0">
                  <a:solidFill>
                    <a:schemeClr val="bg1">
                      <a:lumMod val="75000"/>
                    </a:schemeClr>
                  </a:solidFill>
                </a:rPr>
                <a:t>一</a:t>
              </a:r>
            </a:p>
          </p:txBody>
        </p:sp>
        <p:sp>
          <p:nvSpPr>
            <p:cNvPr id="244" name="矩形 243"/>
            <p:cNvSpPr/>
            <p:nvPr/>
          </p:nvSpPr>
          <p:spPr>
            <a:xfrm>
              <a:off x="7161451" y="5663444"/>
              <a:ext cx="338554" cy="276999"/>
            </a:xfrm>
            <a:prstGeom prst="rect">
              <a:avLst/>
            </a:prstGeom>
          </p:spPr>
          <p:txBody>
            <a:bodyPr wrap="none">
              <a:spAutoFit/>
            </a:bodyPr>
            <a:lstStyle/>
            <a:p>
              <a:r>
                <a:rPr lang="zh-CN" altLang="en-US" sz="1200" dirty="0">
                  <a:solidFill>
                    <a:schemeClr val="bg1">
                      <a:lumMod val="75000"/>
                    </a:schemeClr>
                  </a:solidFill>
                </a:rPr>
                <a:t>套</a:t>
              </a:r>
            </a:p>
          </p:txBody>
        </p:sp>
        <p:sp>
          <p:nvSpPr>
            <p:cNvPr id="245" name="矩形 244"/>
            <p:cNvSpPr/>
            <p:nvPr/>
          </p:nvSpPr>
          <p:spPr>
            <a:xfrm>
              <a:off x="7435251" y="5663444"/>
              <a:ext cx="218330" cy="276999"/>
            </a:xfrm>
            <a:prstGeom prst="rect">
              <a:avLst/>
            </a:prstGeom>
          </p:spPr>
          <p:txBody>
            <a:bodyPr wrap="none">
              <a:spAutoFit/>
            </a:bodyPr>
            <a:lstStyle/>
            <a:p>
              <a:r>
                <a:rPr lang="en-US" altLang="zh-CN" sz="1200" dirty="0" smtClean="0">
                  <a:solidFill>
                    <a:schemeClr val="bg1">
                      <a:lumMod val="75000"/>
                    </a:schemeClr>
                  </a:solidFill>
                </a:rPr>
                <a:t>,</a:t>
              </a:r>
              <a:endParaRPr lang="zh-CN" altLang="en-US" sz="1200" dirty="0">
                <a:solidFill>
                  <a:schemeClr val="bg1">
                    <a:lumMod val="75000"/>
                  </a:schemeClr>
                </a:solidFill>
              </a:endParaRPr>
            </a:p>
          </p:txBody>
        </p:sp>
        <p:sp>
          <p:nvSpPr>
            <p:cNvPr id="246" name="矩形 245"/>
            <p:cNvSpPr/>
            <p:nvPr/>
          </p:nvSpPr>
          <p:spPr>
            <a:xfrm>
              <a:off x="7709051" y="5663444"/>
              <a:ext cx="338554" cy="276999"/>
            </a:xfrm>
            <a:prstGeom prst="rect">
              <a:avLst/>
            </a:prstGeom>
          </p:spPr>
          <p:txBody>
            <a:bodyPr wrap="none">
              <a:spAutoFit/>
            </a:bodyPr>
            <a:lstStyle/>
            <a:p>
              <a:r>
                <a:rPr lang="zh-CN" altLang="en-US" sz="1200" dirty="0">
                  <a:solidFill>
                    <a:schemeClr val="bg1">
                      <a:lumMod val="75000"/>
                    </a:schemeClr>
                  </a:solidFill>
                </a:rPr>
                <a:t>洗</a:t>
              </a:r>
            </a:p>
          </p:txBody>
        </p:sp>
        <p:sp>
          <p:nvSpPr>
            <p:cNvPr id="247" name="矩形 246"/>
            <p:cNvSpPr/>
            <p:nvPr/>
          </p:nvSpPr>
          <p:spPr>
            <a:xfrm>
              <a:off x="7982851" y="5663444"/>
              <a:ext cx="338554" cy="276999"/>
            </a:xfrm>
            <a:prstGeom prst="rect">
              <a:avLst/>
            </a:prstGeom>
          </p:spPr>
          <p:txBody>
            <a:bodyPr wrap="none">
              <a:spAutoFit/>
            </a:bodyPr>
            <a:lstStyle/>
            <a:p>
              <a:r>
                <a:rPr lang="zh-CN" altLang="en-US" sz="1200" dirty="0">
                  <a:solidFill>
                    <a:schemeClr val="bg1">
                      <a:lumMod val="75000"/>
                    </a:schemeClr>
                  </a:solidFill>
                </a:rPr>
                <a:t>澡</a:t>
              </a:r>
            </a:p>
          </p:txBody>
        </p:sp>
        <p:sp>
          <p:nvSpPr>
            <p:cNvPr id="248" name="矩形 247"/>
            <p:cNvSpPr/>
            <p:nvPr/>
          </p:nvSpPr>
          <p:spPr>
            <a:xfrm>
              <a:off x="8256651" y="5663444"/>
              <a:ext cx="338554" cy="276999"/>
            </a:xfrm>
            <a:prstGeom prst="rect">
              <a:avLst/>
            </a:prstGeom>
          </p:spPr>
          <p:txBody>
            <a:bodyPr wrap="none">
              <a:spAutoFit/>
            </a:bodyPr>
            <a:lstStyle/>
            <a:p>
              <a:r>
                <a:rPr lang="zh-CN" altLang="en-US" sz="1200" dirty="0">
                  <a:solidFill>
                    <a:schemeClr val="bg1">
                      <a:lumMod val="75000"/>
                    </a:schemeClr>
                  </a:solidFill>
                </a:rPr>
                <a:t>不</a:t>
              </a:r>
            </a:p>
          </p:txBody>
        </p:sp>
        <p:sp>
          <p:nvSpPr>
            <p:cNvPr id="249" name="矩形 248"/>
            <p:cNvSpPr/>
            <p:nvPr/>
          </p:nvSpPr>
          <p:spPr>
            <a:xfrm>
              <a:off x="8530451" y="5663444"/>
              <a:ext cx="338554" cy="276999"/>
            </a:xfrm>
            <a:prstGeom prst="rect">
              <a:avLst/>
            </a:prstGeom>
          </p:spPr>
          <p:txBody>
            <a:bodyPr wrap="none">
              <a:spAutoFit/>
            </a:bodyPr>
            <a:lstStyle/>
            <a:p>
              <a:r>
                <a:rPr lang="zh-CN" altLang="en-US" sz="1200" dirty="0">
                  <a:solidFill>
                    <a:schemeClr val="bg1">
                      <a:lumMod val="75000"/>
                    </a:schemeClr>
                  </a:solidFill>
                </a:rPr>
                <a:t>再</a:t>
              </a:r>
            </a:p>
          </p:txBody>
        </p:sp>
        <p:sp>
          <p:nvSpPr>
            <p:cNvPr id="250" name="矩形 249"/>
            <p:cNvSpPr/>
            <p:nvPr/>
          </p:nvSpPr>
          <p:spPr>
            <a:xfrm>
              <a:off x="8804251" y="5663444"/>
              <a:ext cx="338554" cy="276999"/>
            </a:xfrm>
            <a:prstGeom prst="rect">
              <a:avLst/>
            </a:prstGeom>
          </p:spPr>
          <p:txBody>
            <a:bodyPr wrap="none">
              <a:spAutoFit/>
            </a:bodyPr>
            <a:lstStyle/>
            <a:p>
              <a:r>
                <a:rPr lang="zh-CN" altLang="en-US" sz="1200" dirty="0">
                  <a:solidFill>
                    <a:schemeClr val="bg1">
                      <a:lumMod val="75000"/>
                    </a:schemeClr>
                  </a:solidFill>
                </a:rPr>
                <a:t>捡</a:t>
              </a:r>
            </a:p>
          </p:txBody>
        </p:sp>
        <p:sp>
          <p:nvSpPr>
            <p:cNvPr id="251" name="矩形 250"/>
            <p:cNvSpPr/>
            <p:nvPr/>
          </p:nvSpPr>
          <p:spPr>
            <a:xfrm>
              <a:off x="9078051" y="5663444"/>
              <a:ext cx="338554" cy="276999"/>
            </a:xfrm>
            <a:prstGeom prst="rect">
              <a:avLst/>
            </a:prstGeom>
          </p:spPr>
          <p:txBody>
            <a:bodyPr wrap="none">
              <a:spAutoFit/>
            </a:bodyPr>
            <a:lstStyle/>
            <a:p>
              <a:r>
                <a:rPr lang="zh-CN" altLang="en-US" sz="1200" dirty="0">
                  <a:solidFill>
                    <a:schemeClr val="bg1">
                      <a:lumMod val="75000"/>
                    </a:schemeClr>
                  </a:solidFill>
                </a:rPr>
                <a:t>肥</a:t>
              </a:r>
            </a:p>
          </p:txBody>
        </p:sp>
        <p:sp>
          <p:nvSpPr>
            <p:cNvPr id="252" name="矩形 251"/>
            <p:cNvSpPr/>
            <p:nvPr/>
          </p:nvSpPr>
          <p:spPr>
            <a:xfrm>
              <a:off x="9351851" y="5663444"/>
              <a:ext cx="338554" cy="276999"/>
            </a:xfrm>
            <a:prstGeom prst="rect">
              <a:avLst/>
            </a:prstGeom>
          </p:spPr>
          <p:txBody>
            <a:bodyPr wrap="none">
              <a:spAutoFit/>
            </a:bodyPr>
            <a:lstStyle/>
            <a:p>
              <a:r>
                <a:rPr lang="zh-CN" altLang="en-US" sz="1200" dirty="0">
                  <a:solidFill>
                    <a:schemeClr val="bg1">
                      <a:lumMod val="75000"/>
                    </a:schemeClr>
                  </a:solidFill>
                </a:rPr>
                <a:t>皂</a:t>
              </a:r>
            </a:p>
          </p:txBody>
        </p:sp>
      </p:grpSp>
      <p:sp>
        <p:nvSpPr>
          <p:cNvPr id="253" name="圆角矩形 252"/>
          <p:cNvSpPr/>
          <p:nvPr/>
        </p:nvSpPr>
        <p:spPr>
          <a:xfrm>
            <a:off x="5206013" y="5567778"/>
            <a:ext cx="1200365" cy="425080"/>
          </a:xfrm>
          <a:prstGeom prst="roundRect">
            <a:avLst>
              <a:gd name="adj" fmla="val 5797"/>
            </a:avLst>
          </a:prstGeom>
          <a:no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4" name="文本框 253"/>
          <p:cNvSpPr txBox="1"/>
          <p:nvPr/>
        </p:nvSpPr>
        <p:spPr>
          <a:xfrm>
            <a:off x="5142681" y="5642574"/>
            <a:ext cx="1343638" cy="276999"/>
          </a:xfrm>
          <a:prstGeom prst="rect">
            <a:avLst/>
          </a:prstGeom>
          <a:noFill/>
        </p:spPr>
        <p:txBody>
          <a:bodyPr wrap="none" rtlCol="0">
            <a:spAutoFit/>
          </a:bodyPr>
          <a:lstStyle/>
          <a:p>
            <a:r>
              <a:rPr lang="en-US" altLang="zh-CN" sz="1200" b="1" dirty="0" smtClean="0">
                <a:solidFill>
                  <a:schemeClr val="accent2"/>
                </a:solidFill>
              </a:rPr>
              <a:t>Multi-layer CNN</a:t>
            </a:r>
            <a:endParaRPr lang="zh-CN" altLang="en-US" sz="1200" b="1" dirty="0">
              <a:solidFill>
                <a:schemeClr val="accent2"/>
              </a:solidFill>
            </a:endParaRPr>
          </a:p>
        </p:txBody>
      </p:sp>
      <p:grpSp>
        <p:nvGrpSpPr>
          <p:cNvPr id="255" name="组合 254"/>
          <p:cNvGrpSpPr/>
          <p:nvPr/>
        </p:nvGrpSpPr>
        <p:grpSpPr>
          <a:xfrm>
            <a:off x="5559085" y="5187354"/>
            <a:ext cx="151987" cy="340103"/>
            <a:chOff x="1129102" y="3974531"/>
            <a:chExt cx="151987" cy="340103"/>
          </a:xfrm>
          <a:solidFill>
            <a:schemeClr val="accent1">
              <a:lumMod val="20000"/>
              <a:lumOff val="80000"/>
            </a:schemeClr>
          </a:solidFill>
        </p:grpSpPr>
        <p:sp>
          <p:nvSpPr>
            <p:cNvPr id="256" name="圆角矩形 255"/>
            <p:cNvSpPr/>
            <p:nvPr/>
          </p:nvSpPr>
          <p:spPr>
            <a:xfrm>
              <a:off x="1129102" y="3974531"/>
              <a:ext cx="151987" cy="340103"/>
            </a:xfrm>
            <a:prstGeom prst="roundRect">
              <a:avLst>
                <a:gd name="adj" fmla="val 47702"/>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7" name="椭圆 256"/>
            <p:cNvSpPr/>
            <p:nvPr/>
          </p:nvSpPr>
          <p:spPr>
            <a:xfrm>
              <a:off x="1132239" y="4086004"/>
              <a:ext cx="139956" cy="139956"/>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58" name="组合 257"/>
          <p:cNvGrpSpPr/>
          <p:nvPr/>
        </p:nvGrpSpPr>
        <p:grpSpPr>
          <a:xfrm>
            <a:off x="5818729" y="5187097"/>
            <a:ext cx="151987" cy="340103"/>
            <a:chOff x="1129102" y="3974531"/>
            <a:chExt cx="151987" cy="340103"/>
          </a:xfrm>
          <a:solidFill>
            <a:schemeClr val="accent1">
              <a:lumMod val="20000"/>
              <a:lumOff val="80000"/>
            </a:schemeClr>
          </a:solidFill>
        </p:grpSpPr>
        <p:sp>
          <p:nvSpPr>
            <p:cNvPr id="259" name="圆角矩形 258"/>
            <p:cNvSpPr/>
            <p:nvPr/>
          </p:nvSpPr>
          <p:spPr>
            <a:xfrm>
              <a:off x="1129102" y="3974531"/>
              <a:ext cx="151987" cy="340103"/>
            </a:xfrm>
            <a:prstGeom prst="roundRect">
              <a:avLst>
                <a:gd name="adj" fmla="val 47702"/>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0" name="椭圆 259"/>
            <p:cNvSpPr/>
            <p:nvPr/>
          </p:nvSpPr>
          <p:spPr>
            <a:xfrm>
              <a:off x="1132239" y="4086004"/>
              <a:ext cx="139956" cy="139956"/>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64" name="组合 263"/>
          <p:cNvGrpSpPr/>
          <p:nvPr/>
        </p:nvGrpSpPr>
        <p:grpSpPr>
          <a:xfrm>
            <a:off x="5290428" y="5187097"/>
            <a:ext cx="151987" cy="340103"/>
            <a:chOff x="1129102" y="3974531"/>
            <a:chExt cx="151987" cy="340103"/>
          </a:xfrm>
          <a:solidFill>
            <a:schemeClr val="accent1">
              <a:lumMod val="20000"/>
              <a:lumOff val="80000"/>
            </a:schemeClr>
          </a:solidFill>
        </p:grpSpPr>
        <p:sp>
          <p:nvSpPr>
            <p:cNvPr id="265" name="圆角矩形 264"/>
            <p:cNvSpPr/>
            <p:nvPr/>
          </p:nvSpPr>
          <p:spPr>
            <a:xfrm>
              <a:off x="1129102" y="3974531"/>
              <a:ext cx="151987" cy="340103"/>
            </a:xfrm>
            <a:prstGeom prst="roundRect">
              <a:avLst>
                <a:gd name="adj" fmla="val 47702"/>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6" name="椭圆 265"/>
            <p:cNvSpPr/>
            <p:nvPr/>
          </p:nvSpPr>
          <p:spPr>
            <a:xfrm>
              <a:off x="1132239" y="4086004"/>
              <a:ext cx="139956" cy="139956"/>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267" name="曲线连接符 266"/>
          <p:cNvCxnSpPr>
            <a:stCxn id="259" idx="0"/>
            <a:endCxn id="275" idx="4"/>
          </p:cNvCxnSpPr>
          <p:nvPr/>
        </p:nvCxnSpPr>
        <p:spPr>
          <a:xfrm rot="5400000" flipH="1" flipV="1">
            <a:off x="5832077" y="5119963"/>
            <a:ext cx="129781" cy="4488"/>
          </a:xfrm>
          <a:prstGeom prst="curvedConnector3">
            <a:avLst>
              <a:gd name="adj1" fmla="val 50000"/>
            </a:avLst>
          </a:prstGeom>
          <a:ln>
            <a:tailEnd type="triangle"/>
          </a:ln>
        </p:spPr>
        <p:style>
          <a:lnRef idx="1">
            <a:schemeClr val="accent3"/>
          </a:lnRef>
          <a:fillRef idx="0">
            <a:schemeClr val="accent3"/>
          </a:fillRef>
          <a:effectRef idx="0">
            <a:schemeClr val="accent3"/>
          </a:effectRef>
          <a:fontRef idx="minor">
            <a:schemeClr val="tx1"/>
          </a:fontRef>
        </p:style>
      </p:cxnSp>
      <p:sp>
        <p:nvSpPr>
          <p:cNvPr id="269" name="矩形 268"/>
          <p:cNvSpPr/>
          <p:nvPr/>
        </p:nvSpPr>
        <p:spPr>
          <a:xfrm>
            <a:off x="3930536" y="2373668"/>
            <a:ext cx="370614" cy="276999"/>
          </a:xfrm>
          <a:prstGeom prst="rect">
            <a:avLst/>
          </a:prstGeom>
        </p:spPr>
        <p:txBody>
          <a:bodyPr wrap="none">
            <a:spAutoFit/>
          </a:bodyPr>
          <a:lstStyle/>
          <a:p>
            <a:r>
              <a:rPr lang="en-US" altLang="zh-CN" sz="1200" b="1" dirty="0" smtClean="0"/>
              <a:t>|V|</a:t>
            </a:r>
            <a:endParaRPr lang="zh-CN" altLang="en-US" sz="1200" b="1" dirty="0"/>
          </a:p>
        </p:txBody>
      </p:sp>
      <p:cxnSp>
        <p:nvCxnSpPr>
          <p:cNvPr id="271" name="肘形连接符 270"/>
          <p:cNvCxnSpPr>
            <a:stCxn id="283" idx="2"/>
            <a:endCxn id="241" idx="0"/>
          </p:cNvCxnSpPr>
          <p:nvPr/>
        </p:nvCxnSpPr>
        <p:spPr>
          <a:xfrm rot="16200000" flipH="1">
            <a:off x="3110611" y="3024201"/>
            <a:ext cx="3852495" cy="2344381"/>
          </a:xfrm>
          <a:prstGeom prst="bentConnector3">
            <a:avLst>
              <a:gd name="adj1" fmla="val -3174"/>
            </a:avLst>
          </a:prstGeom>
          <a:ln>
            <a:solidFill>
              <a:schemeClr val="accent2"/>
            </a:solidFill>
            <a:prstDash val="dash"/>
            <a:tailEnd type="triangle"/>
          </a:ln>
        </p:spPr>
        <p:style>
          <a:lnRef idx="1">
            <a:schemeClr val="accent1"/>
          </a:lnRef>
          <a:fillRef idx="0">
            <a:schemeClr val="accent1"/>
          </a:fillRef>
          <a:effectRef idx="0">
            <a:schemeClr val="accent1"/>
          </a:effectRef>
          <a:fontRef idx="minor">
            <a:schemeClr val="tx1"/>
          </a:fontRef>
        </p:style>
      </p:cxnSp>
      <p:grpSp>
        <p:nvGrpSpPr>
          <p:cNvPr id="272" name="组合 271"/>
          <p:cNvGrpSpPr/>
          <p:nvPr/>
        </p:nvGrpSpPr>
        <p:grpSpPr>
          <a:xfrm>
            <a:off x="5823216" y="4396817"/>
            <a:ext cx="151987" cy="340103"/>
            <a:chOff x="1129102" y="3974531"/>
            <a:chExt cx="151987" cy="340103"/>
          </a:xfrm>
          <a:solidFill>
            <a:schemeClr val="bg2">
              <a:lumMod val="90000"/>
            </a:schemeClr>
          </a:solidFill>
        </p:grpSpPr>
        <p:sp>
          <p:nvSpPr>
            <p:cNvPr id="273" name="圆角矩形 272"/>
            <p:cNvSpPr/>
            <p:nvPr/>
          </p:nvSpPr>
          <p:spPr>
            <a:xfrm>
              <a:off x="1129102" y="3974531"/>
              <a:ext cx="151987" cy="340103"/>
            </a:xfrm>
            <a:prstGeom prst="roundRect">
              <a:avLst>
                <a:gd name="adj" fmla="val 47702"/>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4" name="椭圆 273"/>
            <p:cNvSpPr/>
            <p:nvPr/>
          </p:nvSpPr>
          <p:spPr>
            <a:xfrm>
              <a:off x="1132239" y="4086004"/>
              <a:ext cx="139956" cy="139956"/>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75" name="椭圆 274"/>
          <p:cNvSpPr/>
          <p:nvPr/>
        </p:nvSpPr>
        <p:spPr>
          <a:xfrm>
            <a:off x="5783496" y="4825887"/>
            <a:ext cx="231429" cy="23142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smtClean="0"/>
              <a:t>+</a:t>
            </a:r>
            <a:endParaRPr lang="zh-CN" altLang="en-US" sz="1200" b="1" dirty="0"/>
          </a:p>
        </p:txBody>
      </p:sp>
      <p:sp>
        <p:nvSpPr>
          <p:cNvPr id="278" name="文本框 277"/>
          <p:cNvSpPr txBox="1"/>
          <p:nvPr/>
        </p:nvSpPr>
        <p:spPr>
          <a:xfrm>
            <a:off x="5848973" y="4961115"/>
            <a:ext cx="545342" cy="276999"/>
          </a:xfrm>
          <a:prstGeom prst="rect">
            <a:avLst/>
          </a:prstGeom>
          <a:noFill/>
        </p:spPr>
        <p:txBody>
          <a:bodyPr wrap="none" rtlCol="0">
            <a:spAutoFit/>
          </a:bodyPr>
          <a:lstStyle/>
          <a:p>
            <a:r>
              <a:rPr lang="en-US" altLang="zh-CN" sz="1200" dirty="0" smtClean="0"/>
              <a:t>linear</a:t>
            </a:r>
          </a:p>
        </p:txBody>
      </p:sp>
      <p:sp>
        <p:nvSpPr>
          <p:cNvPr id="280" name="矩形 279"/>
          <p:cNvSpPr/>
          <p:nvPr/>
        </p:nvSpPr>
        <p:spPr>
          <a:xfrm>
            <a:off x="5497735" y="6418189"/>
            <a:ext cx="1326004" cy="276999"/>
          </a:xfrm>
          <a:prstGeom prst="rect">
            <a:avLst/>
          </a:prstGeom>
        </p:spPr>
        <p:txBody>
          <a:bodyPr wrap="none">
            <a:spAutoFit/>
          </a:bodyPr>
          <a:lstStyle/>
          <a:p>
            <a:r>
              <a:rPr lang="en-US" altLang="zh-CN" sz="1200" dirty="0" smtClean="0"/>
              <a:t>input embedding</a:t>
            </a:r>
            <a:endParaRPr lang="zh-CN" altLang="en-US" sz="1200" dirty="0"/>
          </a:p>
        </p:txBody>
      </p:sp>
      <p:grpSp>
        <p:nvGrpSpPr>
          <p:cNvPr id="11" name="组合 10"/>
          <p:cNvGrpSpPr/>
          <p:nvPr/>
        </p:nvGrpSpPr>
        <p:grpSpPr>
          <a:xfrm rot="5400000">
            <a:off x="4098600" y="1781568"/>
            <a:ext cx="142354" cy="1114710"/>
            <a:chOff x="6717106" y="2429788"/>
            <a:chExt cx="142354" cy="1114710"/>
          </a:xfrm>
        </p:grpSpPr>
        <p:sp>
          <p:nvSpPr>
            <p:cNvPr id="282" name="圆角矩形 281"/>
            <p:cNvSpPr/>
            <p:nvPr/>
          </p:nvSpPr>
          <p:spPr>
            <a:xfrm>
              <a:off x="6717106" y="2429788"/>
              <a:ext cx="135598" cy="1114710"/>
            </a:xfrm>
            <a:prstGeom prst="roundRect">
              <a:avLst>
                <a:gd name="adj" fmla="val 47702"/>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3" name="椭圆 282"/>
            <p:cNvSpPr/>
            <p:nvPr/>
          </p:nvSpPr>
          <p:spPr>
            <a:xfrm>
              <a:off x="6719504" y="3222273"/>
              <a:ext cx="139956" cy="139956"/>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292" name="曲线连接符 291"/>
          <p:cNvCxnSpPr>
            <a:stCxn id="293" idx="1"/>
          </p:cNvCxnSpPr>
          <p:nvPr/>
        </p:nvCxnSpPr>
        <p:spPr>
          <a:xfrm rot="10800000">
            <a:off x="5788935" y="4980439"/>
            <a:ext cx="23162" cy="1314826"/>
          </a:xfrm>
          <a:prstGeom prst="curvedConnector3">
            <a:avLst>
              <a:gd name="adj1" fmla="val 444288"/>
            </a:avLst>
          </a:prstGeom>
          <a:ln>
            <a:tailEnd type="triangle"/>
          </a:ln>
        </p:spPr>
        <p:style>
          <a:lnRef idx="1">
            <a:schemeClr val="accent3"/>
          </a:lnRef>
          <a:fillRef idx="0">
            <a:schemeClr val="accent3"/>
          </a:fillRef>
          <a:effectRef idx="0">
            <a:schemeClr val="accent3"/>
          </a:effectRef>
          <a:fontRef idx="minor">
            <a:schemeClr val="tx1"/>
          </a:fontRef>
        </p:style>
      </p:cxnSp>
      <p:sp>
        <p:nvSpPr>
          <p:cNvPr id="293" name="圆角矩形 292"/>
          <p:cNvSpPr/>
          <p:nvPr/>
        </p:nvSpPr>
        <p:spPr>
          <a:xfrm>
            <a:off x="5812097" y="6130143"/>
            <a:ext cx="212973" cy="330243"/>
          </a:xfrm>
          <a:prstGeom prst="roundRect">
            <a:avLst>
              <a:gd name="adj" fmla="val 3942"/>
            </a:avLst>
          </a:prstGeom>
          <a:noFill/>
          <a:ln>
            <a:solidFill>
              <a:schemeClr val="bg2">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9" name="文本框 298"/>
          <p:cNvSpPr txBox="1"/>
          <p:nvPr/>
        </p:nvSpPr>
        <p:spPr>
          <a:xfrm>
            <a:off x="1059222" y="2740423"/>
            <a:ext cx="1173719" cy="276999"/>
          </a:xfrm>
          <a:prstGeom prst="rect">
            <a:avLst/>
          </a:prstGeom>
          <a:noFill/>
        </p:spPr>
        <p:txBody>
          <a:bodyPr wrap="none" rtlCol="0">
            <a:spAutoFit/>
          </a:bodyPr>
          <a:lstStyle/>
          <a:p>
            <a:r>
              <a:rPr lang="en-US" altLang="zh-CN" sz="1200" b="1" dirty="0" smtClean="0">
                <a:solidFill>
                  <a:schemeClr val="accent2"/>
                </a:solidFill>
              </a:rPr>
              <a:t>Soft Attention</a:t>
            </a:r>
            <a:endParaRPr lang="zh-CN" altLang="en-US" sz="1200" b="1" dirty="0">
              <a:solidFill>
                <a:schemeClr val="accent2"/>
              </a:solidFill>
            </a:endParaRPr>
          </a:p>
        </p:txBody>
      </p:sp>
      <mc:AlternateContent xmlns:mc="http://schemas.openxmlformats.org/markup-compatibility/2006" xmlns:a14="http://schemas.microsoft.com/office/drawing/2010/main">
        <mc:Choice Requires="a14">
          <p:sp>
            <p:nvSpPr>
              <p:cNvPr id="300" name="文本框 299"/>
              <p:cNvSpPr txBox="1"/>
              <p:nvPr/>
            </p:nvSpPr>
            <p:spPr>
              <a:xfrm>
                <a:off x="6438017" y="2138967"/>
                <a:ext cx="2775695"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rPr>
                        <m:t>𝑙𝑜𝑔𝑝</m:t>
                      </m:r>
                      <m:d>
                        <m:dPr>
                          <m:ctrlPr>
                            <a:rPr lang="en-US" altLang="zh-CN" sz="1400" b="0" i="1" smtClean="0">
                              <a:latin typeface="Cambria Math" charset="0"/>
                            </a:rPr>
                          </m:ctrlPr>
                        </m:dPr>
                        <m:e>
                          <m:sSub>
                            <m:sSubPr>
                              <m:ctrlPr>
                                <a:rPr lang="en-US" altLang="zh-CN" sz="1400" b="0" i="1" smtClean="0">
                                  <a:latin typeface="Cambria Math" charset="0"/>
                                </a:rPr>
                              </m:ctrlPr>
                            </m:sSubPr>
                            <m:e>
                              <m:r>
                                <a:rPr lang="en-US" altLang="zh-CN" sz="1400" b="0" i="1" smtClean="0">
                                  <a:latin typeface="Cambria Math" panose="02040503050406030204" pitchFamily="18" charset="0"/>
                                </a:rPr>
                                <m:t>𝑦</m:t>
                              </m:r>
                            </m:e>
                            <m:sub>
                              <m:r>
                                <a:rPr lang="en-US" altLang="zh-CN" sz="1400" b="0" i="1" smtClean="0">
                                  <a:latin typeface="Cambria Math" panose="02040503050406030204" pitchFamily="18" charset="0"/>
                                </a:rPr>
                                <m:t>𝑡</m:t>
                              </m:r>
                            </m:sub>
                          </m:sSub>
                          <m:r>
                            <a:rPr lang="en-US" altLang="zh-CN" sz="1400" b="0" i="1" smtClean="0">
                              <a:latin typeface="Cambria Math" panose="02040503050406030204" pitchFamily="18" charset="0"/>
                            </a:rPr>
                            <m:t>=</m:t>
                          </m:r>
                          <m:r>
                            <a:rPr lang="en-US" altLang="zh-CN" sz="1400" b="0" i="1" smtClean="0">
                              <a:latin typeface="Cambria Math" panose="02040503050406030204" pitchFamily="18" charset="0"/>
                            </a:rPr>
                            <m:t>𝑘</m:t>
                          </m:r>
                        </m:e>
                      </m:d>
                      <m:r>
                        <a:rPr lang="en-US" altLang="zh-CN" sz="1400" b="0" i="1" smtClean="0">
                          <a:latin typeface="Cambria Math" panose="02040503050406030204" pitchFamily="18" charset="0"/>
                        </a:rPr>
                        <m:t>=</m:t>
                      </m:r>
                      <m:r>
                        <a:rPr lang="en-US" altLang="zh-CN" sz="1400" b="0" i="1" smtClean="0">
                          <a:latin typeface="Cambria Math" panose="02040503050406030204" pitchFamily="18" charset="0"/>
                        </a:rPr>
                        <m:t>𝑙𝑜𝑔</m:t>
                      </m:r>
                      <m:sSub>
                        <m:sSubPr>
                          <m:ctrlPr>
                            <a:rPr lang="en-US" altLang="zh-CN" sz="1400" b="0" i="1" smtClean="0">
                              <a:latin typeface="Cambria Math" charset="0"/>
                            </a:rPr>
                          </m:ctrlPr>
                        </m:sSubPr>
                        <m:e>
                          <m:r>
                            <a:rPr lang="en-US" altLang="zh-CN" sz="1400" b="0" i="1" smtClean="0">
                              <a:latin typeface="Cambria Math" panose="02040503050406030204" pitchFamily="18" charset="0"/>
                            </a:rPr>
                            <m:t>𝑝</m:t>
                          </m:r>
                        </m:e>
                        <m:sub>
                          <m:r>
                            <a:rPr lang="en-US" altLang="zh-CN" sz="1400" b="0" i="1" smtClean="0">
                              <a:latin typeface="Cambria Math" panose="02040503050406030204" pitchFamily="18" charset="0"/>
                            </a:rPr>
                            <m:t>𝐺𝐸𝑁</m:t>
                          </m:r>
                        </m:sub>
                      </m:sSub>
                      <m:d>
                        <m:dPr>
                          <m:ctrlPr>
                            <a:rPr lang="en-US" altLang="zh-CN" sz="1400" b="0" i="1" smtClean="0">
                              <a:latin typeface="Cambria Math" charset="0"/>
                            </a:rPr>
                          </m:ctrlPr>
                        </m:dPr>
                        <m:e>
                          <m:sSub>
                            <m:sSubPr>
                              <m:ctrlPr>
                                <a:rPr lang="en-US" altLang="zh-CN" sz="1400" b="0" i="1" smtClean="0">
                                  <a:latin typeface="Cambria Math" charset="0"/>
                                </a:rPr>
                              </m:ctrlPr>
                            </m:sSubPr>
                            <m:e>
                              <m:r>
                                <a:rPr lang="en-US" altLang="zh-CN" sz="1400" b="0" i="1" smtClean="0">
                                  <a:latin typeface="Cambria Math" panose="02040503050406030204" pitchFamily="18" charset="0"/>
                                </a:rPr>
                                <m:t>𝑦</m:t>
                              </m:r>
                            </m:e>
                            <m:sub>
                              <m:r>
                                <a:rPr lang="en-US" altLang="zh-CN" sz="1400" b="0" i="1" smtClean="0">
                                  <a:latin typeface="Cambria Math" panose="02040503050406030204" pitchFamily="18" charset="0"/>
                                </a:rPr>
                                <m:t>𝑡</m:t>
                              </m:r>
                            </m:sub>
                          </m:sSub>
                          <m:r>
                            <a:rPr lang="en-US" altLang="zh-CN" sz="1400" b="0" i="1" smtClean="0">
                              <a:latin typeface="Cambria Math" panose="02040503050406030204" pitchFamily="18" charset="0"/>
                            </a:rPr>
                            <m:t>=</m:t>
                          </m:r>
                          <m:r>
                            <a:rPr lang="en-US" altLang="zh-CN" sz="1400" b="0" i="1" smtClean="0">
                              <a:latin typeface="Cambria Math" panose="02040503050406030204" pitchFamily="18" charset="0"/>
                            </a:rPr>
                            <m:t>𝑘</m:t>
                          </m:r>
                        </m:e>
                      </m:d>
                    </m:oMath>
                  </m:oMathPara>
                </a14:m>
                <a:endParaRPr lang="zh-CN" altLang="en-US" sz="1400" dirty="0"/>
              </a:p>
            </p:txBody>
          </p:sp>
        </mc:Choice>
        <mc:Fallback xmlns="">
          <p:sp>
            <p:nvSpPr>
              <p:cNvPr id="300" name="文本框 299"/>
              <p:cNvSpPr txBox="1">
                <a:spLocks noRot="1" noChangeAspect="1" noMove="1" noResize="1" noEditPoints="1" noAdjustHandles="1" noChangeArrowheads="1" noChangeShapeType="1" noTextEdit="1"/>
              </p:cNvSpPr>
              <p:nvPr/>
            </p:nvSpPr>
            <p:spPr>
              <a:xfrm>
                <a:off x="6438017" y="2138967"/>
                <a:ext cx="2775695" cy="307777"/>
              </a:xfrm>
              <a:prstGeom prst="rect">
                <a:avLst/>
              </a:prstGeom>
              <a:blipFill>
                <a:blip r:embed="rId3"/>
                <a:stretch>
                  <a:fillRect b="-8000"/>
                </a:stretch>
              </a:blipFill>
            </p:spPr>
            <p:txBody>
              <a:bodyPr/>
              <a:lstStyle/>
              <a:p>
                <a:r>
                  <a:rPr lang="zh-CN" altLang="en-US">
                    <a:noFill/>
                  </a:rPr>
                  <a:t> </a:t>
                </a:r>
              </a:p>
            </p:txBody>
          </p:sp>
        </mc:Fallback>
      </mc:AlternateContent>
      <p:cxnSp>
        <p:nvCxnSpPr>
          <p:cNvPr id="303" name="肘形连接符 302"/>
          <p:cNvCxnSpPr/>
          <p:nvPr/>
        </p:nvCxnSpPr>
        <p:spPr>
          <a:xfrm flipH="1" flipV="1">
            <a:off x="4300123" y="2421896"/>
            <a:ext cx="1661699" cy="2946652"/>
          </a:xfrm>
          <a:prstGeom prst="bentConnector4">
            <a:avLst>
              <a:gd name="adj1" fmla="val -10557"/>
              <a:gd name="adj2" fmla="val 7536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4" name="曲线连接符 303"/>
          <p:cNvCxnSpPr/>
          <p:nvPr/>
        </p:nvCxnSpPr>
        <p:spPr>
          <a:xfrm flipH="1" flipV="1">
            <a:off x="5966309" y="4578268"/>
            <a:ext cx="48616" cy="363334"/>
          </a:xfrm>
          <a:prstGeom prst="curvedConnector3">
            <a:avLst>
              <a:gd name="adj1" fmla="val -128034"/>
            </a:avLst>
          </a:prstGeom>
          <a:ln>
            <a:tailEnd type="triangle"/>
          </a:ln>
        </p:spPr>
        <p:style>
          <a:lnRef idx="1">
            <a:schemeClr val="accent3"/>
          </a:lnRef>
          <a:fillRef idx="0">
            <a:schemeClr val="accent3"/>
          </a:fillRef>
          <a:effectRef idx="0">
            <a:schemeClr val="accent3"/>
          </a:effectRef>
          <a:fontRef idx="minor">
            <a:schemeClr val="tx1"/>
          </a:fontRef>
        </p:style>
      </p:cxnSp>
      <p:sp>
        <p:nvSpPr>
          <p:cNvPr id="306" name="灯片编号占位符 305"/>
          <p:cNvSpPr>
            <a:spLocks noGrp="1"/>
          </p:cNvSpPr>
          <p:nvPr>
            <p:ph type="sldNum" sz="quarter" idx="12"/>
          </p:nvPr>
        </p:nvSpPr>
        <p:spPr/>
        <p:txBody>
          <a:bodyPr/>
          <a:lstStyle/>
          <a:p>
            <a:fld id="{C91F423C-F180-4845-B359-EE34BC02D0F6}" type="slidenum">
              <a:rPr lang="zh-CN" altLang="en-US" smtClean="0"/>
              <a:t>28</a:t>
            </a:fld>
            <a:endParaRPr lang="zh-CN" altLang="en-US"/>
          </a:p>
        </p:txBody>
      </p:sp>
    </p:spTree>
    <p:extLst>
      <p:ext uri="{BB962C8B-B14F-4D97-AF65-F5344CB8AC3E}">
        <p14:creationId xmlns:p14="http://schemas.microsoft.com/office/powerpoint/2010/main" val="88146485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生成增强：</a:t>
            </a:r>
            <a:r>
              <a:rPr lang="zh-CN" altLang="en-US" dirty="0"/>
              <a:t>预训练语言模型</a:t>
            </a:r>
          </a:p>
        </p:txBody>
      </p:sp>
      <p:sp>
        <p:nvSpPr>
          <p:cNvPr id="25" name="圆角矩形 24"/>
          <p:cNvSpPr/>
          <p:nvPr/>
        </p:nvSpPr>
        <p:spPr>
          <a:xfrm>
            <a:off x="2262119" y="2801523"/>
            <a:ext cx="1609736" cy="199160"/>
          </a:xfrm>
          <a:prstGeom prst="roundRect">
            <a:avLst>
              <a:gd name="adj" fmla="val 47702"/>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框 25"/>
          <p:cNvSpPr txBox="1"/>
          <p:nvPr/>
        </p:nvSpPr>
        <p:spPr>
          <a:xfrm>
            <a:off x="2276426" y="4728995"/>
            <a:ext cx="372218" cy="369332"/>
          </a:xfrm>
          <a:prstGeom prst="rect">
            <a:avLst/>
          </a:prstGeom>
          <a:noFill/>
        </p:spPr>
        <p:txBody>
          <a:bodyPr wrap="none" rtlCol="0">
            <a:spAutoFit/>
          </a:bodyPr>
          <a:lstStyle/>
          <a:p>
            <a:r>
              <a:rPr lang="en-US" altLang="zh-CN" b="1" dirty="0" smtClean="0"/>
              <a:t>…</a:t>
            </a:r>
            <a:endParaRPr lang="zh-CN" altLang="en-US" b="1" dirty="0"/>
          </a:p>
        </p:txBody>
      </p:sp>
      <p:sp>
        <p:nvSpPr>
          <p:cNvPr id="46" name="圆角矩形 45"/>
          <p:cNvSpPr/>
          <p:nvPr/>
        </p:nvSpPr>
        <p:spPr>
          <a:xfrm>
            <a:off x="1555668" y="4347452"/>
            <a:ext cx="1753850" cy="444539"/>
          </a:xfrm>
          <a:prstGeom prst="roundRect">
            <a:avLst>
              <a:gd name="adj" fmla="val 3942"/>
            </a:avLst>
          </a:prstGeom>
          <a:noFill/>
          <a:ln>
            <a:solidFill>
              <a:schemeClr val="bg2">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a:off x="4517373" y="3795510"/>
            <a:ext cx="139956" cy="139956"/>
          </a:xfrm>
          <a:prstGeom prst="ellipse">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6" name="直接箭头连接符 55"/>
          <p:cNvCxnSpPr>
            <a:endCxn id="48" idx="3"/>
          </p:cNvCxnSpPr>
          <p:nvPr/>
        </p:nvCxnSpPr>
        <p:spPr>
          <a:xfrm flipV="1">
            <a:off x="1803883" y="3914970"/>
            <a:ext cx="2733986" cy="468190"/>
          </a:xfrm>
          <a:prstGeom prst="straightConnector1">
            <a:avLst/>
          </a:prstGeom>
          <a:ln>
            <a:prstDash val="dash"/>
            <a:tailEnd type="triangle"/>
          </a:ln>
        </p:spPr>
        <p:style>
          <a:lnRef idx="1">
            <a:schemeClr val="accent4"/>
          </a:lnRef>
          <a:fillRef idx="0">
            <a:schemeClr val="accent4"/>
          </a:fillRef>
          <a:effectRef idx="0">
            <a:schemeClr val="accent4"/>
          </a:effectRef>
          <a:fontRef idx="minor">
            <a:schemeClr val="tx1"/>
          </a:fontRef>
        </p:style>
      </p:cxnSp>
      <p:cxnSp>
        <p:nvCxnSpPr>
          <p:cNvPr id="57" name="直接箭头连接符 56"/>
          <p:cNvCxnSpPr>
            <a:endCxn id="48" idx="3"/>
          </p:cNvCxnSpPr>
          <p:nvPr/>
        </p:nvCxnSpPr>
        <p:spPr>
          <a:xfrm flipV="1">
            <a:off x="2132176" y="3914970"/>
            <a:ext cx="2405693" cy="477715"/>
          </a:xfrm>
          <a:prstGeom prst="straightConnector1">
            <a:avLst/>
          </a:prstGeom>
          <a:ln>
            <a:prstDash val="dash"/>
            <a:tailEnd type="triangle"/>
          </a:ln>
        </p:spPr>
        <p:style>
          <a:lnRef idx="1">
            <a:schemeClr val="accent4"/>
          </a:lnRef>
          <a:fillRef idx="0">
            <a:schemeClr val="accent4"/>
          </a:fillRef>
          <a:effectRef idx="0">
            <a:schemeClr val="accent4"/>
          </a:effectRef>
          <a:fontRef idx="minor">
            <a:schemeClr val="tx1"/>
          </a:fontRef>
        </p:style>
      </p:cxnSp>
      <p:cxnSp>
        <p:nvCxnSpPr>
          <p:cNvPr id="62" name="直接箭头连接符 61"/>
          <p:cNvCxnSpPr>
            <a:endCxn id="48" idx="3"/>
          </p:cNvCxnSpPr>
          <p:nvPr/>
        </p:nvCxnSpPr>
        <p:spPr>
          <a:xfrm flipV="1">
            <a:off x="2464974" y="3914970"/>
            <a:ext cx="2072895" cy="477717"/>
          </a:xfrm>
          <a:prstGeom prst="straightConnector1">
            <a:avLst/>
          </a:prstGeom>
          <a:ln>
            <a:prstDash val="dash"/>
            <a:tailEnd type="triangle"/>
          </a:ln>
        </p:spPr>
        <p:style>
          <a:lnRef idx="1">
            <a:schemeClr val="accent4"/>
          </a:lnRef>
          <a:fillRef idx="0">
            <a:schemeClr val="accent4"/>
          </a:fillRef>
          <a:effectRef idx="0">
            <a:schemeClr val="accent4"/>
          </a:effectRef>
          <a:fontRef idx="minor">
            <a:schemeClr val="tx1"/>
          </a:fontRef>
        </p:style>
      </p:cxnSp>
      <p:cxnSp>
        <p:nvCxnSpPr>
          <p:cNvPr id="63" name="直接箭头连接符 62"/>
          <p:cNvCxnSpPr>
            <a:endCxn id="48" idx="3"/>
          </p:cNvCxnSpPr>
          <p:nvPr/>
        </p:nvCxnSpPr>
        <p:spPr>
          <a:xfrm flipV="1">
            <a:off x="2788497" y="3914970"/>
            <a:ext cx="1749372" cy="477716"/>
          </a:xfrm>
          <a:prstGeom prst="straightConnector1">
            <a:avLst/>
          </a:prstGeom>
          <a:ln>
            <a:prstDash val="dash"/>
            <a:tailEnd type="triangle"/>
          </a:ln>
        </p:spPr>
        <p:style>
          <a:lnRef idx="1">
            <a:schemeClr val="accent4"/>
          </a:lnRef>
          <a:fillRef idx="0">
            <a:schemeClr val="accent4"/>
          </a:fillRef>
          <a:effectRef idx="0">
            <a:schemeClr val="accent4"/>
          </a:effectRef>
          <a:fontRef idx="minor">
            <a:schemeClr val="tx1"/>
          </a:fontRef>
        </p:style>
      </p:cxnSp>
      <p:cxnSp>
        <p:nvCxnSpPr>
          <p:cNvPr id="64" name="直接箭头连接符 63"/>
          <p:cNvCxnSpPr>
            <a:endCxn id="48" idx="3"/>
          </p:cNvCxnSpPr>
          <p:nvPr/>
        </p:nvCxnSpPr>
        <p:spPr>
          <a:xfrm flipV="1">
            <a:off x="3112020" y="3914970"/>
            <a:ext cx="1425849" cy="478262"/>
          </a:xfrm>
          <a:prstGeom prst="straightConnector1">
            <a:avLst/>
          </a:prstGeom>
          <a:ln>
            <a:prstDash val="dash"/>
            <a:tailEnd type="triangle"/>
          </a:ln>
        </p:spPr>
        <p:style>
          <a:lnRef idx="1">
            <a:schemeClr val="accent4"/>
          </a:lnRef>
          <a:fillRef idx="0">
            <a:schemeClr val="accent4"/>
          </a:fillRef>
          <a:effectRef idx="0">
            <a:schemeClr val="accent4"/>
          </a:effectRef>
          <a:fontRef idx="minor">
            <a:schemeClr val="tx1"/>
          </a:fontRef>
        </p:style>
      </p:cxnSp>
      <p:cxnSp>
        <p:nvCxnSpPr>
          <p:cNvPr id="65" name="直接箭头连接符 64"/>
          <p:cNvCxnSpPr>
            <a:stCxn id="273" idx="0"/>
            <a:endCxn id="48" idx="4"/>
          </p:cNvCxnSpPr>
          <p:nvPr/>
        </p:nvCxnSpPr>
        <p:spPr>
          <a:xfrm flipH="1" flipV="1">
            <a:off x="4587351" y="3935466"/>
            <a:ext cx="1311859" cy="461351"/>
          </a:xfrm>
          <a:prstGeom prst="straightConnector1">
            <a:avLst/>
          </a:prstGeom>
          <a:ln>
            <a:prstDash val="dash"/>
            <a:tailEnd type="triangle"/>
          </a:ln>
        </p:spPr>
        <p:style>
          <a:lnRef idx="1">
            <a:schemeClr val="accent4"/>
          </a:lnRef>
          <a:fillRef idx="0">
            <a:schemeClr val="accent4"/>
          </a:fillRef>
          <a:effectRef idx="0">
            <a:schemeClr val="accent4"/>
          </a:effectRef>
          <a:fontRef idx="minor">
            <a:schemeClr val="tx1"/>
          </a:fontRef>
        </p:style>
      </p:cxnSp>
      <p:cxnSp>
        <p:nvCxnSpPr>
          <p:cNvPr id="67" name="直接箭头连接符 66"/>
          <p:cNvCxnSpPr>
            <a:stCxn id="48" idx="0"/>
          </p:cNvCxnSpPr>
          <p:nvPr/>
        </p:nvCxnSpPr>
        <p:spPr>
          <a:xfrm flipV="1">
            <a:off x="4587351" y="3566558"/>
            <a:ext cx="0" cy="2289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3" name="椭圆 72"/>
          <p:cNvSpPr/>
          <p:nvPr/>
        </p:nvSpPr>
        <p:spPr>
          <a:xfrm>
            <a:off x="3883778" y="3426602"/>
            <a:ext cx="139956" cy="139956"/>
          </a:xfrm>
          <a:prstGeom prst="ellipse">
            <a:avLst/>
          </a:prstGeom>
          <a:solidFill>
            <a:schemeClr val="accent4">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椭圆 73"/>
          <p:cNvSpPr/>
          <p:nvPr/>
        </p:nvSpPr>
        <p:spPr>
          <a:xfrm>
            <a:off x="4096750" y="3426602"/>
            <a:ext cx="139956" cy="139956"/>
          </a:xfrm>
          <a:prstGeom prst="ellipse">
            <a:avLst/>
          </a:prstGeom>
          <a:solidFill>
            <a:schemeClr val="accent4">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椭圆 74"/>
          <p:cNvSpPr/>
          <p:nvPr/>
        </p:nvSpPr>
        <p:spPr>
          <a:xfrm>
            <a:off x="4309722" y="3426602"/>
            <a:ext cx="139956" cy="139956"/>
          </a:xfrm>
          <a:prstGeom prst="ellipse">
            <a:avLst/>
          </a:prstGeom>
          <a:solidFill>
            <a:schemeClr val="accent4">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椭圆 75"/>
          <p:cNvSpPr/>
          <p:nvPr/>
        </p:nvSpPr>
        <p:spPr>
          <a:xfrm>
            <a:off x="4522694" y="3426602"/>
            <a:ext cx="139956" cy="139956"/>
          </a:xfrm>
          <a:prstGeom prst="ellipse">
            <a:avLst/>
          </a:prstGeom>
          <a:solidFill>
            <a:schemeClr val="accent4">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椭圆 76"/>
          <p:cNvSpPr/>
          <p:nvPr/>
        </p:nvSpPr>
        <p:spPr>
          <a:xfrm>
            <a:off x="4735666" y="3426602"/>
            <a:ext cx="139956" cy="139956"/>
          </a:xfrm>
          <a:prstGeom prst="ellipse">
            <a:avLst/>
          </a:prstGeom>
          <a:solidFill>
            <a:schemeClr val="accent4">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椭圆 77"/>
          <p:cNvSpPr/>
          <p:nvPr/>
        </p:nvSpPr>
        <p:spPr>
          <a:xfrm>
            <a:off x="4948638" y="3426602"/>
            <a:ext cx="139956" cy="139956"/>
          </a:xfrm>
          <a:prstGeom prst="ellipse">
            <a:avLst/>
          </a:prstGeom>
          <a:solidFill>
            <a:schemeClr val="accent4">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椭圆 78"/>
          <p:cNvSpPr/>
          <p:nvPr/>
        </p:nvSpPr>
        <p:spPr>
          <a:xfrm>
            <a:off x="5161610" y="3426602"/>
            <a:ext cx="139956" cy="139956"/>
          </a:xfrm>
          <a:prstGeom prst="ellipse">
            <a:avLst/>
          </a:prstGeom>
          <a:solidFill>
            <a:schemeClr val="accent4">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椭圆 79"/>
          <p:cNvSpPr/>
          <p:nvPr/>
        </p:nvSpPr>
        <p:spPr>
          <a:xfrm>
            <a:off x="2366489" y="2833318"/>
            <a:ext cx="139956" cy="139956"/>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椭圆 80"/>
          <p:cNvSpPr/>
          <p:nvPr/>
        </p:nvSpPr>
        <p:spPr>
          <a:xfrm>
            <a:off x="2579461" y="2833318"/>
            <a:ext cx="139956" cy="139956"/>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椭圆 81"/>
          <p:cNvSpPr/>
          <p:nvPr/>
        </p:nvSpPr>
        <p:spPr>
          <a:xfrm>
            <a:off x="2792433" y="2833318"/>
            <a:ext cx="139956" cy="139956"/>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椭圆 82"/>
          <p:cNvSpPr/>
          <p:nvPr/>
        </p:nvSpPr>
        <p:spPr>
          <a:xfrm>
            <a:off x="3005405" y="2833318"/>
            <a:ext cx="139956" cy="139956"/>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椭圆 83"/>
          <p:cNvSpPr/>
          <p:nvPr/>
        </p:nvSpPr>
        <p:spPr>
          <a:xfrm>
            <a:off x="3218377" y="2833318"/>
            <a:ext cx="139956" cy="139956"/>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椭圆 84"/>
          <p:cNvSpPr/>
          <p:nvPr/>
        </p:nvSpPr>
        <p:spPr>
          <a:xfrm>
            <a:off x="3431349" y="2833318"/>
            <a:ext cx="139956" cy="139956"/>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椭圆 85"/>
          <p:cNvSpPr/>
          <p:nvPr/>
        </p:nvSpPr>
        <p:spPr>
          <a:xfrm>
            <a:off x="3644321" y="2833318"/>
            <a:ext cx="139956" cy="139956"/>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7" name="直接箭头连接符 86"/>
          <p:cNvCxnSpPr>
            <a:endCxn id="25" idx="2"/>
          </p:cNvCxnSpPr>
          <p:nvPr/>
        </p:nvCxnSpPr>
        <p:spPr>
          <a:xfrm flipH="1" flipV="1">
            <a:off x="3066987" y="3000683"/>
            <a:ext cx="1520364" cy="356325"/>
          </a:xfrm>
          <a:prstGeom prst="straightConnector1">
            <a:avLst/>
          </a:prstGeom>
          <a:ln>
            <a:prstDash val="dash"/>
            <a:tailEnd type="triangle"/>
          </a:ln>
        </p:spPr>
        <p:style>
          <a:lnRef idx="1">
            <a:schemeClr val="dk1"/>
          </a:lnRef>
          <a:fillRef idx="0">
            <a:schemeClr val="dk1"/>
          </a:fillRef>
          <a:effectRef idx="0">
            <a:schemeClr val="dk1"/>
          </a:effectRef>
          <a:fontRef idx="minor">
            <a:schemeClr val="tx1"/>
          </a:fontRef>
        </p:style>
      </p:cxnSp>
      <p:sp>
        <p:nvSpPr>
          <p:cNvPr id="88" name="矩形 87"/>
          <p:cNvSpPr/>
          <p:nvPr/>
        </p:nvSpPr>
        <p:spPr>
          <a:xfrm>
            <a:off x="4657957" y="3553611"/>
            <a:ext cx="264816" cy="276999"/>
          </a:xfrm>
          <a:prstGeom prst="rect">
            <a:avLst/>
          </a:prstGeom>
        </p:spPr>
        <p:txBody>
          <a:bodyPr wrap="none">
            <a:spAutoFit/>
          </a:bodyPr>
          <a:lstStyle/>
          <a:p>
            <a:r>
              <a:rPr lang="en-US" altLang="zh-CN" sz="1200" b="1" dirty="0" smtClean="0"/>
              <a:t>a</a:t>
            </a:r>
            <a:endParaRPr lang="zh-CN" altLang="en-US" sz="1200" b="1" dirty="0"/>
          </a:p>
        </p:txBody>
      </p:sp>
      <p:cxnSp>
        <p:nvCxnSpPr>
          <p:cNvPr id="91" name="直接箭头连接符 90"/>
          <p:cNvCxnSpPr>
            <a:stCxn id="25" idx="0"/>
            <a:endCxn id="283" idx="6"/>
          </p:cNvCxnSpPr>
          <p:nvPr/>
        </p:nvCxnSpPr>
        <p:spPr>
          <a:xfrm rot="5400000" flipH="1" flipV="1">
            <a:off x="3270117" y="2206971"/>
            <a:ext cx="391423" cy="797682"/>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3" name="曲线连接符 92"/>
          <p:cNvCxnSpPr/>
          <p:nvPr/>
        </p:nvCxnSpPr>
        <p:spPr>
          <a:xfrm rot="5400000" flipH="1" flipV="1">
            <a:off x="2136410" y="4404418"/>
            <a:ext cx="192" cy="656935"/>
          </a:xfrm>
          <a:prstGeom prst="curvedConnector3">
            <a:avLst>
              <a:gd name="adj1" fmla="val -69453125"/>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4" name="曲线连接符 93"/>
          <p:cNvCxnSpPr/>
          <p:nvPr/>
        </p:nvCxnSpPr>
        <p:spPr>
          <a:xfrm rot="5400000" flipH="1" flipV="1">
            <a:off x="1970010" y="4570816"/>
            <a:ext cx="194" cy="324137"/>
          </a:xfrm>
          <a:prstGeom prst="curvedConnector3">
            <a:avLst>
              <a:gd name="adj1" fmla="val -34368557"/>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5" name="曲线连接符 94"/>
          <p:cNvCxnSpPr/>
          <p:nvPr/>
        </p:nvCxnSpPr>
        <p:spPr>
          <a:xfrm rot="5400000" flipH="1" flipV="1">
            <a:off x="2298171" y="4242657"/>
            <a:ext cx="193" cy="980458"/>
          </a:xfrm>
          <a:prstGeom prst="curvedConnector3">
            <a:avLst>
              <a:gd name="adj1" fmla="val -98705699"/>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6" name="曲线连接符 95"/>
          <p:cNvCxnSpPr/>
          <p:nvPr/>
        </p:nvCxnSpPr>
        <p:spPr>
          <a:xfrm rot="16200000" flipH="1">
            <a:off x="2459853" y="4081167"/>
            <a:ext cx="353" cy="1303981"/>
          </a:xfrm>
          <a:prstGeom prst="curvedConnector3">
            <a:avLst>
              <a:gd name="adj1" fmla="val 75652408"/>
            </a:avLst>
          </a:prstGeom>
          <a:ln>
            <a:tailEnd type="triangle"/>
          </a:ln>
        </p:spPr>
        <p:style>
          <a:lnRef idx="1">
            <a:schemeClr val="accent1"/>
          </a:lnRef>
          <a:fillRef idx="0">
            <a:schemeClr val="accent1"/>
          </a:fillRef>
          <a:effectRef idx="0">
            <a:schemeClr val="accent1"/>
          </a:effectRef>
          <a:fontRef idx="minor">
            <a:schemeClr val="tx1"/>
          </a:fontRef>
        </p:style>
      </p:cxnSp>
      <p:sp>
        <p:nvSpPr>
          <p:cNvPr id="97" name="文本框 96"/>
          <p:cNvSpPr txBox="1"/>
          <p:nvPr/>
        </p:nvSpPr>
        <p:spPr>
          <a:xfrm>
            <a:off x="1118041" y="4788174"/>
            <a:ext cx="1148071" cy="276999"/>
          </a:xfrm>
          <a:prstGeom prst="rect">
            <a:avLst/>
          </a:prstGeom>
          <a:noFill/>
        </p:spPr>
        <p:txBody>
          <a:bodyPr wrap="none" rtlCol="0">
            <a:spAutoFit/>
          </a:bodyPr>
          <a:lstStyle/>
          <a:p>
            <a:r>
              <a:rPr lang="en-US" altLang="zh-CN" sz="1200" b="1" dirty="0" smtClean="0">
                <a:solidFill>
                  <a:schemeClr val="accent2"/>
                </a:solidFill>
              </a:rPr>
              <a:t>Self Attention</a:t>
            </a:r>
            <a:endParaRPr lang="zh-CN" altLang="en-US" sz="1200" b="1" dirty="0">
              <a:solidFill>
                <a:schemeClr val="accent2"/>
              </a:solidFill>
            </a:endParaRPr>
          </a:p>
        </p:txBody>
      </p:sp>
      <p:sp>
        <p:nvSpPr>
          <p:cNvPr id="99" name="椭圆 98"/>
          <p:cNvSpPr/>
          <p:nvPr/>
        </p:nvSpPr>
        <p:spPr>
          <a:xfrm>
            <a:off x="1267803" y="4267880"/>
            <a:ext cx="231429" cy="23142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smtClean="0"/>
              <a:t>+</a:t>
            </a:r>
            <a:endParaRPr lang="zh-CN" altLang="en-US" sz="1200" b="1" dirty="0"/>
          </a:p>
        </p:txBody>
      </p:sp>
      <p:cxnSp>
        <p:nvCxnSpPr>
          <p:cNvPr id="100" name="曲线连接符 99"/>
          <p:cNvCxnSpPr>
            <a:endCxn id="99" idx="7"/>
          </p:cNvCxnSpPr>
          <p:nvPr/>
        </p:nvCxnSpPr>
        <p:spPr>
          <a:xfrm rot="16200000" flipV="1">
            <a:off x="1926127" y="3840985"/>
            <a:ext cx="45680" cy="967253"/>
          </a:xfrm>
          <a:prstGeom prst="curvedConnector3">
            <a:avLst>
              <a:gd name="adj1" fmla="val 278439"/>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101" name="曲线连接符 100"/>
          <p:cNvCxnSpPr>
            <a:stCxn id="99" idx="0"/>
          </p:cNvCxnSpPr>
          <p:nvPr/>
        </p:nvCxnSpPr>
        <p:spPr>
          <a:xfrm rot="5400000" flipH="1" flipV="1">
            <a:off x="1417103" y="3919701"/>
            <a:ext cx="314594" cy="381764"/>
          </a:xfrm>
          <a:prstGeom prst="curvedConnector2">
            <a:avLst/>
          </a:prstGeom>
          <a:ln>
            <a:tailEnd type="triangle"/>
          </a:ln>
        </p:spPr>
        <p:style>
          <a:lnRef idx="1">
            <a:schemeClr val="accent3"/>
          </a:lnRef>
          <a:fillRef idx="0">
            <a:schemeClr val="accent3"/>
          </a:fillRef>
          <a:effectRef idx="0">
            <a:schemeClr val="accent3"/>
          </a:effectRef>
          <a:fontRef idx="minor">
            <a:schemeClr val="tx1"/>
          </a:fontRef>
        </p:style>
      </p:cxnSp>
      <p:grpSp>
        <p:nvGrpSpPr>
          <p:cNvPr id="102" name="组合 101"/>
          <p:cNvGrpSpPr/>
          <p:nvPr/>
        </p:nvGrpSpPr>
        <p:grpSpPr>
          <a:xfrm>
            <a:off x="1732911" y="3735880"/>
            <a:ext cx="151987" cy="340103"/>
            <a:chOff x="1129102" y="3974531"/>
            <a:chExt cx="151987" cy="340103"/>
          </a:xfrm>
          <a:solidFill>
            <a:schemeClr val="accent1">
              <a:lumMod val="20000"/>
              <a:lumOff val="80000"/>
            </a:schemeClr>
          </a:solidFill>
        </p:grpSpPr>
        <p:sp>
          <p:nvSpPr>
            <p:cNvPr id="103" name="圆角矩形 102"/>
            <p:cNvSpPr/>
            <p:nvPr/>
          </p:nvSpPr>
          <p:spPr>
            <a:xfrm>
              <a:off x="1129102" y="3974531"/>
              <a:ext cx="151987" cy="340103"/>
            </a:xfrm>
            <a:prstGeom prst="roundRect">
              <a:avLst>
                <a:gd name="adj" fmla="val 47702"/>
              </a:avLst>
            </a:prstGeom>
            <a:solidFill>
              <a:srgbClr val="FF999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 name="椭圆 103"/>
            <p:cNvSpPr/>
            <p:nvPr/>
          </p:nvSpPr>
          <p:spPr>
            <a:xfrm>
              <a:off x="1132239" y="4086004"/>
              <a:ext cx="139956" cy="139956"/>
            </a:xfrm>
            <a:prstGeom prst="ellipse">
              <a:avLst/>
            </a:prstGeom>
            <a:solidFill>
              <a:srgbClr val="ECDE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5" name="组合 104"/>
          <p:cNvGrpSpPr/>
          <p:nvPr/>
        </p:nvGrpSpPr>
        <p:grpSpPr>
          <a:xfrm>
            <a:off x="2047288" y="3735880"/>
            <a:ext cx="151987" cy="340103"/>
            <a:chOff x="1129102" y="3974531"/>
            <a:chExt cx="151987" cy="340103"/>
          </a:xfrm>
          <a:solidFill>
            <a:schemeClr val="accent1">
              <a:lumMod val="20000"/>
              <a:lumOff val="80000"/>
            </a:schemeClr>
          </a:solidFill>
        </p:grpSpPr>
        <p:sp>
          <p:nvSpPr>
            <p:cNvPr id="106" name="圆角矩形 105"/>
            <p:cNvSpPr/>
            <p:nvPr/>
          </p:nvSpPr>
          <p:spPr>
            <a:xfrm>
              <a:off x="1129102" y="3974531"/>
              <a:ext cx="151987" cy="340103"/>
            </a:xfrm>
            <a:prstGeom prst="roundRect">
              <a:avLst>
                <a:gd name="adj" fmla="val 47702"/>
              </a:avLst>
            </a:prstGeom>
            <a:solidFill>
              <a:srgbClr val="FF999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椭圆 106"/>
            <p:cNvSpPr/>
            <p:nvPr/>
          </p:nvSpPr>
          <p:spPr>
            <a:xfrm>
              <a:off x="1132239" y="4086004"/>
              <a:ext cx="139956" cy="139956"/>
            </a:xfrm>
            <a:prstGeom prst="ellipse">
              <a:avLst/>
            </a:prstGeom>
            <a:solidFill>
              <a:srgbClr val="ECDE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8" name="组合 107"/>
          <p:cNvGrpSpPr/>
          <p:nvPr/>
        </p:nvGrpSpPr>
        <p:grpSpPr>
          <a:xfrm>
            <a:off x="2361665" y="3735880"/>
            <a:ext cx="151987" cy="340103"/>
            <a:chOff x="1129102" y="3974531"/>
            <a:chExt cx="151987" cy="340103"/>
          </a:xfrm>
          <a:solidFill>
            <a:schemeClr val="accent1">
              <a:lumMod val="20000"/>
              <a:lumOff val="80000"/>
            </a:schemeClr>
          </a:solidFill>
        </p:grpSpPr>
        <p:sp>
          <p:nvSpPr>
            <p:cNvPr id="109" name="圆角矩形 108"/>
            <p:cNvSpPr/>
            <p:nvPr/>
          </p:nvSpPr>
          <p:spPr>
            <a:xfrm>
              <a:off x="1129102" y="3974531"/>
              <a:ext cx="151987" cy="340103"/>
            </a:xfrm>
            <a:prstGeom prst="roundRect">
              <a:avLst>
                <a:gd name="adj" fmla="val 47702"/>
              </a:avLst>
            </a:prstGeom>
            <a:solidFill>
              <a:srgbClr val="FF999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椭圆 109"/>
            <p:cNvSpPr/>
            <p:nvPr/>
          </p:nvSpPr>
          <p:spPr>
            <a:xfrm>
              <a:off x="1132239" y="4086004"/>
              <a:ext cx="139956" cy="139956"/>
            </a:xfrm>
            <a:prstGeom prst="ellipse">
              <a:avLst/>
            </a:prstGeom>
            <a:solidFill>
              <a:srgbClr val="ECDE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1" name="组合 110"/>
          <p:cNvGrpSpPr/>
          <p:nvPr/>
        </p:nvGrpSpPr>
        <p:grpSpPr>
          <a:xfrm>
            <a:off x="2676042" y="3735880"/>
            <a:ext cx="151987" cy="340103"/>
            <a:chOff x="1129102" y="3974531"/>
            <a:chExt cx="151987" cy="340103"/>
          </a:xfrm>
          <a:solidFill>
            <a:schemeClr val="accent1">
              <a:lumMod val="20000"/>
              <a:lumOff val="80000"/>
            </a:schemeClr>
          </a:solidFill>
        </p:grpSpPr>
        <p:sp>
          <p:nvSpPr>
            <p:cNvPr id="112" name="圆角矩形 111"/>
            <p:cNvSpPr/>
            <p:nvPr/>
          </p:nvSpPr>
          <p:spPr>
            <a:xfrm>
              <a:off x="1129102" y="3974531"/>
              <a:ext cx="151987" cy="340103"/>
            </a:xfrm>
            <a:prstGeom prst="roundRect">
              <a:avLst>
                <a:gd name="adj" fmla="val 47702"/>
              </a:avLst>
            </a:prstGeom>
            <a:solidFill>
              <a:srgbClr val="FF999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椭圆 112"/>
            <p:cNvSpPr/>
            <p:nvPr/>
          </p:nvSpPr>
          <p:spPr>
            <a:xfrm>
              <a:off x="1132239" y="4086004"/>
              <a:ext cx="139956" cy="139956"/>
            </a:xfrm>
            <a:prstGeom prst="ellipse">
              <a:avLst/>
            </a:prstGeom>
            <a:solidFill>
              <a:srgbClr val="ECDE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4" name="组合 113"/>
          <p:cNvGrpSpPr/>
          <p:nvPr/>
        </p:nvGrpSpPr>
        <p:grpSpPr>
          <a:xfrm>
            <a:off x="2990419" y="3735880"/>
            <a:ext cx="151987" cy="340103"/>
            <a:chOff x="1129102" y="3974531"/>
            <a:chExt cx="151987" cy="340103"/>
          </a:xfrm>
          <a:solidFill>
            <a:schemeClr val="accent1">
              <a:lumMod val="20000"/>
              <a:lumOff val="80000"/>
            </a:schemeClr>
          </a:solidFill>
        </p:grpSpPr>
        <p:sp>
          <p:nvSpPr>
            <p:cNvPr id="115" name="圆角矩形 114"/>
            <p:cNvSpPr/>
            <p:nvPr/>
          </p:nvSpPr>
          <p:spPr>
            <a:xfrm>
              <a:off x="1129102" y="3974531"/>
              <a:ext cx="151987" cy="340103"/>
            </a:xfrm>
            <a:prstGeom prst="roundRect">
              <a:avLst>
                <a:gd name="adj" fmla="val 47702"/>
              </a:avLst>
            </a:prstGeom>
            <a:solidFill>
              <a:srgbClr val="FF999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6" name="椭圆 115"/>
            <p:cNvSpPr/>
            <p:nvPr/>
          </p:nvSpPr>
          <p:spPr>
            <a:xfrm>
              <a:off x="1132239" y="4086004"/>
              <a:ext cx="139956" cy="139956"/>
            </a:xfrm>
            <a:prstGeom prst="ellipse">
              <a:avLst/>
            </a:prstGeom>
            <a:solidFill>
              <a:srgbClr val="ECDE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17" name="直接箭头连接符 116"/>
          <p:cNvCxnSpPr>
            <a:stCxn id="103" idx="0"/>
          </p:cNvCxnSpPr>
          <p:nvPr/>
        </p:nvCxnSpPr>
        <p:spPr>
          <a:xfrm flipV="1">
            <a:off x="1808905" y="3000683"/>
            <a:ext cx="1258082" cy="735197"/>
          </a:xfrm>
          <a:prstGeom prst="straightConnector1">
            <a:avLst/>
          </a:prstGeom>
          <a:ln>
            <a:prstDash val="dash"/>
            <a:tailEnd type="triangle"/>
          </a:ln>
        </p:spPr>
        <p:style>
          <a:lnRef idx="1">
            <a:schemeClr val="dk1"/>
          </a:lnRef>
          <a:fillRef idx="0">
            <a:schemeClr val="dk1"/>
          </a:fillRef>
          <a:effectRef idx="0">
            <a:schemeClr val="dk1"/>
          </a:effectRef>
          <a:fontRef idx="minor">
            <a:schemeClr val="tx1"/>
          </a:fontRef>
        </p:style>
      </p:cxnSp>
      <p:cxnSp>
        <p:nvCxnSpPr>
          <p:cNvPr id="118" name="直接箭头连接符 117"/>
          <p:cNvCxnSpPr>
            <a:stCxn id="106" idx="0"/>
          </p:cNvCxnSpPr>
          <p:nvPr/>
        </p:nvCxnSpPr>
        <p:spPr>
          <a:xfrm flipV="1">
            <a:off x="2123282" y="3000683"/>
            <a:ext cx="943705" cy="735197"/>
          </a:xfrm>
          <a:prstGeom prst="straightConnector1">
            <a:avLst/>
          </a:prstGeom>
          <a:ln>
            <a:prstDash val="dash"/>
            <a:tailEnd type="triangle"/>
          </a:ln>
        </p:spPr>
        <p:style>
          <a:lnRef idx="1">
            <a:schemeClr val="dk1"/>
          </a:lnRef>
          <a:fillRef idx="0">
            <a:schemeClr val="dk1"/>
          </a:fillRef>
          <a:effectRef idx="0">
            <a:schemeClr val="dk1"/>
          </a:effectRef>
          <a:fontRef idx="minor">
            <a:schemeClr val="tx1"/>
          </a:fontRef>
        </p:style>
      </p:cxnSp>
      <p:cxnSp>
        <p:nvCxnSpPr>
          <p:cNvPr id="119" name="直接箭头连接符 118"/>
          <p:cNvCxnSpPr>
            <a:stCxn id="109" idx="0"/>
          </p:cNvCxnSpPr>
          <p:nvPr/>
        </p:nvCxnSpPr>
        <p:spPr>
          <a:xfrm flipV="1">
            <a:off x="2437659" y="3000683"/>
            <a:ext cx="629328" cy="735197"/>
          </a:xfrm>
          <a:prstGeom prst="straightConnector1">
            <a:avLst/>
          </a:prstGeom>
          <a:ln>
            <a:prstDash val="dash"/>
            <a:tailEnd type="triangle"/>
          </a:ln>
        </p:spPr>
        <p:style>
          <a:lnRef idx="1">
            <a:schemeClr val="dk1"/>
          </a:lnRef>
          <a:fillRef idx="0">
            <a:schemeClr val="dk1"/>
          </a:fillRef>
          <a:effectRef idx="0">
            <a:schemeClr val="dk1"/>
          </a:effectRef>
          <a:fontRef idx="minor">
            <a:schemeClr val="tx1"/>
          </a:fontRef>
        </p:style>
      </p:cxnSp>
      <p:cxnSp>
        <p:nvCxnSpPr>
          <p:cNvPr id="120" name="直接箭头连接符 119"/>
          <p:cNvCxnSpPr/>
          <p:nvPr/>
        </p:nvCxnSpPr>
        <p:spPr>
          <a:xfrm flipV="1">
            <a:off x="2752036" y="3000683"/>
            <a:ext cx="314951" cy="735198"/>
          </a:xfrm>
          <a:prstGeom prst="straightConnector1">
            <a:avLst/>
          </a:prstGeom>
          <a:ln>
            <a:prstDash val="dash"/>
            <a:tailEnd type="triangle"/>
          </a:ln>
        </p:spPr>
        <p:style>
          <a:lnRef idx="1">
            <a:schemeClr val="dk1"/>
          </a:lnRef>
          <a:fillRef idx="0">
            <a:schemeClr val="dk1"/>
          </a:fillRef>
          <a:effectRef idx="0">
            <a:schemeClr val="dk1"/>
          </a:effectRef>
          <a:fontRef idx="minor">
            <a:schemeClr val="tx1"/>
          </a:fontRef>
        </p:style>
      </p:cxnSp>
      <p:cxnSp>
        <p:nvCxnSpPr>
          <p:cNvPr id="121" name="直接箭头连接符 120"/>
          <p:cNvCxnSpPr>
            <a:stCxn id="115" idx="0"/>
          </p:cNvCxnSpPr>
          <p:nvPr/>
        </p:nvCxnSpPr>
        <p:spPr>
          <a:xfrm flipV="1">
            <a:off x="3066413" y="3000683"/>
            <a:ext cx="574" cy="735197"/>
          </a:xfrm>
          <a:prstGeom prst="straightConnector1">
            <a:avLst/>
          </a:prstGeom>
          <a:ln>
            <a:prstDash val="dash"/>
            <a:tailEnd type="triangle"/>
          </a:ln>
        </p:spPr>
        <p:style>
          <a:lnRef idx="1">
            <a:schemeClr val="dk1"/>
          </a:lnRef>
          <a:fillRef idx="0">
            <a:schemeClr val="dk1"/>
          </a:fillRef>
          <a:effectRef idx="0">
            <a:schemeClr val="dk1"/>
          </a:effectRef>
          <a:fontRef idx="minor">
            <a:schemeClr val="tx1"/>
          </a:fontRef>
        </p:style>
      </p:cxnSp>
      <p:grpSp>
        <p:nvGrpSpPr>
          <p:cNvPr id="144" name="组合 143"/>
          <p:cNvGrpSpPr/>
          <p:nvPr/>
        </p:nvGrpSpPr>
        <p:grpSpPr>
          <a:xfrm>
            <a:off x="1725875" y="4387375"/>
            <a:ext cx="1455968" cy="340650"/>
            <a:chOff x="2455063" y="3712202"/>
            <a:chExt cx="1455968" cy="340650"/>
          </a:xfrm>
          <a:solidFill>
            <a:schemeClr val="bg2"/>
          </a:solidFill>
        </p:grpSpPr>
        <p:grpSp>
          <p:nvGrpSpPr>
            <p:cNvPr id="145" name="组合 144"/>
            <p:cNvGrpSpPr/>
            <p:nvPr/>
          </p:nvGrpSpPr>
          <p:grpSpPr>
            <a:xfrm>
              <a:off x="3111998" y="3712204"/>
              <a:ext cx="151987" cy="340103"/>
              <a:chOff x="1129102" y="3974531"/>
              <a:chExt cx="151987" cy="340103"/>
            </a:xfrm>
            <a:grpFill/>
          </p:grpSpPr>
          <p:sp>
            <p:nvSpPr>
              <p:cNvPr id="158" name="圆角矩形 157"/>
              <p:cNvSpPr/>
              <p:nvPr/>
            </p:nvSpPr>
            <p:spPr>
              <a:xfrm>
                <a:off x="1129102" y="3974531"/>
                <a:ext cx="151987" cy="340103"/>
              </a:xfrm>
              <a:prstGeom prst="roundRect">
                <a:avLst>
                  <a:gd name="adj" fmla="val 47702"/>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椭圆 158"/>
              <p:cNvSpPr/>
              <p:nvPr/>
            </p:nvSpPr>
            <p:spPr>
              <a:xfrm>
                <a:off x="1132239" y="4086004"/>
                <a:ext cx="139956" cy="139956"/>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6" name="组合 145"/>
            <p:cNvGrpSpPr/>
            <p:nvPr/>
          </p:nvGrpSpPr>
          <p:grpSpPr>
            <a:xfrm>
              <a:off x="3435521" y="3712203"/>
              <a:ext cx="151987" cy="340103"/>
              <a:chOff x="1129102" y="3974531"/>
              <a:chExt cx="151987" cy="340103"/>
            </a:xfrm>
            <a:grpFill/>
          </p:grpSpPr>
          <p:sp>
            <p:nvSpPr>
              <p:cNvPr id="156" name="圆角矩形 155"/>
              <p:cNvSpPr/>
              <p:nvPr/>
            </p:nvSpPr>
            <p:spPr>
              <a:xfrm>
                <a:off x="1129102" y="3974531"/>
                <a:ext cx="151987" cy="340103"/>
              </a:xfrm>
              <a:prstGeom prst="roundRect">
                <a:avLst>
                  <a:gd name="adj" fmla="val 47702"/>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椭圆 156"/>
              <p:cNvSpPr/>
              <p:nvPr/>
            </p:nvSpPr>
            <p:spPr>
              <a:xfrm>
                <a:off x="1132239" y="4086004"/>
                <a:ext cx="139956" cy="139956"/>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7" name="组合 146"/>
            <p:cNvGrpSpPr/>
            <p:nvPr/>
          </p:nvGrpSpPr>
          <p:grpSpPr>
            <a:xfrm>
              <a:off x="2779200" y="3712202"/>
              <a:ext cx="151987" cy="340103"/>
              <a:chOff x="1129102" y="3974531"/>
              <a:chExt cx="151987" cy="340103"/>
            </a:xfrm>
            <a:grpFill/>
          </p:grpSpPr>
          <p:sp>
            <p:nvSpPr>
              <p:cNvPr id="154" name="圆角矩形 153"/>
              <p:cNvSpPr/>
              <p:nvPr/>
            </p:nvSpPr>
            <p:spPr>
              <a:xfrm>
                <a:off x="1129102" y="3974531"/>
                <a:ext cx="151987" cy="340103"/>
              </a:xfrm>
              <a:prstGeom prst="roundRect">
                <a:avLst>
                  <a:gd name="adj" fmla="val 47702"/>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5" name="椭圆 154"/>
              <p:cNvSpPr/>
              <p:nvPr/>
            </p:nvSpPr>
            <p:spPr>
              <a:xfrm>
                <a:off x="1132239" y="4086004"/>
                <a:ext cx="139956" cy="139956"/>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8" name="组合 147"/>
            <p:cNvGrpSpPr/>
            <p:nvPr/>
          </p:nvGrpSpPr>
          <p:grpSpPr>
            <a:xfrm>
              <a:off x="2455063" y="3712396"/>
              <a:ext cx="151987" cy="340103"/>
              <a:chOff x="1129102" y="3974531"/>
              <a:chExt cx="151987" cy="340103"/>
            </a:xfrm>
            <a:grpFill/>
          </p:grpSpPr>
          <p:sp>
            <p:nvSpPr>
              <p:cNvPr id="152" name="圆角矩形 151"/>
              <p:cNvSpPr/>
              <p:nvPr/>
            </p:nvSpPr>
            <p:spPr>
              <a:xfrm>
                <a:off x="1129102" y="3974531"/>
                <a:ext cx="151987" cy="340103"/>
              </a:xfrm>
              <a:prstGeom prst="roundRect">
                <a:avLst>
                  <a:gd name="adj" fmla="val 47702"/>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椭圆 152"/>
              <p:cNvSpPr/>
              <p:nvPr/>
            </p:nvSpPr>
            <p:spPr>
              <a:xfrm>
                <a:off x="1132239" y="4086004"/>
                <a:ext cx="139956" cy="139956"/>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9" name="组合 148"/>
            <p:cNvGrpSpPr/>
            <p:nvPr/>
          </p:nvGrpSpPr>
          <p:grpSpPr>
            <a:xfrm>
              <a:off x="3759044" y="3712749"/>
              <a:ext cx="151987" cy="340103"/>
              <a:chOff x="1129102" y="3974531"/>
              <a:chExt cx="151987" cy="340103"/>
            </a:xfrm>
            <a:grpFill/>
          </p:grpSpPr>
          <p:sp>
            <p:nvSpPr>
              <p:cNvPr id="150" name="圆角矩形 149"/>
              <p:cNvSpPr/>
              <p:nvPr/>
            </p:nvSpPr>
            <p:spPr>
              <a:xfrm>
                <a:off x="1129102" y="3974531"/>
                <a:ext cx="151987" cy="340103"/>
              </a:xfrm>
              <a:prstGeom prst="roundRect">
                <a:avLst>
                  <a:gd name="adj" fmla="val 47702"/>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1" name="椭圆 150"/>
              <p:cNvSpPr/>
              <p:nvPr/>
            </p:nvSpPr>
            <p:spPr>
              <a:xfrm>
                <a:off x="1132239" y="4086004"/>
                <a:ext cx="139956" cy="139956"/>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60" name="文本框 159"/>
          <p:cNvSpPr txBox="1"/>
          <p:nvPr/>
        </p:nvSpPr>
        <p:spPr>
          <a:xfrm>
            <a:off x="3273031" y="4429492"/>
            <a:ext cx="1553630" cy="276999"/>
          </a:xfrm>
          <a:prstGeom prst="rect">
            <a:avLst/>
          </a:prstGeom>
          <a:noFill/>
        </p:spPr>
        <p:txBody>
          <a:bodyPr wrap="none" rtlCol="0">
            <a:spAutoFit/>
          </a:bodyPr>
          <a:lstStyle/>
          <a:p>
            <a:r>
              <a:rPr lang="en-US" altLang="zh-CN" sz="1200" b="1" dirty="0" smtClean="0">
                <a:solidFill>
                  <a:schemeClr val="accent2"/>
                </a:solidFill>
              </a:rPr>
              <a:t>Bi-Attention Fusion</a:t>
            </a:r>
            <a:endParaRPr lang="zh-CN" altLang="en-US" sz="1200" b="1" dirty="0">
              <a:solidFill>
                <a:schemeClr val="accent2"/>
              </a:solidFill>
            </a:endParaRPr>
          </a:p>
        </p:txBody>
      </p:sp>
      <p:grpSp>
        <p:nvGrpSpPr>
          <p:cNvPr id="163" name="组合 162"/>
          <p:cNvGrpSpPr/>
          <p:nvPr/>
        </p:nvGrpSpPr>
        <p:grpSpPr>
          <a:xfrm>
            <a:off x="1555668" y="5348092"/>
            <a:ext cx="1749216" cy="858091"/>
            <a:chOff x="325406" y="4589335"/>
            <a:chExt cx="1749216" cy="858091"/>
          </a:xfrm>
        </p:grpSpPr>
        <p:grpSp>
          <p:nvGrpSpPr>
            <p:cNvPr id="164" name="组合 163"/>
            <p:cNvGrpSpPr/>
            <p:nvPr/>
          </p:nvGrpSpPr>
          <p:grpSpPr>
            <a:xfrm>
              <a:off x="950497" y="4594972"/>
              <a:ext cx="168442" cy="852454"/>
              <a:chOff x="950497" y="4528297"/>
              <a:chExt cx="168442" cy="852454"/>
            </a:xfrm>
          </p:grpSpPr>
          <p:sp>
            <p:nvSpPr>
              <p:cNvPr id="185" name="圆角矩形 184"/>
              <p:cNvSpPr/>
              <p:nvPr/>
            </p:nvSpPr>
            <p:spPr>
              <a:xfrm>
                <a:off x="950497" y="4528297"/>
                <a:ext cx="168442" cy="852454"/>
              </a:xfrm>
              <a:prstGeom prst="roundRect">
                <a:avLst>
                  <a:gd name="adj" fmla="val 47702"/>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6" name="椭圆 185"/>
              <p:cNvSpPr/>
              <p:nvPr/>
            </p:nvSpPr>
            <p:spPr>
              <a:xfrm>
                <a:off x="962528" y="4648613"/>
                <a:ext cx="139956" cy="139956"/>
              </a:xfrm>
              <a:prstGeom prst="ellips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7" name="椭圆 186"/>
              <p:cNvSpPr/>
              <p:nvPr/>
            </p:nvSpPr>
            <p:spPr>
              <a:xfrm>
                <a:off x="968340" y="4890975"/>
                <a:ext cx="139956" cy="139956"/>
              </a:xfrm>
              <a:prstGeom prst="ellips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8" name="椭圆 187"/>
              <p:cNvSpPr/>
              <p:nvPr/>
            </p:nvSpPr>
            <p:spPr>
              <a:xfrm>
                <a:off x="962529" y="5129847"/>
                <a:ext cx="139956" cy="139956"/>
              </a:xfrm>
              <a:prstGeom prst="ellips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65" name="组合 164"/>
            <p:cNvGrpSpPr/>
            <p:nvPr/>
          </p:nvGrpSpPr>
          <p:grpSpPr>
            <a:xfrm>
              <a:off x="1269058" y="4593093"/>
              <a:ext cx="168442" cy="852454"/>
              <a:chOff x="950497" y="4528297"/>
              <a:chExt cx="168442" cy="852454"/>
            </a:xfrm>
          </p:grpSpPr>
          <p:sp>
            <p:nvSpPr>
              <p:cNvPr id="181" name="圆角矩形 180"/>
              <p:cNvSpPr/>
              <p:nvPr/>
            </p:nvSpPr>
            <p:spPr>
              <a:xfrm>
                <a:off x="950497" y="4528297"/>
                <a:ext cx="168442" cy="852454"/>
              </a:xfrm>
              <a:prstGeom prst="roundRect">
                <a:avLst>
                  <a:gd name="adj" fmla="val 47702"/>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2" name="椭圆 181"/>
              <p:cNvSpPr/>
              <p:nvPr/>
            </p:nvSpPr>
            <p:spPr>
              <a:xfrm>
                <a:off x="962528" y="4648613"/>
                <a:ext cx="139956" cy="139956"/>
              </a:xfrm>
              <a:prstGeom prst="ellips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3" name="椭圆 182"/>
              <p:cNvSpPr/>
              <p:nvPr/>
            </p:nvSpPr>
            <p:spPr>
              <a:xfrm>
                <a:off x="968340" y="4890975"/>
                <a:ext cx="139956" cy="139956"/>
              </a:xfrm>
              <a:prstGeom prst="ellips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4" name="椭圆 183"/>
              <p:cNvSpPr/>
              <p:nvPr/>
            </p:nvSpPr>
            <p:spPr>
              <a:xfrm>
                <a:off x="962529" y="5129847"/>
                <a:ext cx="139956" cy="139956"/>
              </a:xfrm>
              <a:prstGeom prst="ellips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66" name="组合 165"/>
            <p:cNvGrpSpPr/>
            <p:nvPr/>
          </p:nvGrpSpPr>
          <p:grpSpPr>
            <a:xfrm>
              <a:off x="325406" y="4589335"/>
              <a:ext cx="1430655" cy="854333"/>
              <a:chOff x="-311716" y="4526418"/>
              <a:chExt cx="1430655" cy="854333"/>
            </a:xfrm>
          </p:grpSpPr>
          <p:sp>
            <p:nvSpPr>
              <p:cNvPr id="175" name="圆角矩形 174"/>
              <p:cNvSpPr/>
              <p:nvPr/>
            </p:nvSpPr>
            <p:spPr>
              <a:xfrm>
                <a:off x="950497" y="4528297"/>
                <a:ext cx="168442" cy="852454"/>
              </a:xfrm>
              <a:prstGeom prst="roundRect">
                <a:avLst>
                  <a:gd name="adj" fmla="val 47702"/>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6" name="椭圆 175"/>
              <p:cNvSpPr/>
              <p:nvPr/>
            </p:nvSpPr>
            <p:spPr>
              <a:xfrm>
                <a:off x="962528" y="4648613"/>
                <a:ext cx="139956" cy="139956"/>
              </a:xfrm>
              <a:prstGeom prst="ellips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 name="椭圆 176"/>
              <p:cNvSpPr/>
              <p:nvPr/>
            </p:nvSpPr>
            <p:spPr>
              <a:xfrm>
                <a:off x="968340" y="4890975"/>
                <a:ext cx="139956" cy="139956"/>
              </a:xfrm>
              <a:prstGeom prst="ellips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8" name="椭圆 177"/>
              <p:cNvSpPr/>
              <p:nvPr/>
            </p:nvSpPr>
            <p:spPr>
              <a:xfrm>
                <a:off x="962529" y="5129847"/>
                <a:ext cx="139956" cy="139956"/>
              </a:xfrm>
              <a:prstGeom prst="ellips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9" name="圆角矩形 178"/>
              <p:cNvSpPr/>
              <p:nvPr/>
            </p:nvSpPr>
            <p:spPr>
              <a:xfrm>
                <a:off x="-235" y="4526418"/>
                <a:ext cx="168442" cy="852454"/>
              </a:xfrm>
              <a:prstGeom prst="roundRect">
                <a:avLst>
                  <a:gd name="adj" fmla="val 47702"/>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0" name="圆角矩形 179"/>
              <p:cNvSpPr/>
              <p:nvPr/>
            </p:nvSpPr>
            <p:spPr>
              <a:xfrm>
                <a:off x="-311716" y="4526418"/>
                <a:ext cx="168442" cy="852454"/>
              </a:xfrm>
              <a:prstGeom prst="roundRect">
                <a:avLst>
                  <a:gd name="adj" fmla="val 47702"/>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67" name="组合 166"/>
            <p:cNvGrpSpPr/>
            <p:nvPr/>
          </p:nvGrpSpPr>
          <p:grpSpPr>
            <a:xfrm>
              <a:off x="1906180" y="4589335"/>
              <a:ext cx="168442" cy="852454"/>
              <a:chOff x="950497" y="4528297"/>
              <a:chExt cx="168442" cy="852454"/>
            </a:xfrm>
          </p:grpSpPr>
          <p:sp>
            <p:nvSpPr>
              <p:cNvPr id="171" name="圆角矩形 170"/>
              <p:cNvSpPr/>
              <p:nvPr/>
            </p:nvSpPr>
            <p:spPr>
              <a:xfrm>
                <a:off x="950497" y="4528297"/>
                <a:ext cx="168442" cy="852454"/>
              </a:xfrm>
              <a:prstGeom prst="roundRect">
                <a:avLst>
                  <a:gd name="adj" fmla="val 47702"/>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2" name="椭圆 171"/>
              <p:cNvSpPr/>
              <p:nvPr/>
            </p:nvSpPr>
            <p:spPr>
              <a:xfrm>
                <a:off x="962528" y="4648613"/>
                <a:ext cx="139956" cy="139956"/>
              </a:xfrm>
              <a:prstGeom prst="ellips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3" name="椭圆 172"/>
              <p:cNvSpPr/>
              <p:nvPr/>
            </p:nvSpPr>
            <p:spPr>
              <a:xfrm>
                <a:off x="968340" y="4890975"/>
                <a:ext cx="139956" cy="139956"/>
              </a:xfrm>
              <a:prstGeom prst="ellips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4" name="椭圆 173"/>
              <p:cNvSpPr/>
              <p:nvPr/>
            </p:nvSpPr>
            <p:spPr>
              <a:xfrm>
                <a:off x="962529" y="5129847"/>
                <a:ext cx="139956" cy="139956"/>
              </a:xfrm>
              <a:prstGeom prst="ellips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89" name="圆角矩形 188"/>
          <p:cNvSpPr/>
          <p:nvPr/>
        </p:nvSpPr>
        <p:spPr>
          <a:xfrm>
            <a:off x="1422697" y="5340696"/>
            <a:ext cx="2021188" cy="881454"/>
          </a:xfrm>
          <a:prstGeom prst="roundRect">
            <a:avLst>
              <a:gd name="adj" fmla="val 3942"/>
            </a:avLst>
          </a:prstGeom>
          <a:noFill/>
          <a:ln>
            <a:solidFill>
              <a:schemeClr val="bg2">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90" name="曲线连接符 189"/>
          <p:cNvCxnSpPr>
            <a:stCxn id="189" idx="1"/>
            <a:endCxn id="99" idx="2"/>
          </p:cNvCxnSpPr>
          <p:nvPr/>
        </p:nvCxnSpPr>
        <p:spPr>
          <a:xfrm rot="10800000">
            <a:off x="1267803" y="4383595"/>
            <a:ext cx="154894" cy="1397828"/>
          </a:xfrm>
          <a:prstGeom prst="curvedConnector3">
            <a:avLst>
              <a:gd name="adj1" fmla="val 178940"/>
            </a:avLst>
          </a:prstGeom>
          <a:ln>
            <a:tailEnd type="triangle"/>
          </a:ln>
        </p:spPr>
        <p:style>
          <a:lnRef idx="1">
            <a:schemeClr val="accent3"/>
          </a:lnRef>
          <a:fillRef idx="0">
            <a:schemeClr val="accent3"/>
          </a:fillRef>
          <a:effectRef idx="0">
            <a:schemeClr val="accent3"/>
          </a:effectRef>
          <a:fontRef idx="minor">
            <a:schemeClr val="tx1"/>
          </a:fontRef>
        </p:style>
      </p:cxnSp>
      <p:sp>
        <p:nvSpPr>
          <p:cNvPr id="192" name="矩形 191"/>
          <p:cNvSpPr/>
          <p:nvPr/>
        </p:nvSpPr>
        <p:spPr>
          <a:xfrm>
            <a:off x="1764454" y="6262507"/>
            <a:ext cx="1326004" cy="276999"/>
          </a:xfrm>
          <a:prstGeom prst="rect">
            <a:avLst/>
          </a:prstGeom>
        </p:spPr>
        <p:txBody>
          <a:bodyPr wrap="none">
            <a:spAutoFit/>
          </a:bodyPr>
          <a:lstStyle/>
          <a:p>
            <a:r>
              <a:rPr lang="en-US" altLang="zh-CN" sz="1200" dirty="0" smtClean="0"/>
              <a:t>input embedding</a:t>
            </a:r>
            <a:endParaRPr lang="zh-CN" altLang="en-US" sz="1200" dirty="0"/>
          </a:p>
        </p:txBody>
      </p:sp>
      <p:grpSp>
        <p:nvGrpSpPr>
          <p:cNvPr id="237" name="组合 236"/>
          <p:cNvGrpSpPr/>
          <p:nvPr/>
        </p:nvGrpSpPr>
        <p:grpSpPr>
          <a:xfrm>
            <a:off x="5218373" y="6122639"/>
            <a:ext cx="4171754" cy="276999"/>
            <a:chOff x="5518651" y="5663444"/>
            <a:chExt cx="4171754" cy="276999"/>
          </a:xfrm>
        </p:grpSpPr>
        <p:sp>
          <p:nvSpPr>
            <p:cNvPr id="238" name="矩形 237"/>
            <p:cNvSpPr/>
            <p:nvPr/>
          </p:nvSpPr>
          <p:spPr>
            <a:xfrm>
              <a:off x="5518651" y="5663444"/>
              <a:ext cx="338554" cy="276999"/>
            </a:xfrm>
            <a:prstGeom prst="rect">
              <a:avLst/>
            </a:prstGeom>
          </p:spPr>
          <p:txBody>
            <a:bodyPr wrap="none">
              <a:spAutoFit/>
            </a:bodyPr>
            <a:lstStyle/>
            <a:p>
              <a:r>
                <a:rPr lang="zh-CN" altLang="en-US" sz="1200" dirty="0"/>
                <a:t>浴</a:t>
              </a:r>
            </a:p>
          </p:txBody>
        </p:sp>
        <p:sp>
          <p:nvSpPr>
            <p:cNvPr id="239" name="矩形 238"/>
            <p:cNvSpPr/>
            <p:nvPr/>
          </p:nvSpPr>
          <p:spPr>
            <a:xfrm>
              <a:off x="5792451" y="5663444"/>
              <a:ext cx="338554" cy="276999"/>
            </a:xfrm>
            <a:prstGeom prst="rect">
              <a:avLst/>
            </a:prstGeom>
          </p:spPr>
          <p:txBody>
            <a:bodyPr wrap="none">
              <a:spAutoFit/>
            </a:bodyPr>
            <a:lstStyle/>
            <a:p>
              <a:r>
                <a:rPr lang="zh-CN" altLang="en-US" sz="1200" dirty="0"/>
                <a:t>室</a:t>
              </a:r>
            </a:p>
          </p:txBody>
        </p:sp>
        <p:sp>
          <p:nvSpPr>
            <p:cNvPr id="240" name="矩形 239"/>
            <p:cNvSpPr/>
            <p:nvPr/>
          </p:nvSpPr>
          <p:spPr>
            <a:xfrm>
              <a:off x="6066251" y="5663444"/>
              <a:ext cx="338554" cy="276999"/>
            </a:xfrm>
            <a:prstGeom prst="rect">
              <a:avLst/>
            </a:prstGeom>
          </p:spPr>
          <p:txBody>
            <a:bodyPr wrap="none">
              <a:spAutoFit/>
            </a:bodyPr>
            <a:lstStyle/>
            <a:p>
              <a:r>
                <a:rPr lang="zh-CN" altLang="en-US" sz="1200" dirty="0"/>
                <a:t>挂</a:t>
              </a:r>
            </a:p>
          </p:txBody>
        </p:sp>
        <p:sp>
          <p:nvSpPr>
            <p:cNvPr id="241" name="矩形 240"/>
            <p:cNvSpPr/>
            <p:nvPr/>
          </p:nvSpPr>
          <p:spPr>
            <a:xfrm>
              <a:off x="6340051" y="5663444"/>
              <a:ext cx="338554" cy="276999"/>
            </a:xfrm>
            <a:prstGeom prst="rect">
              <a:avLst/>
            </a:prstGeom>
          </p:spPr>
          <p:txBody>
            <a:bodyPr wrap="none">
              <a:spAutoFit/>
            </a:bodyPr>
            <a:lstStyle/>
            <a:p>
              <a:r>
                <a:rPr lang="zh-CN" altLang="en-US" sz="1200" dirty="0">
                  <a:solidFill>
                    <a:schemeClr val="accent2"/>
                  </a:solidFill>
                </a:rPr>
                <a:t>件</a:t>
              </a:r>
            </a:p>
          </p:txBody>
        </p:sp>
        <p:sp>
          <p:nvSpPr>
            <p:cNvPr id="242" name="矩形 241"/>
            <p:cNvSpPr/>
            <p:nvPr/>
          </p:nvSpPr>
          <p:spPr>
            <a:xfrm>
              <a:off x="6613851" y="5663444"/>
              <a:ext cx="338554" cy="276999"/>
            </a:xfrm>
            <a:prstGeom prst="rect">
              <a:avLst/>
            </a:prstGeom>
          </p:spPr>
          <p:txBody>
            <a:bodyPr wrap="none">
              <a:spAutoFit/>
            </a:bodyPr>
            <a:lstStyle/>
            <a:p>
              <a:r>
                <a:rPr lang="zh-CN" altLang="en-US" sz="1200" dirty="0">
                  <a:solidFill>
                    <a:schemeClr val="bg1">
                      <a:lumMod val="75000"/>
                    </a:schemeClr>
                  </a:solidFill>
                </a:rPr>
                <a:t>有</a:t>
              </a:r>
            </a:p>
          </p:txBody>
        </p:sp>
        <p:sp>
          <p:nvSpPr>
            <p:cNvPr id="243" name="矩形 242"/>
            <p:cNvSpPr/>
            <p:nvPr/>
          </p:nvSpPr>
          <p:spPr>
            <a:xfrm>
              <a:off x="6887651" y="5663444"/>
              <a:ext cx="338554" cy="276999"/>
            </a:xfrm>
            <a:prstGeom prst="rect">
              <a:avLst/>
            </a:prstGeom>
          </p:spPr>
          <p:txBody>
            <a:bodyPr wrap="none">
              <a:spAutoFit/>
            </a:bodyPr>
            <a:lstStyle/>
            <a:p>
              <a:r>
                <a:rPr lang="zh-CN" altLang="en-US" sz="1200" dirty="0">
                  <a:solidFill>
                    <a:schemeClr val="bg1">
                      <a:lumMod val="75000"/>
                    </a:schemeClr>
                  </a:solidFill>
                </a:rPr>
                <a:t>一</a:t>
              </a:r>
            </a:p>
          </p:txBody>
        </p:sp>
        <p:sp>
          <p:nvSpPr>
            <p:cNvPr id="244" name="矩形 243"/>
            <p:cNvSpPr/>
            <p:nvPr/>
          </p:nvSpPr>
          <p:spPr>
            <a:xfrm>
              <a:off x="7161451" y="5663444"/>
              <a:ext cx="338554" cy="276999"/>
            </a:xfrm>
            <a:prstGeom prst="rect">
              <a:avLst/>
            </a:prstGeom>
          </p:spPr>
          <p:txBody>
            <a:bodyPr wrap="none">
              <a:spAutoFit/>
            </a:bodyPr>
            <a:lstStyle/>
            <a:p>
              <a:r>
                <a:rPr lang="zh-CN" altLang="en-US" sz="1200" dirty="0">
                  <a:solidFill>
                    <a:schemeClr val="bg1">
                      <a:lumMod val="75000"/>
                    </a:schemeClr>
                  </a:solidFill>
                </a:rPr>
                <a:t>套</a:t>
              </a:r>
            </a:p>
          </p:txBody>
        </p:sp>
        <p:sp>
          <p:nvSpPr>
            <p:cNvPr id="245" name="矩形 244"/>
            <p:cNvSpPr/>
            <p:nvPr/>
          </p:nvSpPr>
          <p:spPr>
            <a:xfrm>
              <a:off x="7435251" y="5663444"/>
              <a:ext cx="218330" cy="276999"/>
            </a:xfrm>
            <a:prstGeom prst="rect">
              <a:avLst/>
            </a:prstGeom>
          </p:spPr>
          <p:txBody>
            <a:bodyPr wrap="none">
              <a:spAutoFit/>
            </a:bodyPr>
            <a:lstStyle/>
            <a:p>
              <a:r>
                <a:rPr lang="en-US" altLang="zh-CN" sz="1200" dirty="0" smtClean="0">
                  <a:solidFill>
                    <a:schemeClr val="bg1">
                      <a:lumMod val="75000"/>
                    </a:schemeClr>
                  </a:solidFill>
                </a:rPr>
                <a:t>,</a:t>
              </a:r>
              <a:endParaRPr lang="zh-CN" altLang="en-US" sz="1200" dirty="0">
                <a:solidFill>
                  <a:schemeClr val="bg1">
                    <a:lumMod val="75000"/>
                  </a:schemeClr>
                </a:solidFill>
              </a:endParaRPr>
            </a:p>
          </p:txBody>
        </p:sp>
        <p:sp>
          <p:nvSpPr>
            <p:cNvPr id="246" name="矩形 245"/>
            <p:cNvSpPr/>
            <p:nvPr/>
          </p:nvSpPr>
          <p:spPr>
            <a:xfrm>
              <a:off x="7709051" y="5663444"/>
              <a:ext cx="338554" cy="276999"/>
            </a:xfrm>
            <a:prstGeom prst="rect">
              <a:avLst/>
            </a:prstGeom>
          </p:spPr>
          <p:txBody>
            <a:bodyPr wrap="none">
              <a:spAutoFit/>
            </a:bodyPr>
            <a:lstStyle/>
            <a:p>
              <a:r>
                <a:rPr lang="zh-CN" altLang="en-US" sz="1200" dirty="0">
                  <a:solidFill>
                    <a:schemeClr val="bg1">
                      <a:lumMod val="75000"/>
                    </a:schemeClr>
                  </a:solidFill>
                </a:rPr>
                <a:t>洗</a:t>
              </a:r>
            </a:p>
          </p:txBody>
        </p:sp>
        <p:sp>
          <p:nvSpPr>
            <p:cNvPr id="247" name="矩形 246"/>
            <p:cNvSpPr/>
            <p:nvPr/>
          </p:nvSpPr>
          <p:spPr>
            <a:xfrm>
              <a:off x="7982851" y="5663444"/>
              <a:ext cx="338554" cy="276999"/>
            </a:xfrm>
            <a:prstGeom prst="rect">
              <a:avLst/>
            </a:prstGeom>
          </p:spPr>
          <p:txBody>
            <a:bodyPr wrap="none">
              <a:spAutoFit/>
            </a:bodyPr>
            <a:lstStyle/>
            <a:p>
              <a:r>
                <a:rPr lang="zh-CN" altLang="en-US" sz="1200" dirty="0">
                  <a:solidFill>
                    <a:schemeClr val="bg1">
                      <a:lumMod val="75000"/>
                    </a:schemeClr>
                  </a:solidFill>
                </a:rPr>
                <a:t>澡</a:t>
              </a:r>
            </a:p>
          </p:txBody>
        </p:sp>
        <p:sp>
          <p:nvSpPr>
            <p:cNvPr id="248" name="矩形 247"/>
            <p:cNvSpPr/>
            <p:nvPr/>
          </p:nvSpPr>
          <p:spPr>
            <a:xfrm>
              <a:off x="8256651" y="5663444"/>
              <a:ext cx="338554" cy="276999"/>
            </a:xfrm>
            <a:prstGeom prst="rect">
              <a:avLst/>
            </a:prstGeom>
          </p:spPr>
          <p:txBody>
            <a:bodyPr wrap="none">
              <a:spAutoFit/>
            </a:bodyPr>
            <a:lstStyle/>
            <a:p>
              <a:r>
                <a:rPr lang="zh-CN" altLang="en-US" sz="1200" dirty="0">
                  <a:solidFill>
                    <a:schemeClr val="bg1">
                      <a:lumMod val="75000"/>
                    </a:schemeClr>
                  </a:solidFill>
                </a:rPr>
                <a:t>不</a:t>
              </a:r>
            </a:p>
          </p:txBody>
        </p:sp>
        <p:sp>
          <p:nvSpPr>
            <p:cNvPr id="249" name="矩形 248"/>
            <p:cNvSpPr/>
            <p:nvPr/>
          </p:nvSpPr>
          <p:spPr>
            <a:xfrm>
              <a:off x="8530451" y="5663444"/>
              <a:ext cx="338554" cy="276999"/>
            </a:xfrm>
            <a:prstGeom prst="rect">
              <a:avLst/>
            </a:prstGeom>
          </p:spPr>
          <p:txBody>
            <a:bodyPr wrap="none">
              <a:spAutoFit/>
            </a:bodyPr>
            <a:lstStyle/>
            <a:p>
              <a:r>
                <a:rPr lang="zh-CN" altLang="en-US" sz="1200" dirty="0">
                  <a:solidFill>
                    <a:schemeClr val="bg1">
                      <a:lumMod val="75000"/>
                    </a:schemeClr>
                  </a:solidFill>
                </a:rPr>
                <a:t>再</a:t>
              </a:r>
            </a:p>
          </p:txBody>
        </p:sp>
        <p:sp>
          <p:nvSpPr>
            <p:cNvPr id="250" name="矩形 249"/>
            <p:cNvSpPr/>
            <p:nvPr/>
          </p:nvSpPr>
          <p:spPr>
            <a:xfrm>
              <a:off x="8804251" y="5663444"/>
              <a:ext cx="338554" cy="276999"/>
            </a:xfrm>
            <a:prstGeom prst="rect">
              <a:avLst/>
            </a:prstGeom>
          </p:spPr>
          <p:txBody>
            <a:bodyPr wrap="none">
              <a:spAutoFit/>
            </a:bodyPr>
            <a:lstStyle/>
            <a:p>
              <a:r>
                <a:rPr lang="zh-CN" altLang="en-US" sz="1200" dirty="0">
                  <a:solidFill>
                    <a:schemeClr val="bg1">
                      <a:lumMod val="75000"/>
                    </a:schemeClr>
                  </a:solidFill>
                </a:rPr>
                <a:t>捡</a:t>
              </a:r>
            </a:p>
          </p:txBody>
        </p:sp>
        <p:sp>
          <p:nvSpPr>
            <p:cNvPr id="251" name="矩形 250"/>
            <p:cNvSpPr/>
            <p:nvPr/>
          </p:nvSpPr>
          <p:spPr>
            <a:xfrm>
              <a:off x="9078051" y="5663444"/>
              <a:ext cx="338554" cy="276999"/>
            </a:xfrm>
            <a:prstGeom prst="rect">
              <a:avLst/>
            </a:prstGeom>
          </p:spPr>
          <p:txBody>
            <a:bodyPr wrap="none">
              <a:spAutoFit/>
            </a:bodyPr>
            <a:lstStyle/>
            <a:p>
              <a:r>
                <a:rPr lang="zh-CN" altLang="en-US" sz="1200" dirty="0">
                  <a:solidFill>
                    <a:schemeClr val="bg1">
                      <a:lumMod val="75000"/>
                    </a:schemeClr>
                  </a:solidFill>
                </a:rPr>
                <a:t>肥</a:t>
              </a:r>
            </a:p>
          </p:txBody>
        </p:sp>
        <p:sp>
          <p:nvSpPr>
            <p:cNvPr id="252" name="矩形 251"/>
            <p:cNvSpPr/>
            <p:nvPr/>
          </p:nvSpPr>
          <p:spPr>
            <a:xfrm>
              <a:off x="9351851" y="5663444"/>
              <a:ext cx="338554" cy="276999"/>
            </a:xfrm>
            <a:prstGeom prst="rect">
              <a:avLst/>
            </a:prstGeom>
          </p:spPr>
          <p:txBody>
            <a:bodyPr wrap="none">
              <a:spAutoFit/>
            </a:bodyPr>
            <a:lstStyle/>
            <a:p>
              <a:r>
                <a:rPr lang="zh-CN" altLang="en-US" sz="1200" dirty="0">
                  <a:solidFill>
                    <a:schemeClr val="bg1">
                      <a:lumMod val="75000"/>
                    </a:schemeClr>
                  </a:solidFill>
                </a:rPr>
                <a:t>皂</a:t>
              </a:r>
            </a:p>
          </p:txBody>
        </p:sp>
      </p:grpSp>
      <p:sp>
        <p:nvSpPr>
          <p:cNvPr id="253" name="圆角矩形 252"/>
          <p:cNvSpPr/>
          <p:nvPr/>
        </p:nvSpPr>
        <p:spPr>
          <a:xfrm>
            <a:off x="5206013" y="5567778"/>
            <a:ext cx="1200365" cy="425080"/>
          </a:xfrm>
          <a:prstGeom prst="roundRect">
            <a:avLst>
              <a:gd name="adj" fmla="val 5797"/>
            </a:avLst>
          </a:prstGeom>
          <a:no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4" name="文本框 253"/>
          <p:cNvSpPr txBox="1"/>
          <p:nvPr/>
        </p:nvSpPr>
        <p:spPr>
          <a:xfrm>
            <a:off x="5142681" y="5642574"/>
            <a:ext cx="1343638" cy="276999"/>
          </a:xfrm>
          <a:prstGeom prst="rect">
            <a:avLst/>
          </a:prstGeom>
          <a:noFill/>
        </p:spPr>
        <p:txBody>
          <a:bodyPr wrap="none" rtlCol="0">
            <a:spAutoFit/>
          </a:bodyPr>
          <a:lstStyle/>
          <a:p>
            <a:r>
              <a:rPr lang="en-US" altLang="zh-CN" sz="1200" b="1" dirty="0" smtClean="0">
                <a:solidFill>
                  <a:schemeClr val="accent2"/>
                </a:solidFill>
              </a:rPr>
              <a:t>Multi-layer CNN</a:t>
            </a:r>
            <a:endParaRPr lang="zh-CN" altLang="en-US" sz="1200" b="1" dirty="0">
              <a:solidFill>
                <a:schemeClr val="accent2"/>
              </a:solidFill>
            </a:endParaRPr>
          </a:p>
        </p:txBody>
      </p:sp>
      <p:grpSp>
        <p:nvGrpSpPr>
          <p:cNvPr id="255" name="组合 254"/>
          <p:cNvGrpSpPr/>
          <p:nvPr/>
        </p:nvGrpSpPr>
        <p:grpSpPr>
          <a:xfrm>
            <a:off x="5559085" y="5187354"/>
            <a:ext cx="151987" cy="340103"/>
            <a:chOff x="1129102" y="3974531"/>
            <a:chExt cx="151987" cy="340103"/>
          </a:xfrm>
          <a:solidFill>
            <a:schemeClr val="accent1">
              <a:lumMod val="20000"/>
              <a:lumOff val="80000"/>
            </a:schemeClr>
          </a:solidFill>
        </p:grpSpPr>
        <p:sp>
          <p:nvSpPr>
            <p:cNvPr id="256" name="圆角矩形 255"/>
            <p:cNvSpPr/>
            <p:nvPr/>
          </p:nvSpPr>
          <p:spPr>
            <a:xfrm>
              <a:off x="1129102" y="3974531"/>
              <a:ext cx="151987" cy="340103"/>
            </a:xfrm>
            <a:prstGeom prst="roundRect">
              <a:avLst>
                <a:gd name="adj" fmla="val 47702"/>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7" name="椭圆 256"/>
            <p:cNvSpPr/>
            <p:nvPr/>
          </p:nvSpPr>
          <p:spPr>
            <a:xfrm>
              <a:off x="1132239" y="4086004"/>
              <a:ext cx="139956" cy="139956"/>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58" name="组合 257"/>
          <p:cNvGrpSpPr/>
          <p:nvPr/>
        </p:nvGrpSpPr>
        <p:grpSpPr>
          <a:xfrm>
            <a:off x="5818729" y="5187097"/>
            <a:ext cx="151987" cy="340103"/>
            <a:chOff x="1129102" y="3974531"/>
            <a:chExt cx="151987" cy="340103"/>
          </a:xfrm>
          <a:solidFill>
            <a:schemeClr val="accent1">
              <a:lumMod val="20000"/>
              <a:lumOff val="80000"/>
            </a:schemeClr>
          </a:solidFill>
        </p:grpSpPr>
        <p:sp>
          <p:nvSpPr>
            <p:cNvPr id="259" name="圆角矩形 258"/>
            <p:cNvSpPr/>
            <p:nvPr/>
          </p:nvSpPr>
          <p:spPr>
            <a:xfrm>
              <a:off x="1129102" y="3974531"/>
              <a:ext cx="151987" cy="340103"/>
            </a:xfrm>
            <a:prstGeom prst="roundRect">
              <a:avLst>
                <a:gd name="adj" fmla="val 47702"/>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0" name="椭圆 259"/>
            <p:cNvSpPr/>
            <p:nvPr/>
          </p:nvSpPr>
          <p:spPr>
            <a:xfrm>
              <a:off x="1132239" y="4086004"/>
              <a:ext cx="139956" cy="139956"/>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64" name="组合 263"/>
          <p:cNvGrpSpPr/>
          <p:nvPr/>
        </p:nvGrpSpPr>
        <p:grpSpPr>
          <a:xfrm>
            <a:off x="5290428" y="5187097"/>
            <a:ext cx="151987" cy="340103"/>
            <a:chOff x="1129102" y="3974531"/>
            <a:chExt cx="151987" cy="340103"/>
          </a:xfrm>
          <a:solidFill>
            <a:schemeClr val="accent1">
              <a:lumMod val="20000"/>
              <a:lumOff val="80000"/>
            </a:schemeClr>
          </a:solidFill>
        </p:grpSpPr>
        <p:sp>
          <p:nvSpPr>
            <p:cNvPr id="265" name="圆角矩形 264"/>
            <p:cNvSpPr/>
            <p:nvPr/>
          </p:nvSpPr>
          <p:spPr>
            <a:xfrm>
              <a:off x="1129102" y="3974531"/>
              <a:ext cx="151987" cy="340103"/>
            </a:xfrm>
            <a:prstGeom prst="roundRect">
              <a:avLst>
                <a:gd name="adj" fmla="val 47702"/>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6" name="椭圆 265"/>
            <p:cNvSpPr/>
            <p:nvPr/>
          </p:nvSpPr>
          <p:spPr>
            <a:xfrm>
              <a:off x="1132239" y="4086004"/>
              <a:ext cx="139956" cy="139956"/>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267" name="曲线连接符 266"/>
          <p:cNvCxnSpPr>
            <a:stCxn id="259" idx="0"/>
            <a:endCxn id="275" idx="4"/>
          </p:cNvCxnSpPr>
          <p:nvPr/>
        </p:nvCxnSpPr>
        <p:spPr>
          <a:xfrm rot="5400000" flipH="1" flipV="1">
            <a:off x="5832077" y="5119963"/>
            <a:ext cx="129781" cy="4488"/>
          </a:xfrm>
          <a:prstGeom prst="curvedConnector3">
            <a:avLst>
              <a:gd name="adj1" fmla="val 50000"/>
            </a:avLst>
          </a:prstGeom>
          <a:ln>
            <a:tailEnd type="triangle"/>
          </a:ln>
        </p:spPr>
        <p:style>
          <a:lnRef idx="1">
            <a:schemeClr val="accent3"/>
          </a:lnRef>
          <a:fillRef idx="0">
            <a:schemeClr val="accent3"/>
          </a:fillRef>
          <a:effectRef idx="0">
            <a:schemeClr val="accent3"/>
          </a:effectRef>
          <a:fontRef idx="minor">
            <a:schemeClr val="tx1"/>
          </a:fontRef>
        </p:style>
      </p:cxnSp>
      <p:sp>
        <p:nvSpPr>
          <p:cNvPr id="269" name="矩形 268"/>
          <p:cNvSpPr/>
          <p:nvPr/>
        </p:nvSpPr>
        <p:spPr>
          <a:xfrm>
            <a:off x="3930536" y="2373668"/>
            <a:ext cx="370614" cy="276999"/>
          </a:xfrm>
          <a:prstGeom prst="rect">
            <a:avLst/>
          </a:prstGeom>
        </p:spPr>
        <p:txBody>
          <a:bodyPr wrap="none">
            <a:spAutoFit/>
          </a:bodyPr>
          <a:lstStyle/>
          <a:p>
            <a:r>
              <a:rPr lang="en-US" altLang="zh-CN" sz="1200" b="1" dirty="0" smtClean="0"/>
              <a:t>|V|</a:t>
            </a:r>
            <a:endParaRPr lang="zh-CN" altLang="en-US" sz="1200" b="1" dirty="0"/>
          </a:p>
        </p:txBody>
      </p:sp>
      <p:cxnSp>
        <p:nvCxnSpPr>
          <p:cNvPr id="270" name="肘形连接符 269"/>
          <p:cNvCxnSpPr>
            <a:stCxn id="260" idx="6"/>
          </p:cNvCxnSpPr>
          <p:nvPr/>
        </p:nvCxnSpPr>
        <p:spPr>
          <a:xfrm flipH="1" flipV="1">
            <a:off x="4300123" y="2421896"/>
            <a:ext cx="1661699" cy="2946652"/>
          </a:xfrm>
          <a:prstGeom prst="bentConnector4">
            <a:avLst>
              <a:gd name="adj1" fmla="val -10557"/>
              <a:gd name="adj2" fmla="val 7536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1" name="肘形连接符 270"/>
          <p:cNvCxnSpPr>
            <a:endCxn id="241" idx="0"/>
          </p:cNvCxnSpPr>
          <p:nvPr/>
        </p:nvCxnSpPr>
        <p:spPr>
          <a:xfrm rot="16200000" flipH="1">
            <a:off x="3300012" y="3213601"/>
            <a:ext cx="4253070" cy="1565006"/>
          </a:xfrm>
          <a:prstGeom prst="bentConnector3">
            <a:avLst>
              <a:gd name="adj1" fmla="val -4999"/>
            </a:avLst>
          </a:prstGeom>
          <a:ln>
            <a:solidFill>
              <a:schemeClr val="accent2"/>
            </a:solidFill>
            <a:prstDash val="dash"/>
            <a:tailEnd type="triangle"/>
          </a:ln>
        </p:spPr>
        <p:style>
          <a:lnRef idx="1">
            <a:schemeClr val="accent1"/>
          </a:lnRef>
          <a:fillRef idx="0">
            <a:schemeClr val="accent1"/>
          </a:fillRef>
          <a:effectRef idx="0">
            <a:schemeClr val="accent1"/>
          </a:effectRef>
          <a:fontRef idx="minor">
            <a:schemeClr val="tx1"/>
          </a:fontRef>
        </p:style>
      </p:cxnSp>
      <p:grpSp>
        <p:nvGrpSpPr>
          <p:cNvPr id="272" name="组合 271"/>
          <p:cNvGrpSpPr/>
          <p:nvPr/>
        </p:nvGrpSpPr>
        <p:grpSpPr>
          <a:xfrm>
            <a:off x="5823216" y="4396817"/>
            <a:ext cx="151987" cy="340103"/>
            <a:chOff x="1129102" y="3974531"/>
            <a:chExt cx="151987" cy="340103"/>
          </a:xfrm>
          <a:solidFill>
            <a:schemeClr val="bg2">
              <a:lumMod val="90000"/>
            </a:schemeClr>
          </a:solidFill>
        </p:grpSpPr>
        <p:sp>
          <p:nvSpPr>
            <p:cNvPr id="273" name="圆角矩形 272"/>
            <p:cNvSpPr/>
            <p:nvPr/>
          </p:nvSpPr>
          <p:spPr>
            <a:xfrm>
              <a:off x="1129102" y="3974531"/>
              <a:ext cx="151987" cy="340103"/>
            </a:xfrm>
            <a:prstGeom prst="roundRect">
              <a:avLst>
                <a:gd name="adj" fmla="val 47702"/>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4" name="椭圆 273"/>
            <p:cNvSpPr/>
            <p:nvPr/>
          </p:nvSpPr>
          <p:spPr>
            <a:xfrm>
              <a:off x="1132239" y="4086004"/>
              <a:ext cx="139956" cy="139956"/>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75" name="椭圆 274"/>
          <p:cNvSpPr/>
          <p:nvPr/>
        </p:nvSpPr>
        <p:spPr>
          <a:xfrm>
            <a:off x="5783496" y="4825887"/>
            <a:ext cx="231429" cy="23142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smtClean="0"/>
              <a:t>+</a:t>
            </a:r>
            <a:endParaRPr lang="zh-CN" altLang="en-US" sz="1200" b="1" dirty="0"/>
          </a:p>
        </p:txBody>
      </p:sp>
      <p:cxnSp>
        <p:nvCxnSpPr>
          <p:cNvPr id="277" name="曲线连接符 276"/>
          <p:cNvCxnSpPr>
            <a:stCxn id="275" idx="6"/>
            <a:endCxn id="274" idx="6"/>
          </p:cNvCxnSpPr>
          <p:nvPr/>
        </p:nvCxnSpPr>
        <p:spPr>
          <a:xfrm flipH="1" flipV="1">
            <a:off x="5966309" y="4578268"/>
            <a:ext cx="48616" cy="363334"/>
          </a:xfrm>
          <a:prstGeom prst="curvedConnector3">
            <a:avLst>
              <a:gd name="adj1" fmla="val -128034"/>
            </a:avLst>
          </a:prstGeom>
          <a:ln>
            <a:tailEnd type="triangle"/>
          </a:ln>
        </p:spPr>
        <p:style>
          <a:lnRef idx="1">
            <a:schemeClr val="accent3"/>
          </a:lnRef>
          <a:fillRef idx="0">
            <a:schemeClr val="accent3"/>
          </a:fillRef>
          <a:effectRef idx="0">
            <a:schemeClr val="accent3"/>
          </a:effectRef>
          <a:fontRef idx="minor">
            <a:schemeClr val="tx1"/>
          </a:fontRef>
        </p:style>
      </p:cxnSp>
      <p:sp>
        <p:nvSpPr>
          <p:cNvPr id="278" name="文本框 277"/>
          <p:cNvSpPr txBox="1"/>
          <p:nvPr/>
        </p:nvSpPr>
        <p:spPr>
          <a:xfrm>
            <a:off x="5848973" y="4961115"/>
            <a:ext cx="545342" cy="276999"/>
          </a:xfrm>
          <a:prstGeom prst="rect">
            <a:avLst/>
          </a:prstGeom>
          <a:noFill/>
        </p:spPr>
        <p:txBody>
          <a:bodyPr wrap="none" rtlCol="0">
            <a:spAutoFit/>
          </a:bodyPr>
          <a:lstStyle/>
          <a:p>
            <a:r>
              <a:rPr lang="en-US" altLang="zh-CN" sz="1200" dirty="0" smtClean="0"/>
              <a:t>linear</a:t>
            </a:r>
          </a:p>
        </p:txBody>
      </p:sp>
      <p:sp>
        <p:nvSpPr>
          <p:cNvPr id="280" name="矩形 279"/>
          <p:cNvSpPr/>
          <p:nvPr/>
        </p:nvSpPr>
        <p:spPr>
          <a:xfrm>
            <a:off x="5497735" y="6418189"/>
            <a:ext cx="1326004" cy="276999"/>
          </a:xfrm>
          <a:prstGeom prst="rect">
            <a:avLst/>
          </a:prstGeom>
        </p:spPr>
        <p:txBody>
          <a:bodyPr wrap="none">
            <a:spAutoFit/>
          </a:bodyPr>
          <a:lstStyle/>
          <a:p>
            <a:r>
              <a:rPr lang="en-US" altLang="zh-CN" sz="1200" dirty="0" smtClean="0"/>
              <a:t>input embedding</a:t>
            </a:r>
            <a:endParaRPr lang="zh-CN" altLang="en-US" sz="1200" dirty="0"/>
          </a:p>
        </p:txBody>
      </p:sp>
      <p:grpSp>
        <p:nvGrpSpPr>
          <p:cNvPr id="11" name="组合 10"/>
          <p:cNvGrpSpPr/>
          <p:nvPr/>
        </p:nvGrpSpPr>
        <p:grpSpPr>
          <a:xfrm rot="5400000">
            <a:off x="3902350" y="1570028"/>
            <a:ext cx="543391" cy="1123244"/>
            <a:chOff x="6309313" y="2421254"/>
            <a:chExt cx="543391" cy="1123244"/>
          </a:xfrm>
        </p:grpSpPr>
        <p:sp>
          <p:nvSpPr>
            <p:cNvPr id="282" name="圆角矩形 281"/>
            <p:cNvSpPr/>
            <p:nvPr/>
          </p:nvSpPr>
          <p:spPr>
            <a:xfrm>
              <a:off x="6717106" y="2429788"/>
              <a:ext cx="135598" cy="1114710"/>
            </a:xfrm>
            <a:prstGeom prst="roundRect">
              <a:avLst>
                <a:gd name="adj" fmla="val 47702"/>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5" name="椭圆 204"/>
            <p:cNvSpPr/>
            <p:nvPr/>
          </p:nvSpPr>
          <p:spPr>
            <a:xfrm>
              <a:off x="6309313" y="2421254"/>
              <a:ext cx="139956" cy="139956"/>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292" name="曲线连接符 291"/>
          <p:cNvCxnSpPr>
            <a:stCxn id="293" idx="1"/>
          </p:cNvCxnSpPr>
          <p:nvPr/>
        </p:nvCxnSpPr>
        <p:spPr>
          <a:xfrm rot="10800000">
            <a:off x="5788935" y="4980439"/>
            <a:ext cx="23162" cy="1314826"/>
          </a:xfrm>
          <a:prstGeom prst="curvedConnector3">
            <a:avLst>
              <a:gd name="adj1" fmla="val 444288"/>
            </a:avLst>
          </a:prstGeom>
          <a:ln>
            <a:tailEnd type="triangle"/>
          </a:ln>
        </p:spPr>
        <p:style>
          <a:lnRef idx="1">
            <a:schemeClr val="accent3"/>
          </a:lnRef>
          <a:fillRef idx="0">
            <a:schemeClr val="accent3"/>
          </a:fillRef>
          <a:effectRef idx="0">
            <a:schemeClr val="accent3"/>
          </a:effectRef>
          <a:fontRef idx="minor">
            <a:schemeClr val="tx1"/>
          </a:fontRef>
        </p:style>
      </p:cxnSp>
      <p:sp>
        <p:nvSpPr>
          <p:cNvPr id="293" name="圆角矩形 292"/>
          <p:cNvSpPr/>
          <p:nvPr/>
        </p:nvSpPr>
        <p:spPr>
          <a:xfrm>
            <a:off x="5812097" y="6130143"/>
            <a:ext cx="212973" cy="330243"/>
          </a:xfrm>
          <a:prstGeom prst="roundRect">
            <a:avLst>
              <a:gd name="adj" fmla="val 3942"/>
            </a:avLst>
          </a:prstGeom>
          <a:noFill/>
          <a:ln>
            <a:solidFill>
              <a:schemeClr val="bg2">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68" name="组合 167"/>
          <p:cNvGrpSpPr/>
          <p:nvPr/>
        </p:nvGrpSpPr>
        <p:grpSpPr>
          <a:xfrm>
            <a:off x="6916479" y="4396817"/>
            <a:ext cx="151987" cy="340103"/>
            <a:chOff x="1129102" y="3974531"/>
            <a:chExt cx="151987" cy="340103"/>
          </a:xfrm>
          <a:solidFill>
            <a:schemeClr val="accent4">
              <a:lumMod val="20000"/>
              <a:lumOff val="80000"/>
            </a:schemeClr>
          </a:solidFill>
        </p:grpSpPr>
        <p:sp>
          <p:nvSpPr>
            <p:cNvPr id="169" name="圆角矩形 168"/>
            <p:cNvSpPr/>
            <p:nvPr/>
          </p:nvSpPr>
          <p:spPr>
            <a:xfrm>
              <a:off x="1129102" y="3974531"/>
              <a:ext cx="151987" cy="340103"/>
            </a:xfrm>
            <a:prstGeom prst="roundRect">
              <a:avLst>
                <a:gd name="adj" fmla="val 47702"/>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0" name="椭圆 169"/>
            <p:cNvSpPr/>
            <p:nvPr/>
          </p:nvSpPr>
          <p:spPr>
            <a:xfrm>
              <a:off x="1132239" y="4086004"/>
              <a:ext cx="139956" cy="139956"/>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91" name="文本框 190"/>
          <p:cNvSpPr txBox="1"/>
          <p:nvPr/>
        </p:nvSpPr>
        <p:spPr>
          <a:xfrm>
            <a:off x="7077857" y="4336519"/>
            <a:ext cx="1180131" cy="276999"/>
          </a:xfrm>
          <a:prstGeom prst="rect">
            <a:avLst/>
          </a:prstGeom>
          <a:noFill/>
        </p:spPr>
        <p:txBody>
          <a:bodyPr wrap="none" rtlCol="0">
            <a:spAutoFit/>
          </a:bodyPr>
          <a:lstStyle/>
          <a:p>
            <a:r>
              <a:rPr lang="en-US" altLang="zh-CN" sz="1200" b="1" dirty="0" smtClean="0">
                <a:solidFill>
                  <a:schemeClr val="accent2"/>
                </a:solidFill>
              </a:rPr>
              <a:t>Bert LM states</a:t>
            </a:r>
            <a:endParaRPr lang="zh-CN" altLang="en-US" sz="1200" b="1" dirty="0">
              <a:solidFill>
                <a:schemeClr val="accent2"/>
              </a:solidFill>
            </a:endParaRPr>
          </a:p>
        </p:txBody>
      </p:sp>
      <p:sp>
        <p:nvSpPr>
          <p:cNvPr id="193" name="圆角矩形 192"/>
          <p:cNvSpPr/>
          <p:nvPr/>
        </p:nvSpPr>
        <p:spPr>
          <a:xfrm>
            <a:off x="5206012" y="6082724"/>
            <a:ext cx="917125" cy="408823"/>
          </a:xfrm>
          <a:prstGeom prst="roundRect">
            <a:avLst>
              <a:gd name="adj" fmla="val 5797"/>
            </a:avLst>
          </a:prstGeom>
          <a:no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94" name="曲线连接符 193"/>
          <p:cNvCxnSpPr>
            <a:stCxn id="193" idx="3"/>
            <a:endCxn id="232" idx="1"/>
          </p:cNvCxnSpPr>
          <p:nvPr/>
        </p:nvCxnSpPr>
        <p:spPr>
          <a:xfrm flipV="1">
            <a:off x="6123137" y="5781423"/>
            <a:ext cx="629760" cy="505713"/>
          </a:xfrm>
          <a:prstGeom prst="curvedConnector3">
            <a:avLst>
              <a:gd name="adj1" fmla="val 50000"/>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196" name="肘形连接符 195"/>
          <p:cNvCxnSpPr>
            <a:stCxn id="169" idx="0"/>
            <a:endCxn id="201" idx="3"/>
          </p:cNvCxnSpPr>
          <p:nvPr/>
        </p:nvCxnSpPr>
        <p:spPr>
          <a:xfrm rot="16200000" flipV="1">
            <a:off x="5298042" y="2702386"/>
            <a:ext cx="1990602" cy="1398260"/>
          </a:xfrm>
          <a:prstGeom prst="bentConnector3">
            <a:avLst>
              <a:gd name="adj1" fmla="val 78309"/>
            </a:avLst>
          </a:prstGeom>
          <a:ln>
            <a:tailEnd type="triangle"/>
          </a:ln>
        </p:spPr>
        <p:style>
          <a:lnRef idx="1">
            <a:schemeClr val="accent1"/>
          </a:lnRef>
          <a:fillRef idx="0">
            <a:schemeClr val="accent1"/>
          </a:fillRef>
          <a:effectRef idx="0">
            <a:schemeClr val="accent1"/>
          </a:effectRef>
          <a:fontRef idx="minor">
            <a:schemeClr val="tx1"/>
          </a:fontRef>
        </p:style>
      </p:cxnSp>
      <p:sp>
        <p:nvSpPr>
          <p:cNvPr id="201" name="圆角矩形 200"/>
          <p:cNvSpPr/>
          <p:nvPr/>
        </p:nvSpPr>
        <p:spPr>
          <a:xfrm rot="5400000">
            <a:off x="5526414" y="1781061"/>
            <a:ext cx="135598" cy="1114710"/>
          </a:xfrm>
          <a:prstGeom prst="roundRect">
            <a:avLst>
              <a:gd name="adj" fmla="val 47702"/>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203" name="椭圆 202"/>
              <p:cNvSpPr/>
              <p:nvPr/>
            </p:nvSpPr>
            <p:spPr>
              <a:xfrm>
                <a:off x="4766576" y="2745772"/>
                <a:ext cx="273800" cy="2738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b="1" i="1" smtClean="0">
                          <a:latin typeface="Cambria Math" panose="02040503050406030204" pitchFamily="18" charset="0"/>
                        </a:rPr>
                        <m:t> </m:t>
                      </m:r>
                      <m:r>
                        <a:rPr lang="en-US" altLang="zh-CN" b="1" i="1" smtClean="0">
                          <a:latin typeface="Cambria Math" panose="02040503050406030204" pitchFamily="18" charset="0"/>
                        </a:rPr>
                        <m:t>𝜷</m:t>
                      </m:r>
                    </m:oMath>
                  </m:oMathPara>
                </a14:m>
                <a:endParaRPr lang="zh-CN" altLang="en-US" b="1" dirty="0"/>
              </a:p>
            </p:txBody>
          </p:sp>
        </mc:Choice>
        <mc:Fallback xmlns="">
          <p:sp>
            <p:nvSpPr>
              <p:cNvPr id="203" name="椭圆 202"/>
              <p:cNvSpPr>
                <a:spLocks noRot="1" noChangeAspect="1" noMove="1" noResize="1" noEditPoints="1" noAdjustHandles="1" noChangeArrowheads="1" noChangeShapeType="1" noTextEdit="1"/>
              </p:cNvSpPr>
              <p:nvPr/>
            </p:nvSpPr>
            <p:spPr>
              <a:xfrm>
                <a:off x="4766576" y="2745772"/>
                <a:ext cx="273800" cy="273800"/>
              </a:xfrm>
              <a:prstGeom prst="ellipse">
                <a:avLst/>
              </a:prstGeom>
              <a:blipFill>
                <a:blip r:embed="rId3"/>
                <a:stretch>
                  <a:fillRect l="-21739" t="-2174" r="-13043" b="-32609"/>
                </a:stretch>
              </a:blipFill>
            </p:spPr>
            <p:txBody>
              <a:bodyPr/>
              <a:lstStyle/>
              <a:p>
                <a:r>
                  <a:rPr lang="zh-CN" altLang="en-US">
                    <a:noFill/>
                  </a:rPr>
                  <a:t> </a:t>
                </a:r>
              </a:p>
            </p:txBody>
          </p:sp>
        </mc:Fallback>
      </mc:AlternateContent>
      <p:sp>
        <p:nvSpPr>
          <p:cNvPr id="204" name="圆角矩形 203"/>
          <p:cNvSpPr/>
          <p:nvPr/>
        </p:nvSpPr>
        <p:spPr>
          <a:xfrm rot="5400000">
            <a:off x="4854974" y="1370097"/>
            <a:ext cx="135598" cy="1114710"/>
          </a:xfrm>
          <a:prstGeom prst="roundRect">
            <a:avLst>
              <a:gd name="adj" fmla="val 47702"/>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06" name="曲线连接符 205"/>
          <p:cNvCxnSpPr>
            <a:stCxn id="201" idx="1"/>
            <a:endCxn id="204" idx="0"/>
          </p:cNvCxnSpPr>
          <p:nvPr/>
        </p:nvCxnSpPr>
        <p:spPr>
          <a:xfrm rot="16200000" flipV="1">
            <a:off x="5365589" y="2041992"/>
            <a:ext cx="343165" cy="114085"/>
          </a:xfrm>
          <a:prstGeom prst="curvedConnector4">
            <a:avLst>
              <a:gd name="adj1" fmla="val -1550"/>
              <a:gd name="adj2" fmla="val -59883"/>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50" name="曲线连接符 49"/>
          <p:cNvCxnSpPr>
            <a:stCxn id="203" idx="0"/>
            <a:endCxn id="201" idx="2"/>
          </p:cNvCxnSpPr>
          <p:nvPr/>
        </p:nvCxnSpPr>
        <p:spPr>
          <a:xfrm rot="5400000" flipH="1" flipV="1">
            <a:off x="4766489" y="2475403"/>
            <a:ext cx="407356" cy="133382"/>
          </a:xfrm>
          <a:prstGeom prst="curvedConnector2">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229" name="曲线连接符 228"/>
          <p:cNvCxnSpPr/>
          <p:nvPr/>
        </p:nvCxnSpPr>
        <p:spPr>
          <a:xfrm rot="5400000" flipH="1" flipV="1">
            <a:off x="4091838" y="1975765"/>
            <a:ext cx="321892" cy="246533"/>
          </a:xfrm>
          <a:prstGeom prst="curvedConnector2">
            <a:avLst/>
          </a:prstGeom>
          <a:ln>
            <a:tailEnd type="triangle"/>
          </a:ln>
        </p:spPr>
        <p:style>
          <a:lnRef idx="1">
            <a:schemeClr val="accent3"/>
          </a:lnRef>
          <a:fillRef idx="0">
            <a:schemeClr val="accent3"/>
          </a:fillRef>
          <a:effectRef idx="0">
            <a:schemeClr val="accent3"/>
          </a:effectRef>
          <a:fontRef idx="minor">
            <a:schemeClr val="tx1"/>
          </a:fontRef>
        </p:style>
      </p:cxnSp>
      <p:sp>
        <p:nvSpPr>
          <p:cNvPr id="231" name="圆角矩形 230"/>
          <p:cNvSpPr/>
          <p:nvPr/>
        </p:nvSpPr>
        <p:spPr>
          <a:xfrm>
            <a:off x="6740821" y="5568127"/>
            <a:ext cx="1200365" cy="425080"/>
          </a:xfrm>
          <a:prstGeom prst="roundRect">
            <a:avLst>
              <a:gd name="adj" fmla="val 5797"/>
            </a:avLst>
          </a:prstGeom>
          <a:no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2" name="文本框 231"/>
          <p:cNvSpPr txBox="1"/>
          <p:nvPr/>
        </p:nvSpPr>
        <p:spPr>
          <a:xfrm>
            <a:off x="6752897" y="5642923"/>
            <a:ext cx="1268230" cy="276999"/>
          </a:xfrm>
          <a:prstGeom prst="rect">
            <a:avLst/>
          </a:prstGeom>
          <a:noFill/>
        </p:spPr>
        <p:txBody>
          <a:bodyPr wrap="square" rtlCol="0">
            <a:spAutoFit/>
          </a:bodyPr>
          <a:lstStyle/>
          <a:p>
            <a:r>
              <a:rPr lang="en-US" altLang="zh-CN" sz="1200" b="1" dirty="0" smtClean="0">
                <a:solidFill>
                  <a:schemeClr val="accent2"/>
                </a:solidFill>
              </a:rPr>
              <a:t>Pre-trained LM</a:t>
            </a:r>
            <a:endParaRPr lang="zh-CN" altLang="en-US" sz="1200" b="1" dirty="0">
              <a:solidFill>
                <a:schemeClr val="accent2"/>
              </a:solidFill>
            </a:endParaRPr>
          </a:p>
        </p:txBody>
      </p:sp>
      <p:cxnSp>
        <p:nvCxnSpPr>
          <p:cNvPr id="233" name="曲线连接符 232"/>
          <p:cNvCxnSpPr>
            <a:stCxn id="231" idx="0"/>
            <a:endCxn id="169" idx="2"/>
          </p:cNvCxnSpPr>
          <p:nvPr/>
        </p:nvCxnSpPr>
        <p:spPr>
          <a:xfrm rot="16200000" flipV="1">
            <a:off x="6751136" y="4978258"/>
            <a:ext cx="831207" cy="348531"/>
          </a:xfrm>
          <a:prstGeom prst="curvedConnector3">
            <a:avLst>
              <a:gd name="adj1" fmla="val 112"/>
            </a:avLst>
          </a:prstGeom>
          <a:ln>
            <a:tailEnd type="triangle"/>
          </a:ln>
        </p:spPr>
        <p:style>
          <a:lnRef idx="1">
            <a:schemeClr val="accent3"/>
          </a:lnRef>
          <a:fillRef idx="0">
            <a:schemeClr val="accent3"/>
          </a:fillRef>
          <a:effectRef idx="0">
            <a:schemeClr val="accent3"/>
          </a:effectRef>
          <a:fontRef idx="minor">
            <a:schemeClr val="tx1"/>
          </a:fontRef>
        </p:style>
      </p:cxnSp>
      <p:sp>
        <p:nvSpPr>
          <p:cNvPr id="261" name="文本框 260"/>
          <p:cNvSpPr txBox="1"/>
          <p:nvPr/>
        </p:nvSpPr>
        <p:spPr>
          <a:xfrm>
            <a:off x="1422698" y="2172684"/>
            <a:ext cx="1811400" cy="276999"/>
          </a:xfrm>
          <a:prstGeom prst="rect">
            <a:avLst/>
          </a:prstGeom>
          <a:noFill/>
        </p:spPr>
        <p:txBody>
          <a:bodyPr wrap="square" rtlCol="0">
            <a:spAutoFit/>
          </a:bodyPr>
          <a:lstStyle/>
          <a:p>
            <a:r>
              <a:rPr lang="en-US" altLang="zh-CN" sz="1200" b="1" dirty="0" smtClean="0">
                <a:solidFill>
                  <a:schemeClr val="accent2"/>
                </a:solidFill>
              </a:rPr>
              <a:t>Probability distribution</a:t>
            </a:r>
            <a:endParaRPr lang="zh-CN" altLang="en-US" sz="1200" b="1" dirty="0">
              <a:solidFill>
                <a:schemeClr val="accent2"/>
              </a:solidFill>
            </a:endParaRPr>
          </a:p>
        </p:txBody>
      </p:sp>
      <p:sp>
        <p:nvSpPr>
          <p:cNvPr id="262" name="文本框 261"/>
          <p:cNvSpPr txBox="1"/>
          <p:nvPr/>
        </p:nvSpPr>
        <p:spPr>
          <a:xfrm>
            <a:off x="1059222" y="2740423"/>
            <a:ext cx="1173719" cy="276999"/>
          </a:xfrm>
          <a:prstGeom prst="rect">
            <a:avLst/>
          </a:prstGeom>
          <a:noFill/>
        </p:spPr>
        <p:txBody>
          <a:bodyPr wrap="none" rtlCol="0">
            <a:spAutoFit/>
          </a:bodyPr>
          <a:lstStyle/>
          <a:p>
            <a:r>
              <a:rPr lang="en-US" altLang="zh-CN" sz="1200" b="1" dirty="0" smtClean="0">
                <a:solidFill>
                  <a:schemeClr val="accent2"/>
                </a:solidFill>
              </a:rPr>
              <a:t>Soft Attention</a:t>
            </a:r>
            <a:endParaRPr lang="zh-CN" altLang="en-US" sz="1200" b="1" dirty="0">
              <a:solidFill>
                <a:schemeClr val="accent2"/>
              </a:solidFill>
            </a:endParaRPr>
          </a:p>
        </p:txBody>
      </p:sp>
      <mc:AlternateContent xmlns:mc="http://schemas.openxmlformats.org/markup-compatibility/2006" xmlns:a14="http://schemas.microsoft.com/office/drawing/2010/main">
        <mc:Choice Requires="a14">
          <p:sp>
            <p:nvSpPr>
              <p:cNvPr id="263" name="文本框 262"/>
              <p:cNvSpPr txBox="1"/>
              <p:nvPr/>
            </p:nvSpPr>
            <p:spPr>
              <a:xfrm>
                <a:off x="6438017" y="2138967"/>
                <a:ext cx="4307718"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rPr>
                        <m:t>𝑙𝑜𝑔𝑝</m:t>
                      </m:r>
                      <m:d>
                        <m:dPr>
                          <m:ctrlPr>
                            <a:rPr lang="en-US" altLang="zh-CN" sz="1400" b="0" i="1" smtClean="0">
                              <a:latin typeface="Cambria Math" charset="0"/>
                            </a:rPr>
                          </m:ctrlPr>
                        </m:dPr>
                        <m:e>
                          <m:sSub>
                            <m:sSubPr>
                              <m:ctrlPr>
                                <a:rPr lang="en-US" altLang="zh-CN" sz="1400" b="0" i="1" smtClean="0">
                                  <a:latin typeface="Cambria Math" charset="0"/>
                                </a:rPr>
                              </m:ctrlPr>
                            </m:sSubPr>
                            <m:e>
                              <m:r>
                                <a:rPr lang="en-US" altLang="zh-CN" sz="1400" b="0" i="1" smtClean="0">
                                  <a:latin typeface="Cambria Math" panose="02040503050406030204" pitchFamily="18" charset="0"/>
                                </a:rPr>
                                <m:t>𝑦</m:t>
                              </m:r>
                            </m:e>
                            <m:sub>
                              <m:r>
                                <a:rPr lang="en-US" altLang="zh-CN" sz="1400" b="0" i="1" smtClean="0">
                                  <a:latin typeface="Cambria Math" panose="02040503050406030204" pitchFamily="18" charset="0"/>
                                </a:rPr>
                                <m:t>𝑡</m:t>
                              </m:r>
                            </m:sub>
                          </m:sSub>
                          <m:r>
                            <a:rPr lang="en-US" altLang="zh-CN" sz="1400" b="0" i="1" smtClean="0">
                              <a:latin typeface="Cambria Math" panose="02040503050406030204" pitchFamily="18" charset="0"/>
                            </a:rPr>
                            <m:t>=</m:t>
                          </m:r>
                          <m:r>
                            <a:rPr lang="en-US" altLang="zh-CN" sz="1400" b="0" i="1" smtClean="0">
                              <a:latin typeface="Cambria Math" panose="02040503050406030204" pitchFamily="18" charset="0"/>
                            </a:rPr>
                            <m:t>𝑘</m:t>
                          </m:r>
                        </m:e>
                      </m:d>
                      <m:r>
                        <a:rPr lang="en-US" altLang="zh-CN" sz="1400" b="0" i="1" smtClean="0">
                          <a:latin typeface="Cambria Math" panose="02040503050406030204" pitchFamily="18" charset="0"/>
                        </a:rPr>
                        <m:t>=</m:t>
                      </m:r>
                      <m:r>
                        <a:rPr lang="en-US" altLang="zh-CN" sz="1400" b="0" i="1" smtClean="0">
                          <a:latin typeface="Cambria Math" panose="02040503050406030204" pitchFamily="18" charset="0"/>
                        </a:rPr>
                        <m:t>𝑙𝑜𝑔</m:t>
                      </m:r>
                      <m:sSub>
                        <m:sSubPr>
                          <m:ctrlPr>
                            <a:rPr lang="en-US" altLang="zh-CN" sz="1400" b="0" i="1" smtClean="0">
                              <a:latin typeface="Cambria Math" charset="0"/>
                            </a:rPr>
                          </m:ctrlPr>
                        </m:sSubPr>
                        <m:e>
                          <m:r>
                            <a:rPr lang="en-US" altLang="zh-CN" sz="1400" b="0" i="1" smtClean="0">
                              <a:latin typeface="Cambria Math" panose="02040503050406030204" pitchFamily="18" charset="0"/>
                            </a:rPr>
                            <m:t>𝑝</m:t>
                          </m:r>
                        </m:e>
                        <m:sub>
                          <m:r>
                            <a:rPr lang="en-US" altLang="zh-CN" sz="1400" b="0" i="1" smtClean="0">
                              <a:latin typeface="Cambria Math" panose="02040503050406030204" pitchFamily="18" charset="0"/>
                            </a:rPr>
                            <m:t>𝐺𝐸𝑁</m:t>
                          </m:r>
                        </m:sub>
                      </m:sSub>
                      <m:d>
                        <m:dPr>
                          <m:ctrlPr>
                            <a:rPr lang="en-US" altLang="zh-CN" sz="1400" b="0" i="1" smtClean="0">
                              <a:latin typeface="Cambria Math" charset="0"/>
                            </a:rPr>
                          </m:ctrlPr>
                        </m:dPr>
                        <m:e>
                          <m:sSub>
                            <m:sSubPr>
                              <m:ctrlPr>
                                <a:rPr lang="en-US" altLang="zh-CN" sz="1400" b="0" i="1" smtClean="0">
                                  <a:latin typeface="Cambria Math" charset="0"/>
                                </a:rPr>
                              </m:ctrlPr>
                            </m:sSubPr>
                            <m:e>
                              <m:r>
                                <a:rPr lang="en-US" altLang="zh-CN" sz="1400" b="0" i="1" smtClean="0">
                                  <a:latin typeface="Cambria Math" panose="02040503050406030204" pitchFamily="18" charset="0"/>
                                </a:rPr>
                                <m:t>𝑦</m:t>
                              </m:r>
                            </m:e>
                            <m:sub>
                              <m:r>
                                <a:rPr lang="en-US" altLang="zh-CN" sz="1400" b="0" i="1" smtClean="0">
                                  <a:latin typeface="Cambria Math" panose="02040503050406030204" pitchFamily="18" charset="0"/>
                                </a:rPr>
                                <m:t>𝑡</m:t>
                              </m:r>
                            </m:sub>
                          </m:sSub>
                          <m:r>
                            <a:rPr lang="en-US" altLang="zh-CN" sz="1400" b="0" i="1" smtClean="0">
                              <a:latin typeface="Cambria Math" panose="02040503050406030204" pitchFamily="18" charset="0"/>
                            </a:rPr>
                            <m:t>=</m:t>
                          </m:r>
                          <m:r>
                            <a:rPr lang="en-US" altLang="zh-CN" sz="1400" b="0" i="1" smtClean="0">
                              <a:latin typeface="Cambria Math" panose="02040503050406030204" pitchFamily="18" charset="0"/>
                            </a:rPr>
                            <m:t>𝑘</m:t>
                          </m:r>
                        </m:e>
                      </m:d>
                      <m:r>
                        <a:rPr lang="en-US" altLang="zh-CN" sz="1400" b="0" i="1" smtClean="0">
                          <a:latin typeface="Cambria Math" panose="02040503050406030204" pitchFamily="18" charset="0"/>
                        </a:rPr>
                        <m:t>+</m:t>
                      </m:r>
                      <m:r>
                        <a:rPr lang="en-US" altLang="zh-CN" sz="1400" i="1">
                          <a:latin typeface="Cambria Math" panose="02040503050406030204" pitchFamily="18" charset="0"/>
                        </a:rPr>
                        <m:t>𝛽</m:t>
                      </m:r>
                      <m:r>
                        <a:rPr lang="en-US" altLang="zh-CN" sz="1400" i="1">
                          <a:latin typeface="Cambria Math" panose="02040503050406030204" pitchFamily="18" charset="0"/>
                        </a:rPr>
                        <m:t>𝑙𝑜𝑔</m:t>
                      </m:r>
                      <m:sSub>
                        <m:sSubPr>
                          <m:ctrlPr>
                            <a:rPr lang="en-US" altLang="zh-CN" sz="1400" i="1">
                              <a:latin typeface="Cambria Math" charset="0"/>
                            </a:rPr>
                          </m:ctrlPr>
                        </m:sSubPr>
                        <m:e>
                          <m:r>
                            <a:rPr lang="en-US" altLang="zh-CN" sz="1400" i="1">
                              <a:latin typeface="Cambria Math" panose="02040503050406030204" pitchFamily="18" charset="0"/>
                            </a:rPr>
                            <m:t>𝑝</m:t>
                          </m:r>
                        </m:e>
                        <m:sub>
                          <m:r>
                            <a:rPr lang="en-US" altLang="zh-CN" sz="1400" i="1">
                              <a:latin typeface="Cambria Math" panose="02040503050406030204" pitchFamily="18" charset="0"/>
                            </a:rPr>
                            <m:t>𝐿𝑀</m:t>
                          </m:r>
                        </m:sub>
                      </m:sSub>
                      <m:r>
                        <a:rPr lang="en-US" altLang="zh-CN" sz="1400" i="1">
                          <a:latin typeface="Cambria Math" panose="02040503050406030204" pitchFamily="18" charset="0"/>
                        </a:rPr>
                        <m:t>(</m:t>
                      </m:r>
                      <m:sSub>
                        <m:sSubPr>
                          <m:ctrlPr>
                            <a:rPr lang="en-US" altLang="zh-CN" sz="1400" i="1">
                              <a:latin typeface="Cambria Math" charset="0"/>
                            </a:rPr>
                          </m:ctrlPr>
                        </m:sSubPr>
                        <m:e>
                          <m:r>
                            <a:rPr lang="en-US" altLang="zh-CN" sz="1400" i="1">
                              <a:latin typeface="Cambria Math" panose="02040503050406030204" pitchFamily="18" charset="0"/>
                            </a:rPr>
                            <m:t>𝑦</m:t>
                          </m:r>
                        </m:e>
                        <m:sub>
                          <m:r>
                            <a:rPr lang="en-US" altLang="zh-CN" sz="1400" i="1">
                              <a:latin typeface="Cambria Math" panose="02040503050406030204" pitchFamily="18" charset="0"/>
                            </a:rPr>
                            <m:t>𝑡</m:t>
                          </m:r>
                        </m:sub>
                      </m:sSub>
                      <m:r>
                        <a:rPr lang="en-US" altLang="zh-CN" sz="1400" i="1">
                          <a:latin typeface="Cambria Math" panose="02040503050406030204" pitchFamily="18" charset="0"/>
                        </a:rPr>
                        <m:t>=</m:t>
                      </m:r>
                      <m:r>
                        <a:rPr lang="en-US" altLang="zh-CN" sz="1400" i="1">
                          <a:latin typeface="Cambria Math" panose="02040503050406030204" pitchFamily="18" charset="0"/>
                        </a:rPr>
                        <m:t>𝑘</m:t>
                      </m:r>
                      <m:r>
                        <a:rPr lang="en-US" altLang="zh-CN" sz="1400" i="1">
                          <a:latin typeface="Cambria Math" panose="02040503050406030204" pitchFamily="18" charset="0"/>
                        </a:rPr>
                        <m:t>)</m:t>
                      </m:r>
                    </m:oMath>
                  </m:oMathPara>
                </a14:m>
                <a:endParaRPr lang="zh-CN" altLang="en-US" sz="1400" dirty="0"/>
              </a:p>
            </p:txBody>
          </p:sp>
        </mc:Choice>
        <mc:Fallback xmlns="">
          <p:sp>
            <p:nvSpPr>
              <p:cNvPr id="263" name="文本框 262"/>
              <p:cNvSpPr txBox="1">
                <a:spLocks noRot="1" noChangeAspect="1" noMove="1" noResize="1" noEditPoints="1" noAdjustHandles="1" noChangeArrowheads="1" noChangeShapeType="1" noTextEdit="1"/>
              </p:cNvSpPr>
              <p:nvPr/>
            </p:nvSpPr>
            <p:spPr>
              <a:xfrm>
                <a:off x="6438017" y="2138967"/>
                <a:ext cx="4307718" cy="307777"/>
              </a:xfrm>
              <a:prstGeom prst="rect">
                <a:avLst/>
              </a:prstGeom>
              <a:blipFill>
                <a:blip r:embed="rId4"/>
                <a:stretch>
                  <a:fillRect b="-8000"/>
                </a:stretch>
              </a:blipFill>
            </p:spPr>
            <p:txBody>
              <a:bodyPr/>
              <a:lstStyle/>
              <a:p>
                <a:r>
                  <a:rPr lang="zh-CN" altLang="en-US">
                    <a:noFill/>
                  </a:rPr>
                  <a:t> </a:t>
                </a:r>
              </a:p>
            </p:txBody>
          </p:sp>
        </mc:Fallback>
      </mc:AlternateContent>
      <p:sp>
        <p:nvSpPr>
          <p:cNvPr id="211" name="灯片编号占位符 210"/>
          <p:cNvSpPr>
            <a:spLocks noGrp="1"/>
          </p:cNvSpPr>
          <p:nvPr>
            <p:ph type="sldNum" sz="quarter" idx="12"/>
          </p:nvPr>
        </p:nvSpPr>
        <p:spPr/>
        <p:txBody>
          <a:bodyPr/>
          <a:lstStyle/>
          <a:p>
            <a:fld id="{C91F423C-F180-4845-B359-EE34BC02D0F6}" type="slidenum">
              <a:rPr lang="zh-CN" altLang="en-US" smtClean="0"/>
              <a:t>29</a:t>
            </a:fld>
            <a:endParaRPr lang="zh-CN" altLang="en-US"/>
          </a:p>
        </p:txBody>
      </p:sp>
    </p:spTree>
    <p:extLst>
      <p:ext uri="{BB962C8B-B14F-4D97-AF65-F5344CB8AC3E}">
        <p14:creationId xmlns:p14="http://schemas.microsoft.com/office/powerpoint/2010/main" val="111688145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研究问题</a:t>
            </a:r>
            <a:endParaRPr lang="zh-CN" altLang="en-US" dirty="0"/>
          </a:p>
        </p:txBody>
      </p:sp>
      <p:sp>
        <p:nvSpPr>
          <p:cNvPr id="3" name="内容占位符 2"/>
          <p:cNvSpPr>
            <a:spLocks noGrp="1"/>
          </p:cNvSpPr>
          <p:nvPr>
            <p:ph idx="1"/>
          </p:nvPr>
        </p:nvSpPr>
        <p:spPr/>
        <p:txBody>
          <a:bodyPr/>
          <a:lstStyle/>
          <a:p>
            <a:r>
              <a:rPr lang="zh-CN" altLang="en-US" dirty="0" smtClean="0"/>
              <a:t>问题</a:t>
            </a:r>
            <a:endParaRPr lang="en-US" altLang="zh-CN" dirty="0" smtClean="0"/>
          </a:p>
          <a:p>
            <a:pPr marL="457200" lvl="1" indent="0">
              <a:buNone/>
            </a:pPr>
            <a:r>
              <a:rPr lang="zh-CN" altLang="en-US" dirty="0"/>
              <a:t>电商购物概念的标题</a:t>
            </a:r>
            <a:r>
              <a:rPr lang="zh-CN" altLang="en-US" dirty="0" smtClean="0"/>
              <a:t>生成</a:t>
            </a:r>
            <a:endParaRPr lang="en-US" altLang="zh-CN" dirty="0" smtClean="0"/>
          </a:p>
          <a:p>
            <a:r>
              <a:rPr lang="zh-CN" altLang="en-US" dirty="0" smtClean="0"/>
              <a:t>目标</a:t>
            </a:r>
            <a:endParaRPr lang="en-US" altLang="zh-CN" dirty="0"/>
          </a:p>
          <a:p>
            <a:pPr marL="457200" lvl="1" indent="0">
              <a:buNone/>
            </a:pPr>
            <a:r>
              <a:rPr lang="zh-CN" altLang="en-US" dirty="0" smtClean="0"/>
              <a:t>希望</a:t>
            </a:r>
            <a:r>
              <a:rPr lang="zh-CN" altLang="en-US" dirty="0"/>
              <a:t>提升用户体验，增加用户的点击和购买</a:t>
            </a:r>
            <a:r>
              <a:rPr lang="zh-CN" altLang="en-US" dirty="0" smtClean="0"/>
              <a:t>欲望</a:t>
            </a:r>
            <a:endParaRPr lang="en-US" altLang="zh-CN" dirty="0" smtClean="0"/>
          </a:p>
          <a:p>
            <a:pPr marL="0" indent="0">
              <a:buNone/>
            </a:pPr>
            <a:endParaRPr lang="en-US" altLang="zh-CN" dirty="0" smtClean="0"/>
          </a:p>
          <a:p>
            <a:pPr lvl="1"/>
            <a:endParaRPr lang="en-US" altLang="zh-CN" dirty="0" smtClean="0"/>
          </a:p>
        </p:txBody>
      </p:sp>
      <p:pic>
        <p:nvPicPr>
          <p:cNvPr id="15" name="图片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69358" y="3596120"/>
            <a:ext cx="8790023" cy="2700074"/>
          </a:xfrm>
          <a:prstGeom prst="rect">
            <a:avLst/>
          </a:prstGeom>
        </p:spPr>
      </p:pic>
      <p:sp>
        <p:nvSpPr>
          <p:cNvPr id="4" name="灯片编号占位符 3"/>
          <p:cNvSpPr>
            <a:spLocks noGrp="1"/>
          </p:cNvSpPr>
          <p:nvPr>
            <p:ph type="sldNum" sz="quarter" idx="12"/>
          </p:nvPr>
        </p:nvSpPr>
        <p:spPr/>
        <p:txBody>
          <a:bodyPr/>
          <a:lstStyle/>
          <a:p>
            <a:fld id="{C91F423C-F180-4845-B359-EE34BC02D0F6}" type="slidenum">
              <a:rPr lang="zh-CN" altLang="en-US" smtClean="0"/>
              <a:t>3</a:t>
            </a:fld>
            <a:endParaRPr lang="zh-CN" altLang="en-US"/>
          </a:p>
        </p:txBody>
      </p:sp>
    </p:spTree>
    <p:extLst>
      <p:ext uri="{BB962C8B-B14F-4D97-AF65-F5344CB8AC3E}">
        <p14:creationId xmlns:p14="http://schemas.microsoft.com/office/powerpoint/2010/main" val="87930051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个性化标题生成结果展示</a:t>
            </a:r>
          </a:p>
        </p:txBody>
      </p:sp>
      <p:pic>
        <p:nvPicPr>
          <p:cNvPr id="4" name="图片 3"/>
          <p:cNvPicPr>
            <a:picLocks noChangeAspect="1"/>
          </p:cNvPicPr>
          <p:nvPr/>
        </p:nvPicPr>
        <p:blipFill>
          <a:blip r:embed="rId2"/>
          <a:stretch>
            <a:fillRect/>
          </a:stretch>
        </p:blipFill>
        <p:spPr>
          <a:xfrm>
            <a:off x="3354965" y="1650436"/>
            <a:ext cx="5343525" cy="485775"/>
          </a:xfrm>
          <a:prstGeom prst="rect">
            <a:avLst/>
          </a:prstGeom>
        </p:spPr>
      </p:pic>
      <p:pic>
        <p:nvPicPr>
          <p:cNvPr id="5" name="图片 4"/>
          <p:cNvPicPr>
            <a:picLocks noChangeAspect="1"/>
          </p:cNvPicPr>
          <p:nvPr/>
        </p:nvPicPr>
        <p:blipFill>
          <a:blip r:embed="rId3"/>
          <a:stretch>
            <a:fillRect/>
          </a:stretch>
        </p:blipFill>
        <p:spPr>
          <a:xfrm>
            <a:off x="1450636" y="2524140"/>
            <a:ext cx="1737607" cy="2367827"/>
          </a:xfrm>
          <a:prstGeom prst="rect">
            <a:avLst/>
          </a:prstGeom>
        </p:spPr>
      </p:pic>
      <p:pic>
        <p:nvPicPr>
          <p:cNvPr id="6" name="图片 5"/>
          <p:cNvPicPr>
            <a:picLocks noChangeAspect="1"/>
          </p:cNvPicPr>
          <p:nvPr/>
        </p:nvPicPr>
        <p:blipFill>
          <a:blip r:embed="rId4"/>
          <a:stretch>
            <a:fillRect/>
          </a:stretch>
        </p:blipFill>
        <p:spPr>
          <a:xfrm>
            <a:off x="3163175" y="2524140"/>
            <a:ext cx="1847850" cy="2486025"/>
          </a:xfrm>
          <a:prstGeom prst="rect">
            <a:avLst/>
          </a:prstGeom>
        </p:spPr>
      </p:pic>
      <p:pic>
        <p:nvPicPr>
          <p:cNvPr id="7" name="图片 6"/>
          <p:cNvPicPr>
            <a:picLocks noChangeAspect="1"/>
          </p:cNvPicPr>
          <p:nvPr/>
        </p:nvPicPr>
        <p:blipFill rotWithShape="1">
          <a:blip r:embed="rId5"/>
          <a:srcRect b="6834"/>
          <a:stretch/>
        </p:blipFill>
        <p:spPr>
          <a:xfrm>
            <a:off x="4970753" y="2489936"/>
            <a:ext cx="1809750" cy="2520229"/>
          </a:xfrm>
          <a:prstGeom prst="rect">
            <a:avLst/>
          </a:prstGeom>
        </p:spPr>
      </p:pic>
      <p:cxnSp>
        <p:nvCxnSpPr>
          <p:cNvPr id="9" name="直接箭头连接符 8"/>
          <p:cNvCxnSpPr>
            <a:stCxn id="4" idx="2"/>
            <a:endCxn id="5" idx="0"/>
          </p:cNvCxnSpPr>
          <p:nvPr/>
        </p:nvCxnSpPr>
        <p:spPr>
          <a:xfrm flipH="1">
            <a:off x="2319440" y="2136211"/>
            <a:ext cx="3707288" cy="387929"/>
          </a:xfrm>
          <a:prstGeom prst="straightConnector1">
            <a:avLst/>
          </a:prstGeom>
          <a:ln w="19050">
            <a:tailEnd type="triangle"/>
          </a:ln>
        </p:spPr>
        <p:style>
          <a:lnRef idx="1">
            <a:schemeClr val="accent2"/>
          </a:lnRef>
          <a:fillRef idx="0">
            <a:schemeClr val="accent2"/>
          </a:fillRef>
          <a:effectRef idx="0">
            <a:schemeClr val="accent2"/>
          </a:effectRef>
          <a:fontRef idx="minor">
            <a:schemeClr val="tx1"/>
          </a:fontRef>
        </p:style>
      </p:cxnSp>
      <p:cxnSp>
        <p:nvCxnSpPr>
          <p:cNvPr id="10" name="直接箭头连接符 9"/>
          <p:cNvCxnSpPr>
            <a:stCxn id="4" idx="2"/>
            <a:endCxn id="6" idx="0"/>
          </p:cNvCxnSpPr>
          <p:nvPr/>
        </p:nvCxnSpPr>
        <p:spPr>
          <a:xfrm flipH="1">
            <a:off x="4087100" y="2136211"/>
            <a:ext cx="1939628" cy="387929"/>
          </a:xfrm>
          <a:prstGeom prst="straightConnector1">
            <a:avLst/>
          </a:prstGeom>
          <a:ln w="19050">
            <a:tailEnd type="triangle"/>
          </a:ln>
        </p:spPr>
        <p:style>
          <a:lnRef idx="1">
            <a:schemeClr val="accent2"/>
          </a:lnRef>
          <a:fillRef idx="0">
            <a:schemeClr val="accent2"/>
          </a:fillRef>
          <a:effectRef idx="0">
            <a:schemeClr val="accent2"/>
          </a:effectRef>
          <a:fontRef idx="minor">
            <a:schemeClr val="tx1"/>
          </a:fontRef>
        </p:style>
      </p:cxnSp>
      <p:cxnSp>
        <p:nvCxnSpPr>
          <p:cNvPr id="11" name="直接箭头连接符 10"/>
          <p:cNvCxnSpPr>
            <a:stCxn id="4" idx="2"/>
            <a:endCxn id="7" idx="0"/>
          </p:cNvCxnSpPr>
          <p:nvPr/>
        </p:nvCxnSpPr>
        <p:spPr>
          <a:xfrm flipH="1">
            <a:off x="5875628" y="2136211"/>
            <a:ext cx="151100" cy="353725"/>
          </a:xfrm>
          <a:prstGeom prst="straightConnector1">
            <a:avLst/>
          </a:prstGeom>
          <a:ln w="19050">
            <a:tailEnd type="triangle"/>
          </a:ln>
        </p:spPr>
        <p:style>
          <a:lnRef idx="1">
            <a:schemeClr val="accent2"/>
          </a:lnRef>
          <a:fillRef idx="0">
            <a:schemeClr val="accent2"/>
          </a:fillRef>
          <a:effectRef idx="0">
            <a:schemeClr val="accent2"/>
          </a:effectRef>
          <a:fontRef idx="minor">
            <a:schemeClr val="tx1"/>
          </a:fontRef>
        </p:style>
      </p:cxnSp>
      <p:pic>
        <p:nvPicPr>
          <p:cNvPr id="41" name="图片 40"/>
          <p:cNvPicPr>
            <a:picLocks noChangeAspect="1"/>
          </p:cNvPicPr>
          <p:nvPr/>
        </p:nvPicPr>
        <p:blipFill>
          <a:blip r:embed="rId6"/>
          <a:stretch>
            <a:fillRect/>
          </a:stretch>
        </p:blipFill>
        <p:spPr>
          <a:xfrm>
            <a:off x="7874041" y="2524140"/>
            <a:ext cx="1771650" cy="2466975"/>
          </a:xfrm>
          <a:prstGeom prst="rect">
            <a:avLst/>
          </a:prstGeom>
        </p:spPr>
      </p:pic>
      <p:cxnSp>
        <p:nvCxnSpPr>
          <p:cNvPr id="42" name="直接箭头连接符 41"/>
          <p:cNvCxnSpPr>
            <a:stCxn id="4" idx="2"/>
            <a:endCxn id="41" idx="0"/>
          </p:cNvCxnSpPr>
          <p:nvPr/>
        </p:nvCxnSpPr>
        <p:spPr>
          <a:xfrm>
            <a:off x="6026728" y="2136211"/>
            <a:ext cx="2733138" cy="387929"/>
          </a:xfrm>
          <a:prstGeom prst="straightConnector1">
            <a:avLst/>
          </a:prstGeom>
          <a:ln w="19050">
            <a:tailEnd type="triangle"/>
          </a:ln>
        </p:spPr>
        <p:style>
          <a:lnRef idx="1">
            <a:schemeClr val="accent2"/>
          </a:lnRef>
          <a:fillRef idx="0">
            <a:schemeClr val="accent2"/>
          </a:fillRef>
          <a:effectRef idx="0">
            <a:schemeClr val="accent2"/>
          </a:effectRef>
          <a:fontRef idx="minor">
            <a:schemeClr val="tx1"/>
          </a:fontRef>
        </p:style>
      </p:cxnSp>
      <p:pic>
        <p:nvPicPr>
          <p:cNvPr id="49" name="图片 48"/>
          <p:cNvPicPr>
            <a:picLocks noChangeAspect="1"/>
          </p:cNvPicPr>
          <p:nvPr/>
        </p:nvPicPr>
        <p:blipFill>
          <a:blip r:embed="rId7"/>
          <a:stretch>
            <a:fillRect/>
          </a:stretch>
        </p:blipFill>
        <p:spPr>
          <a:xfrm>
            <a:off x="9731416" y="2528538"/>
            <a:ext cx="1809750" cy="2505075"/>
          </a:xfrm>
          <a:prstGeom prst="rect">
            <a:avLst/>
          </a:prstGeom>
        </p:spPr>
      </p:pic>
      <p:cxnSp>
        <p:nvCxnSpPr>
          <p:cNvPr id="51" name="直接箭头连接符 50"/>
          <p:cNvCxnSpPr>
            <a:stCxn id="4" idx="2"/>
            <a:endCxn id="49" idx="0"/>
          </p:cNvCxnSpPr>
          <p:nvPr/>
        </p:nvCxnSpPr>
        <p:spPr>
          <a:xfrm>
            <a:off x="6026728" y="2136211"/>
            <a:ext cx="4609563" cy="392327"/>
          </a:xfrm>
          <a:prstGeom prst="straightConnector1">
            <a:avLst/>
          </a:prstGeom>
          <a:ln w="19050">
            <a:tailEnd type="triangle"/>
          </a:ln>
        </p:spPr>
        <p:style>
          <a:lnRef idx="1">
            <a:schemeClr val="accent2"/>
          </a:lnRef>
          <a:fillRef idx="0">
            <a:schemeClr val="accent2"/>
          </a:fillRef>
          <a:effectRef idx="0">
            <a:schemeClr val="accent2"/>
          </a:effectRef>
          <a:fontRef idx="minor">
            <a:schemeClr val="tx1"/>
          </a:fontRef>
        </p:style>
      </p:cxnSp>
      <p:sp>
        <p:nvSpPr>
          <p:cNvPr id="60" name="文本框 59"/>
          <p:cNvSpPr txBox="1"/>
          <p:nvPr/>
        </p:nvSpPr>
        <p:spPr>
          <a:xfrm>
            <a:off x="174462" y="1695557"/>
            <a:ext cx="1107996" cy="369332"/>
          </a:xfrm>
          <a:prstGeom prst="rect">
            <a:avLst/>
          </a:prstGeom>
          <a:noFill/>
        </p:spPr>
        <p:txBody>
          <a:bodyPr wrap="none" rtlCol="0">
            <a:spAutoFit/>
          </a:bodyPr>
          <a:lstStyle/>
          <a:p>
            <a:pPr algn="ctr"/>
            <a:r>
              <a:rPr lang="zh-CN" altLang="en-US" b="1" dirty="0" smtClean="0">
                <a:solidFill>
                  <a:schemeClr val="bg1">
                    <a:lumMod val="65000"/>
                  </a:schemeClr>
                </a:solidFill>
              </a:rPr>
              <a:t>电商概念</a:t>
            </a:r>
            <a:endParaRPr lang="zh-CN" altLang="en-US" b="1" dirty="0">
              <a:solidFill>
                <a:schemeClr val="bg1">
                  <a:lumMod val="65000"/>
                </a:schemeClr>
              </a:solidFill>
            </a:endParaRPr>
          </a:p>
        </p:txBody>
      </p:sp>
      <p:sp>
        <p:nvSpPr>
          <p:cNvPr id="62" name="文本框 61"/>
          <p:cNvSpPr txBox="1"/>
          <p:nvPr/>
        </p:nvSpPr>
        <p:spPr>
          <a:xfrm>
            <a:off x="1614698" y="1690247"/>
            <a:ext cx="1569660" cy="369332"/>
          </a:xfrm>
          <a:prstGeom prst="rect">
            <a:avLst/>
          </a:prstGeom>
          <a:noFill/>
        </p:spPr>
        <p:txBody>
          <a:bodyPr wrap="none" rtlCol="0">
            <a:spAutoFit/>
          </a:bodyPr>
          <a:lstStyle/>
          <a:p>
            <a:r>
              <a:rPr lang="zh-CN" altLang="en-US" b="1" dirty="0" smtClean="0"/>
              <a:t>玻璃灯具灯饰</a:t>
            </a:r>
            <a:endParaRPr lang="zh-CN" altLang="en-US" b="1" dirty="0"/>
          </a:p>
        </p:txBody>
      </p:sp>
      <p:sp>
        <p:nvSpPr>
          <p:cNvPr id="27" name="矩形 26"/>
          <p:cNvSpPr/>
          <p:nvPr/>
        </p:nvSpPr>
        <p:spPr>
          <a:xfrm>
            <a:off x="1403011" y="2412868"/>
            <a:ext cx="5407364" cy="2673929"/>
          </a:xfrm>
          <a:prstGeom prst="rect">
            <a:avLst/>
          </a:prstGeom>
          <a:noFill/>
          <a:ln w="12700">
            <a:prstDash val="dash"/>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28" name="矩形 27"/>
          <p:cNvSpPr/>
          <p:nvPr/>
        </p:nvSpPr>
        <p:spPr>
          <a:xfrm>
            <a:off x="7794388" y="2412868"/>
            <a:ext cx="3816587" cy="2673929"/>
          </a:xfrm>
          <a:prstGeom prst="rect">
            <a:avLst/>
          </a:prstGeom>
          <a:noFill/>
          <a:ln w="12700">
            <a:prstDash val="dash"/>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29" name="文本框 28"/>
          <p:cNvSpPr txBox="1"/>
          <p:nvPr/>
        </p:nvSpPr>
        <p:spPr>
          <a:xfrm>
            <a:off x="-190836" y="3104732"/>
            <a:ext cx="1800493" cy="646331"/>
          </a:xfrm>
          <a:prstGeom prst="rect">
            <a:avLst/>
          </a:prstGeom>
          <a:noFill/>
        </p:spPr>
        <p:txBody>
          <a:bodyPr wrap="none" rtlCol="0">
            <a:spAutoFit/>
          </a:bodyPr>
          <a:lstStyle/>
          <a:p>
            <a:pPr algn="ctr"/>
            <a:r>
              <a:rPr lang="zh-CN" altLang="en-US" b="1" dirty="0" smtClean="0">
                <a:solidFill>
                  <a:schemeClr val="bg1">
                    <a:lumMod val="65000"/>
                  </a:schemeClr>
                </a:solidFill>
              </a:rPr>
              <a:t>商品集</a:t>
            </a:r>
            <a:endParaRPr lang="en-US" altLang="zh-CN" b="1" dirty="0" smtClean="0">
              <a:solidFill>
                <a:schemeClr val="bg1">
                  <a:lumMod val="65000"/>
                </a:schemeClr>
              </a:solidFill>
            </a:endParaRPr>
          </a:p>
          <a:p>
            <a:pPr algn="ctr"/>
            <a:r>
              <a:rPr lang="zh-CN" altLang="en-US" b="1" dirty="0" smtClean="0">
                <a:solidFill>
                  <a:schemeClr val="bg1">
                    <a:lumMod val="65000"/>
                  </a:schemeClr>
                </a:solidFill>
              </a:rPr>
              <a:t>（个性化偏好）</a:t>
            </a:r>
            <a:endParaRPr lang="zh-CN" altLang="en-US" b="1" dirty="0">
              <a:solidFill>
                <a:schemeClr val="bg1">
                  <a:lumMod val="65000"/>
                </a:schemeClr>
              </a:solidFill>
            </a:endParaRPr>
          </a:p>
        </p:txBody>
      </p:sp>
      <p:sp>
        <p:nvSpPr>
          <p:cNvPr id="19" name="TextBox 4"/>
          <p:cNvSpPr txBox="1"/>
          <p:nvPr/>
        </p:nvSpPr>
        <p:spPr>
          <a:xfrm>
            <a:off x="10147300" y="0"/>
            <a:ext cx="2044700" cy="1660519"/>
          </a:xfrm>
          <a:prstGeom prst="rect">
            <a:avLst/>
          </a:prstGeom>
          <a:noFill/>
        </p:spPr>
        <p:txBody>
          <a:bodyPr wrap="square" rtlCol="0">
            <a:spAutoFit/>
          </a:bodyPr>
          <a:lstStyle/>
          <a:p>
            <a:pPr fontAlgn="base">
              <a:lnSpc>
                <a:spcPct val="125000"/>
              </a:lnSpc>
              <a:spcBef>
                <a:spcPts val="600"/>
              </a:spcBef>
              <a:spcAft>
                <a:spcPct val="0"/>
              </a:spcAft>
            </a:pPr>
            <a:r>
              <a:rPr kumimoji="1" lang="zh-CN" altLang="en-US" b="1" dirty="0" smtClean="0">
                <a:solidFill>
                  <a:schemeClr val="accent2"/>
                </a:solidFill>
                <a:latin typeface="新宋体" panose="02010609030101010101" pitchFamily="49" charset="-122"/>
                <a:ea typeface="新宋体" panose="02010609030101010101" pitchFamily="49" charset="-122"/>
                <a:cs typeface="Calibri" pitchFamily="34" charset="0"/>
              </a:rPr>
              <a:t>实验结果</a:t>
            </a:r>
            <a:endParaRPr kumimoji="1" lang="en-US" altLang="zh-CN" b="1" dirty="0" smtClean="0">
              <a:solidFill>
                <a:schemeClr val="accent2"/>
              </a:solidFill>
              <a:latin typeface="新宋体" panose="02010609030101010101" pitchFamily="49" charset="-122"/>
              <a:ea typeface="新宋体" panose="02010609030101010101" pitchFamily="49" charset="-122"/>
              <a:cs typeface="Calibri" pitchFamily="34" charset="0"/>
            </a:endParaRPr>
          </a:p>
          <a:p>
            <a:pPr fontAlgn="base">
              <a:lnSpc>
                <a:spcPct val="125000"/>
              </a:lnSpc>
              <a:spcBef>
                <a:spcPts val="600"/>
              </a:spcBef>
              <a:spcAft>
                <a:spcPct val="0"/>
              </a:spcAft>
            </a:pPr>
            <a:r>
              <a:rPr kumimoji="1" lang="zh-CN" altLang="en-US" b="1" dirty="0" smtClean="0">
                <a:latin typeface="新宋体" panose="02010609030101010101" pitchFamily="49" charset="-122"/>
                <a:ea typeface="新宋体" panose="02010609030101010101" pitchFamily="49" charset="-122"/>
                <a:cs typeface="Calibri" pitchFamily="34" charset="0"/>
              </a:rPr>
              <a:t>生成标题示例</a:t>
            </a:r>
            <a:endParaRPr kumimoji="1" lang="en-US" altLang="zh-CN" b="1" dirty="0" smtClean="0">
              <a:latin typeface="新宋体" panose="02010609030101010101" pitchFamily="49" charset="-122"/>
              <a:ea typeface="新宋体" panose="02010609030101010101" pitchFamily="49" charset="-122"/>
              <a:cs typeface="Calibri" pitchFamily="34" charset="0"/>
            </a:endParaRPr>
          </a:p>
          <a:p>
            <a:pPr fontAlgn="base">
              <a:lnSpc>
                <a:spcPct val="125000"/>
              </a:lnSpc>
              <a:spcBef>
                <a:spcPts val="600"/>
              </a:spcBef>
              <a:spcAft>
                <a:spcPct val="0"/>
              </a:spcAft>
            </a:pPr>
            <a:r>
              <a:rPr kumimoji="1" lang="zh-CN" altLang="en-US" b="1" dirty="0" smtClean="0">
                <a:solidFill>
                  <a:schemeClr val="bg2">
                    <a:lumMod val="90000"/>
                  </a:schemeClr>
                </a:solidFill>
                <a:latin typeface="新宋体" panose="02010609030101010101" pitchFamily="49" charset="-122"/>
                <a:ea typeface="新宋体" panose="02010609030101010101" pitchFamily="49" charset="-122"/>
                <a:cs typeface="Calibri" pitchFamily="34" charset="0"/>
              </a:rPr>
              <a:t>评价指标设计</a:t>
            </a:r>
            <a:endParaRPr kumimoji="1" lang="en-US" altLang="zh-CN" b="1" dirty="0" smtClean="0">
              <a:solidFill>
                <a:schemeClr val="bg2">
                  <a:lumMod val="90000"/>
                </a:schemeClr>
              </a:solidFill>
              <a:latin typeface="新宋体" panose="02010609030101010101" pitchFamily="49" charset="-122"/>
              <a:ea typeface="新宋体" panose="02010609030101010101" pitchFamily="49" charset="-122"/>
              <a:cs typeface="Calibri" pitchFamily="34" charset="0"/>
            </a:endParaRPr>
          </a:p>
          <a:p>
            <a:pPr fontAlgn="base">
              <a:lnSpc>
                <a:spcPct val="125000"/>
              </a:lnSpc>
              <a:spcBef>
                <a:spcPts val="600"/>
              </a:spcBef>
              <a:spcAft>
                <a:spcPct val="0"/>
              </a:spcAft>
            </a:pPr>
            <a:r>
              <a:rPr kumimoji="1" lang="zh-CN" altLang="en-US" b="1" dirty="0" smtClean="0">
                <a:solidFill>
                  <a:schemeClr val="bg2">
                    <a:lumMod val="90000"/>
                  </a:schemeClr>
                </a:solidFill>
                <a:latin typeface="新宋体" panose="02010609030101010101" pitchFamily="49" charset="-122"/>
                <a:ea typeface="新宋体" panose="02010609030101010101" pitchFamily="49" charset="-122"/>
                <a:cs typeface="Calibri" pitchFamily="34" charset="0"/>
              </a:rPr>
              <a:t>模型对比实验</a:t>
            </a:r>
            <a:endParaRPr kumimoji="1" lang="en-US" altLang="zh-CN" b="1" dirty="0">
              <a:solidFill>
                <a:schemeClr val="bg2">
                  <a:lumMod val="90000"/>
                </a:schemeClr>
              </a:solidFill>
              <a:latin typeface="新宋体" panose="02010609030101010101" pitchFamily="49" charset="-122"/>
              <a:ea typeface="新宋体" panose="02010609030101010101" pitchFamily="49" charset="-122"/>
              <a:cs typeface="Calibri" pitchFamily="34" charset="0"/>
            </a:endParaRPr>
          </a:p>
        </p:txBody>
      </p:sp>
      <p:sp>
        <p:nvSpPr>
          <p:cNvPr id="3" name="灯片编号占位符 2"/>
          <p:cNvSpPr>
            <a:spLocks noGrp="1"/>
          </p:cNvSpPr>
          <p:nvPr>
            <p:ph type="sldNum" sz="quarter" idx="12"/>
          </p:nvPr>
        </p:nvSpPr>
        <p:spPr/>
        <p:txBody>
          <a:bodyPr/>
          <a:lstStyle/>
          <a:p>
            <a:fld id="{C91F423C-F180-4845-B359-EE34BC02D0F6}" type="slidenum">
              <a:rPr lang="zh-CN" altLang="en-US" smtClean="0"/>
              <a:t>30</a:t>
            </a:fld>
            <a:endParaRPr lang="zh-CN" altLang="en-US"/>
          </a:p>
        </p:txBody>
      </p:sp>
    </p:spTree>
    <p:extLst>
      <p:ext uri="{BB962C8B-B14F-4D97-AF65-F5344CB8AC3E}">
        <p14:creationId xmlns:p14="http://schemas.microsoft.com/office/powerpoint/2010/main" val="151235953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个性化标题生成结果展示</a:t>
            </a:r>
          </a:p>
        </p:txBody>
      </p:sp>
      <p:pic>
        <p:nvPicPr>
          <p:cNvPr id="4" name="图片 3"/>
          <p:cNvPicPr>
            <a:picLocks noChangeAspect="1"/>
          </p:cNvPicPr>
          <p:nvPr/>
        </p:nvPicPr>
        <p:blipFill>
          <a:blip r:embed="rId2"/>
          <a:stretch>
            <a:fillRect/>
          </a:stretch>
        </p:blipFill>
        <p:spPr>
          <a:xfrm>
            <a:off x="3354965" y="1650436"/>
            <a:ext cx="5343525" cy="485775"/>
          </a:xfrm>
          <a:prstGeom prst="rect">
            <a:avLst/>
          </a:prstGeom>
        </p:spPr>
      </p:pic>
      <p:pic>
        <p:nvPicPr>
          <p:cNvPr id="5" name="图片 4"/>
          <p:cNvPicPr>
            <a:picLocks noChangeAspect="1"/>
          </p:cNvPicPr>
          <p:nvPr/>
        </p:nvPicPr>
        <p:blipFill>
          <a:blip r:embed="rId3"/>
          <a:stretch>
            <a:fillRect/>
          </a:stretch>
        </p:blipFill>
        <p:spPr>
          <a:xfrm>
            <a:off x="1450636" y="2524140"/>
            <a:ext cx="1737607" cy="2367827"/>
          </a:xfrm>
          <a:prstGeom prst="rect">
            <a:avLst/>
          </a:prstGeom>
        </p:spPr>
      </p:pic>
      <p:pic>
        <p:nvPicPr>
          <p:cNvPr id="6" name="图片 5"/>
          <p:cNvPicPr>
            <a:picLocks noChangeAspect="1"/>
          </p:cNvPicPr>
          <p:nvPr/>
        </p:nvPicPr>
        <p:blipFill>
          <a:blip r:embed="rId4"/>
          <a:stretch>
            <a:fillRect/>
          </a:stretch>
        </p:blipFill>
        <p:spPr>
          <a:xfrm>
            <a:off x="3163175" y="2524140"/>
            <a:ext cx="1847850" cy="2486025"/>
          </a:xfrm>
          <a:prstGeom prst="rect">
            <a:avLst/>
          </a:prstGeom>
        </p:spPr>
      </p:pic>
      <p:pic>
        <p:nvPicPr>
          <p:cNvPr id="7" name="图片 6"/>
          <p:cNvPicPr>
            <a:picLocks noChangeAspect="1"/>
          </p:cNvPicPr>
          <p:nvPr/>
        </p:nvPicPr>
        <p:blipFill rotWithShape="1">
          <a:blip r:embed="rId5"/>
          <a:srcRect b="6834"/>
          <a:stretch/>
        </p:blipFill>
        <p:spPr>
          <a:xfrm>
            <a:off x="4970753" y="2489936"/>
            <a:ext cx="1809750" cy="2520229"/>
          </a:xfrm>
          <a:prstGeom prst="rect">
            <a:avLst/>
          </a:prstGeom>
        </p:spPr>
      </p:pic>
      <p:cxnSp>
        <p:nvCxnSpPr>
          <p:cNvPr id="9" name="直接箭头连接符 8"/>
          <p:cNvCxnSpPr>
            <a:stCxn id="4" idx="2"/>
            <a:endCxn id="5" idx="0"/>
          </p:cNvCxnSpPr>
          <p:nvPr/>
        </p:nvCxnSpPr>
        <p:spPr>
          <a:xfrm flipH="1">
            <a:off x="2319440" y="2136211"/>
            <a:ext cx="3707288" cy="387929"/>
          </a:xfrm>
          <a:prstGeom prst="straightConnector1">
            <a:avLst/>
          </a:prstGeom>
          <a:ln w="19050">
            <a:tailEnd type="triangle"/>
          </a:ln>
        </p:spPr>
        <p:style>
          <a:lnRef idx="1">
            <a:schemeClr val="accent2"/>
          </a:lnRef>
          <a:fillRef idx="0">
            <a:schemeClr val="accent2"/>
          </a:fillRef>
          <a:effectRef idx="0">
            <a:schemeClr val="accent2"/>
          </a:effectRef>
          <a:fontRef idx="minor">
            <a:schemeClr val="tx1"/>
          </a:fontRef>
        </p:style>
      </p:cxnSp>
      <p:cxnSp>
        <p:nvCxnSpPr>
          <p:cNvPr id="10" name="直接箭头连接符 9"/>
          <p:cNvCxnSpPr>
            <a:stCxn id="4" idx="2"/>
            <a:endCxn id="6" idx="0"/>
          </p:cNvCxnSpPr>
          <p:nvPr/>
        </p:nvCxnSpPr>
        <p:spPr>
          <a:xfrm flipH="1">
            <a:off x="4087100" y="2136211"/>
            <a:ext cx="1939628" cy="387929"/>
          </a:xfrm>
          <a:prstGeom prst="straightConnector1">
            <a:avLst/>
          </a:prstGeom>
          <a:ln w="19050">
            <a:tailEnd type="triangle"/>
          </a:ln>
        </p:spPr>
        <p:style>
          <a:lnRef idx="1">
            <a:schemeClr val="accent2"/>
          </a:lnRef>
          <a:fillRef idx="0">
            <a:schemeClr val="accent2"/>
          </a:fillRef>
          <a:effectRef idx="0">
            <a:schemeClr val="accent2"/>
          </a:effectRef>
          <a:fontRef idx="minor">
            <a:schemeClr val="tx1"/>
          </a:fontRef>
        </p:style>
      </p:cxnSp>
      <p:cxnSp>
        <p:nvCxnSpPr>
          <p:cNvPr id="11" name="直接箭头连接符 10"/>
          <p:cNvCxnSpPr>
            <a:stCxn id="4" idx="2"/>
            <a:endCxn id="7" idx="0"/>
          </p:cNvCxnSpPr>
          <p:nvPr/>
        </p:nvCxnSpPr>
        <p:spPr>
          <a:xfrm flipH="1">
            <a:off x="5875628" y="2136211"/>
            <a:ext cx="151100" cy="353725"/>
          </a:xfrm>
          <a:prstGeom prst="straightConnector1">
            <a:avLst/>
          </a:prstGeom>
          <a:ln w="19050">
            <a:tailEnd type="triangle"/>
          </a:ln>
        </p:spPr>
        <p:style>
          <a:lnRef idx="1">
            <a:schemeClr val="accent2"/>
          </a:lnRef>
          <a:fillRef idx="0">
            <a:schemeClr val="accent2"/>
          </a:fillRef>
          <a:effectRef idx="0">
            <a:schemeClr val="accent2"/>
          </a:effectRef>
          <a:fontRef idx="minor">
            <a:schemeClr val="tx1"/>
          </a:fontRef>
        </p:style>
      </p:cxnSp>
      <p:pic>
        <p:nvPicPr>
          <p:cNvPr id="41" name="图片 40"/>
          <p:cNvPicPr>
            <a:picLocks noChangeAspect="1"/>
          </p:cNvPicPr>
          <p:nvPr/>
        </p:nvPicPr>
        <p:blipFill>
          <a:blip r:embed="rId6"/>
          <a:stretch>
            <a:fillRect/>
          </a:stretch>
        </p:blipFill>
        <p:spPr>
          <a:xfrm>
            <a:off x="7874041" y="2524140"/>
            <a:ext cx="1771650" cy="2466975"/>
          </a:xfrm>
          <a:prstGeom prst="rect">
            <a:avLst/>
          </a:prstGeom>
        </p:spPr>
      </p:pic>
      <p:cxnSp>
        <p:nvCxnSpPr>
          <p:cNvPr id="42" name="直接箭头连接符 41"/>
          <p:cNvCxnSpPr>
            <a:stCxn id="4" idx="2"/>
            <a:endCxn id="41" idx="0"/>
          </p:cNvCxnSpPr>
          <p:nvPr/>
        </p:nvCxnSpPr>
        <p:spPr>
          <a:xfrm>
            <a:off x="6026728" y="2136211"/>
            <a:ext cx="2733138" cy="387929"/>
          </a:xfrm>
          <a:prstGeom prst="straightConnector1">
            <a:avLst/>
          </a:prstGeom>
          <a:ln w="19050">
            <a:tailEnd type="triangle"/>
          </a:ln>
        </p:spPr>
        <p:style>
          <a:lnRef idx="1">
            <a:schemeClr val="accent2"/>
          </a:lnRef>
          <a:fillRef idx="0">
            <a:schemeClr val="accent2"/>
          </a:fillRef>
          <a:effectRef idx="0">
            <a:schemeClr val="accent2"/>
          </a:effectRef>
          <a:fontRef idx="minor">
            <a:schemeClr val="tx1"/>
          </a:fontRef>
        </p:style>
      </p:cxnSp>
      <p:sp>
        <p:nvSpPr>
          <p:cNvPr id="47" name="矩形 46"/>
          <p:cNvSpPr/>
          <p:nvPr/>
        </p:nvSpPr>
        <p:spPr>
          <a:xfrm>
            <a:off x="1403011" y="2412868"/>
            <a:ext cx="5407364" cy="2673929"/>
          </a:xfrm>
          <a:prstGeom prst="rect">
            <a:avLst/>
          </a:prstGeom>
          <a:noFill/>
          <a:ln w="12700">
            <a:prstDash val="dash"/>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pic>
        <p:nvPicPr>
          <p:cNvPr id="49" name="图片 48"/>
          <p:cNvPicPr>
            <a:picLocks noChangeAspect="1"/>
          </p:cNvPicPr>
          <p:nvPr/>
        </p:nvPicPr>
        <p:blipFill>
          <a:blip r:embed="rId7"/>
          <a:stretch>
            <a:fillRect/>
          </a:stretch>
        </p:blipFill>
        <p:spPr>
          <a:xfrm>
            <a:off x="9731416" y="2528538"/>
            <a:ext cx="1809750" cy="2505075"/>
          </a:xfrm>
          <a:prstGeom prst="rect">
            <a:avLst/>
          </a:prstGeom>
        </p:spPr>
      </p:pic>
      <p:sp>
        <p:nvSpPr>
          <p:cNvPr id="50" name="矩形 49"/>
          <p:cNvSpPr/>
          <p:nvPr/>
        </p:nvSpPr>
        <p:spPr>
          <a:xfrm>
            <a:off x="7794388" y="2412868"/>
            <a:ext cx="3816587" cy="2673929"/>
          </a:xfrm>
          <a:prstGeom prst="rect">
            <a:avLst/>
          </a:prstGeom>
          <a:noFill/>
          <a:ln w="12700">
            <a:prstDash val="dash"/>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cxnSp>
        <p:nvCxnSpPr>
          <p:cNvPr id="51" name="直接箭头连接符 50"/>
          <p:cNvCxnSpPr>
            <a:stCxn id="4" idx="2"/>
            <a:endCxn id="49" idx="0"/>
          </p:cNvCxnSpPr>
          <p:nvPr/>
        </p:nvCxnSpPr>
        <p:spPr>
          <a:xfrm>
            <a:off x="6026728" y="2136211"/>
            <a:ext cx="4609563" cy="392327"/>
          </a:xfrm>
          <a:prstGeom prst="straightConnector1">
            <a:avLst/>
          </a:prstGeom>
          <a:ln w="19050">
            <a:tailEnd type="triangle"/>
          </a:ln>
        </p:spPr>
        <p:style>
          <a:lnRef idx="1">
            <a:schemeClr val="accent2"/>
          </a:lnRef>
          <a:fillRef idx="0">
            <a:schemeClr val="accent2"/>
          </a:fillRef>
          <a:effectRef idx="0">
            <a:schemeClr val="accent2"/>
          </a:effectRef>
          <a:fontRef idx="minor">
            <a:schemeClr val="tx1"/>
          </a:fontRef>
        </p:style>
      </p:cxnSp>
      <p:sp>
        <p:nvSpPr>
          <p:cNvPr id="60" name="文本框 59"/>
          <p:cNvSpPr txBox="1"/>
          <p:nvPr/>
        </p:nvSpPr>
        <p:spPr>
          <a:xfrm>
            <a:off x="174462" y="1695557"/>
            <a:ext cx="1107996" cy="369332"/>
          </a:xfrm>
          <a:prstGeom prst="rect">
            <a:avLst/>
          </a:prstGeom>
          <a:noFill/>
        </p:spPr>
        <p:txBody>
          <a:bodyPr wrap="none" rtlCol="0">
            <a:spAutoFit/>
          </a:bodyPr>
          <a:lstStyle/>
          <a:p>
            <a:pPr algn="ctr"/>
            <a:r>
              <a:rPr lang="zh-CN" altLang="en-US" b="1" dirty="0" smtClean="0">
                <a:solidFill>
                  <a:schemeClr val="bg1">
                    <a:lumMod val="65000"/>
                  </a:schemeClr>
                </a:solidFill>
              </a:rPr>
              <a:t>电商概念</a:t>
            </a:r>
            <a:endParaRPr lang="zh-CN" altLang="en-US" b="1" dirty="0">
              <a:solidFill>
                <a:schemeClr val="bg1">
                  <a:lumMod val="65000"/>
                </a:schemeClr>
              </a:solidFill>
            </a:endParaRPr>
          </a:p>
        </p:txBody>
      </p:sp>
      <p:sp>
        <p:nvSpPr>
          <p:cNvPr id="62" name="文本框 61"/>
          <p:cNvSpPr txBox="1"/>
          <p:nvPr/>
        </p:nvSpPr>
        <p:spPr>
          <a:xfrm>
            <a:off x="1614698" y="1690247"/>
            <a:ext cx="1569660" cy="369332"/>
          </a:xfrm>
          <a:prstGeom prst="rect">
            <a:avLst/>
          </a:prstGeom>
          <a:noFill/>
        </p:spPr>
        <p:txBody>
          <a:bodyPr wrap="none" rtlCol="0">
            <a:spAutoFit/>
          </a:bodyPr>
          <a:lstStyle/>
          <a:p>
            <a:r>
              <a:rPr lang="zh-CN" altLang="en-US" b="1" dirty="0" smtClean="0"/>
              <a:t>玻璃灯具灯饰</a:t>
            </a:r>
            <a:endParaRPr lang="zh-CN" altLang="en-US" b="1" dirty="0"/>
          </a:p>
        </p:txBody>
      </p:sp>
      <p:sp>
        <p:nvSpPr>
          <p:cNvPr id="27" name="文本框 26"/>
          <p:cNvSpPr txBox="1"/>
          <p:nvPr/>
        </p:nvSpPr>
        <p:spPr>
          <a:xfrm>
            <a:off x="2291404" y="5684049"/>
            <a:ext cx="3472425" cy="369332"/>
          </a:xfrm>
          <a:prstGeom prst="rect">
            <a:avLst/>
          </a:prstGeom>
          <a:noFill/>
        </p:spPr>
        <p:txBody>
          <a:bodyPr wrap="none" rtlCol="0">
            <a:spAutoFit/>
          </a:bodyPr>
          <a:lstStyle/>
          <a:p>
            <a:r>
              <a:rPr lang="zh-CN" altLang="en-US" b="1" dirty="0" smtClean="0">
                <a:solidFill>
                  <a:schemeClr val="accent2"/>
                </a:solidFill>
              </a:rPr>
              <a:t>现代元素吸顶灯，彰显极简魅力</a:t>
            </a:r>
            <a:endParaRPr lang="zh-CN" altLang="en-US" b="1" dirty="0">
              <a:solidFill>
                <a:schemeClr val="accent2"/>
              </a:solidFill>
            </a:endParaRPr>
          </a:p>
        </p:txBody>
      </p:sp>
      <p:sp>
        <p:nvSpPr>
          <p:cNvPr id="28" name="文本框 27"/>
          <p:cNvSpPr txBox="1"/>
          <p:nvPr/>
        </p:nvSpPr>
        <p:spPr>
          <a:xfrm>
            <a:off x="174462" y="5684049"/>
            <a:ext cx="1107996" cy="369332"/>
          </a:xfrm>
          <a:prstGeom prst="rect">
            <a:avLst/>
          </a:prstGeom>
          <a:noFill/>
        </p:spPr>
        <p:txBody>
          <a:bodyPr wrap="none" rtlCol="0">
            <a:spAutoFit/>
          </a:bodyPr>
          <a:lstStyle/>
          <a:p>
            <a:pPr algn="ctr"/>
            <a:r>
              <a:rPr lang="zh-CN" altLang="en-US" b="1" dirty="0" smtClean="0">
                <a:solidFill>
                  <a:schemeClr val="bg1">
                    <a:lumMod val="65000"/>
                  </a:schemeClr>
                </a:solidFill>
              </a:rPr>
              <a:t>生成标题</a:t>
            </a:r>
            <a:endParaRPr lang="zh-CN" altLang="en-US" b="1" dirty="0">
              <a:solidFill>
                <a:schemeClr val="bg1">
                  <a:lumMod val="65000"/>
                </a:schemeClr>
              </a:solidFill>
            </a:endParaRPr>
          </a:p>
        </p:txBody>
      </p:sp>
      <p:sp>
        <p:nvSpPr>
          <p:cNvPr id="43" name="圆角矩形 42"/>
          <p:cNvSpPr/>
          <p:nvPr/>
        </p:nvSpPr>
        <p:spPr>
          <a:xfrm>
            <a:off x="3269901" y="5696275"/>
            <a:ext cx="732135" cy="325207"/>
          </a:xfrm>
          <a:prstGeom prst="roundRect">
            <a:avLst/>
          </a:prstGeom>
          <a:noFill/>
          <a:ln w="285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2" name="直接连接符 21"/>
          <p:cNvCxnSpPr/>
          <p:nvPr/>
        </p:nvCxnSpPr>
        <p:spPr>
          <a:xfrm>
            <a:off x="2211572" y="4680380"/>
            <a:ext cx="287079" cy="0"/>
          </a:xfrm>
          <a:prstGeom prst="line">
            <a:avLst/>
          </a:prstGeom>
          <a:ln w="285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a:off x="4462778" y="4820096"/>
            <a:ext cx="287079" cy="0"/>
          </a:xfrm>
          <a:prstGeom prst="line">
            <a:avLst/>
          </a:prstGeom>
          <a:ln w="285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a:off x="6026728" y="4809463"/>
            <a:ext cx="287079" cy="0"/>
          </a:xfrm>
          <a:prstGeom prst="line">
            <a:avLst/>
          </a:prstGeom>
          <a:ln w="285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58" name="圆角矩形 57"/>
          <p:cNvSpPr/>
          <p:nvPr/>
        </p:nvSpPr>
        <p:spPr>
          <a:xfrm>
            <a:off x="4642408" y="5713281"/>
            <a:ext cx="493117" cy="308202"/>
          </a:xfrm>
          <a:prstGeom prst="roundRect">
            <a:avLst/>
          </a:prstGeom>
          <a:noFill/>
          <a:ln w="285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1" name="直接箭头连接符 30"/>
          <p:cNvCxnSpPr>
            <a:endCxn id="43" idx="0"/>
          </p:cNvCxnSpPr>
          <p:nvPr/>
        </p:nvCxnSpPr>
        <p:spPr>
          <a:xfrm>
            <a:off x="2319440" y="4680380"/>
            <a:ext cx="1316529" cy="1015895"/>
          </a:xfrm>
          <a:prstGeom prst="straightConnector1">
            <a:avLst/>
          </a:prstGeom>
          <a:ln>
            <a:prstDash val="dash"/>
            <a:tailEnd type="triangle"/>
          </a:ln>
        </p:spPr>
        <p:style>
          <a:lnRef idx="1">
            <a:schemeClr val="accent3"/>
          </a:lnRef>
          <a:fillRef idx="0">
            <a:schemeClr val="accent3"/>
          </a:fillRef>
          <a:effectRef idx="0">
            <a:schemeClr val="accent3"/>
          </a:effectRef>
          <a:fontRef idx="minor">
            <a:schemeClr val="tx1"/>
          </a:fontRef>
        </p:style>
      </p:cxnSp>
      <p:cxnSp>
        <p:nvCxnSpPr>
          <p:cNvPr id="59" name="直接箭头连接符 58"/>
          <p:cNvCxnSpPr>
            <a:endCxn id="43" idx="0"/>
          </p:cNvCxnSpPr>
          <p:nvPr/>
        </p:nvCxnSpPr>
        <p:spPr>
          <a:xfrm flipH="1">
            <a:off x="3635969" y="4820096"/>
            <a:ext cx="1006440" cy="876179"/>
          </a:xfrm>
          <a:prstGeom prst="straightConnector1">
            <a:avLst/>
          </a:prstGeom>
          <a:ln>
            <a:prstDash val="dash"/>
            <a:tailEnd type="triangle"/>
          </a:ln>
        </p:spPr>
        <p:style>
          <a:lnRef idx="1">
            <a:schemeClr val="accent3"/>
          </a:lnRef>
          <a:fillRef idx="0">
            <a:schemeClr val="accent3"/>
          </a:fillRef>
          <a:effectRef idx="0">
            <a:schemeClr val="accent3"/>
          </a:effectRef>
          <a:fontRef idx="minor">
            <a:schemeClr val="tx1"/>
          </a:fontRef>
        </p:style>
      </p:cxnSp>
      <p:cxnSp>
        <p:nvCxnSpPr>
          <p:cNvPr id="61" name="直接箭头连接符 60"/>
          <p:cNvCxnSpPr>
            <a:endCxn id="58" idx="0"/>
          </p:cNvCxnSpPr>
          <p:nvPr/>
        </p:nvCxnSpPr>
        <p:spPr>
          <a:xfrm flipH="1">
            <a:off x="4888967" y="4820096"/>
            <a:ext cx="1277918" cy="893185"/>
          </a:xfrm>
          <a:prstGeom prst="straightConnector1">
            <a:avLst/>
          </a:prstGeom>
          <a:ln>
            <a:prstDash val="dash"/>
            <a:tailEnd type="triangle"/>
          </a:ln>
        </p:spPr>
        <p:style>
          <a:lnRef idx="1">
            <a:schemeClr val="accent3"/>
          </a:lnRef>
          <a:fillRef idx="0">
            <a:schemeClr val="accent3"/>
          </a:fillRef>
          <a:effectRef idx="0">
            <a:schemeClr val="accent3"/>
          </a:effectRef>
          <a:fontRef idx="minor">
            <a:schemeClr val="tx1"/>
          </a:fontRef>
        </p:style>
      </p:cxnSp>
      <p:sp>
        <p:nvSpPr>
          <p:cNvPr id="63" name="文本框 62"/>
          <p:cNvSpPr txBox="1"/>
          <p:nvPr/>
        </p:nvSpPr>
        <p:spPr>
          <a:xfrm>
            <a:off x="-190836" y="3104732"/>
            <a:ext cx="1800493" cy="646331"/>
          </a:xfrm>
          <a:prstGeom prst="rect">
            <a:avLst/>
          </a:prstGeom>
          <a:noFill/>
        </p:spPr>
        <p:txBody>
          <a:bodyPr wrap="none" rtlCol="0">
            <a:spAutoFit/>
          </a:bodyPr>
          <a:lstStyle/>
          <a:p>
            <a:pPr algn="ctr"/>
            <a:r>
              <a:rPr lang="zh-CN" altLang="en-US" b="1" dirty="0" smtClean="0">
                <a:solidFill>
                  <a:schemeClr val="bg1">
                    <a:lumMod val="65000"/>
                  </a:schemeClr>
                </a:solidFill>
              </a:rPr>
              <a:t>商品集</a:t>
            </a:r>
            <a:endParaRPr lang="en-US" altLang="zh-CN" b="1" dirty="0" smtClean="0">
              <a:solidFill>
                <a:schemeClr val="bg1">
                  <a:lumMod val="65000"/>
                </a:schemeClr>
              </a:solidFill>
            </a:endParaRPr>
          </a:p>
          <a:p>
            <a:pPr algn="ctr"/>
            <a:r>
              <a:rPr lang="zh-CN" altLang="en-US" b="1" dirty="0" smtClean="0">
                <a:solidFill>
                  <a:schemeClr val="bg1">
                    <a:lumMod val="65000"/>
                  </a:schemeClr>
                </a:solidFill>
              </a:rPr>
              <a:t>（个性化偏好）</a:t>
            </a:r>
            <a:endParaRPr lang="zh-CN" altLang="en-US" b="1" dirty="0">
              <a:solidFill>
                <a:schemeClr val="bg1">
                  <a:lumMod val="65000"/>
                </a:schemeClr>
              </a:solidFill>
            </a:endParaRPr>
          </a:p>
        </p:txBody>
      </p:sp>
      <p:sp>
        <p:nvSpPr>
          <p:cNvPr id="3" name="灯片编号占位符 2"/>
          <p:cNvSpPr>
            <a:spLocks noGrp="1"/>
          </p:cNvSpPr>
          <p:nvPr>
            <p:ph type="sldNum" sz="quarter" idx="12"/>
          </p:nvPr>
        </p:nvSpPr>
        <p:spPr/>
        <p:txBody>
          <a:bodyPr/>
          <a:lstStyle/>
          <a:p>
            <a:fld id="{C91F423C-F180-4845-B359-EE34BC02D0F6}" type="slidenum">
              <a:rPr lang="zh-CN" altLang="en-US" smtClean="0"/>
              <a:t>31</a:t>
            </a:fld>
            <a:endParaRPr lang="zh-CN" altLang="en-US"/>
          </a:p>
        </p:txBody>
      </p:sp>
      <p:sp>
        <p:nvSpPr>
          <p:cNvPr id="32" name="TextBox 4"/>
          <p:cNvSpPr txBox="1"/>
          <p:nvPr/>
        </p:nvSpPr>
        <p:spPr>
          <a:xfrm>
            <a:off x="10147300" y="0"/>
            <a:ext cx="2044700" cy="1660519"/>
          </a:xfrm>
          <a:prstGeom prst="rect">
            <a:avLst/>
          </a:prstGeom>
          <a:noFill/>
        </p:spPr>
        <p:txBody>
          <a:bodyPr wrap="square" rtlCol="0">
            <a:spAutoFit/>
          </a:bodyPr>
          <a:lstStyle/>
          <a:p>
            <a:pPr fontAlgn="base">
              <a:lnSpc>
                <a:spcPct val="125000"/>
              </a:lnSpc>
              <a:spcBef>
                <a:spcPts val="600"/>
              </a:spcBef>
              <a:spcAft>
                <a:spcPct val="0"/>
              </a:spcAft>
            </a:pPr>
            <a:r>
              <a:rPr kumimoji="1" lang="zh-CN" altLang="en-US" b="1" dirty="0" smtClean="0">
                <a:solidFill>
                  <a:schemeClr val="accent2"/>
                </a:solidFill>
                <a:latin typeface="新宋体" panose="02010609030101010101" pitchFamily="49" charset="-122"/>
                <a:ea typeface="新宋体" panose="02010609030101010101" pitchFamily="49" charset="-122"/>
                <a:cs typeface="Calibri" pitchFamily="34" charset="0"/>
              </a:rPr>
              <a:t>实验结果</a:t>
            </a:r>
            <a:endParaRPr kumimoji="1" lang="en-US" altLang="zh-CN" b="1" dirty="0" smtClean="0">
              <a:solidFill>
                <a:schemeClr val="accent2"/>
              </a:solidFill>
              <a:latin typeface="新宋体" panose="02010609030101010101" pitchFamily="49" charset="-122"/>
              <a:ea typeface="新宋体" panose="02010609030101010101" pitchFamily="49" charset="-122"/>
              <a:cs typeface="Calibri" pitchFamily="34" charset="0"/>
            </a:endParaRPr>
          </a:p>
          <a:p>
            <a:pPr fontAlgn="base">
              <a:lnSpc>
                <a:spcPct val="125000"/>
              </a:lnSpc>
              <a:spcBef>
                <a:spcPts val="600"/>
              </a:spcBef>
              <a:spcAft>
                <a:spcPct val="0"/>
              </a:spcAft>
            </a:pPr>
            <a:r>
              <a:rPr kumimoji="1" lang="zh-CN" altLang="en-US" b="1" dirty="0" smtClean="0">
                <a:latin typeface="新宋体" panose="02010609030101010101" pitchFamily="49" charset="-122"/>
                <a:ea typeface="新宋体" panose="02010609030101010101" pitchFamily="49" charset="-122"/>
                <a:cs typeface="Calibri" pitchFamily="34" charset="0"/>
              </a:rPr>
              <a:t>生成标题示例</a:t>
            </a:r>
            <a:endParaRPr kumimoji="1" lang="en-US" altLang="zh-CN" b="1" dirty="0" smtClean="0">
              <a:latin typeface="新宋体" panose="02010609030101010101" pitchFamily="49" charset="-122"/>
              <a:ea typeface="新宋体" panose="02010609030101010101" pitchFamily="49" charset="-122"/>
              <a:cs typeface="Calibri" pitchFamily="34" charset="0"/>
            </a:endParaRPr>
          </a:p>
          <a:p>
            <a:pPr fontAlgn="base">
              <a:lnSpc>
                <a:spcPct val="125000"/>
              </a:lnSpc>
              <a:spcBef>
                <a:spcPts val="600"/>
              </a:spcBef>
              <a:spcAft>
                <a:spcPct val="0"/>
              </a:spcAft>
            </a:pPr>
            <a:r>
              <a:rPr kumimoji="1" lang="zh-CN" altLang="en-US" b="1" dirty="0" smtClean="0">
                <a:solidFill>
                  <a:schemeClr val="bg2">
                    <a:lumMod val="90000"/>
                  </a:schemeClr>
                </a:solidFill>
                <a:latin typeface="新宋体" panose="02010609030101010101" pitchFamily="49" charset="-122"/>
                <a:ea typeface="新宋体" panose="02010609030101010101" pitchFamily="49" charset="-122"/>
                <a:cs typeface="Calibri" pitchFamily="34" charset="0"/>
              </a:rPr>
              <a:t>评价指标设计</a:t>
            </a:r>
            <a:endParaRPr kumimoji="1" lang="en-US" altLang="zh-CN" b="1" dirty="0" smtClean="0">
              <a:solidFill>
                <a:schemeClr val="bg2">
                  <a:lumMod val="90000"/>
                </a:schemeClr>
              </a:solidFill>
              <a:latin typeface="新宋体" panose="02010609030101010101" pitchFamily="49" charset="-122"/>
              <a:ea typeface="新宋体" panose="02010609030101010101" pitchFamily="49" charset="-122"/>
              <a:cs typeface="Calibri" pitchFamily="34" charset="0"/>
            </a:endParaRPr>
          </a:p>
          <a:p>
            <a:pPr fontAlgn="base">
              <a:lnSpc>
                <a:spcPct val="125000"/>
              </a:lnSpc>
              <a:spcBef>
                <a:spcPts val="600"/>
              </a:spcBef>
              <a:spcAft>
                <a:spcPct val="0"/>
              </a:spcAft>
            </a:pPr>
            <a:r>
              <a:rPr kumimoji="1" lang="zh-CN" altLang="en-US" b="1" dirty="0" smtClean="0">
                <a:solidFill>
                  <a:schemeClr val="bg2">
                    <a:lumMod val="90000"/>
                  </a:schemeClr>
                </a:solidFill>
                <a:latin typeface="新宋体" panose="02010609030101010101" pitchFamily="49" charset="-122"/>
                <a:ea typeface="新宋体" panose="02010609030101010101" pitchFamily="49" charset="-122"/>
                <a:cs typeface="Calibri" pitchFamily="34" charset="0"/>
              </a:rPr>
              <a:t>模型对比实验</a:t>
            </a:r>
            <a:endParaRPr kumimoji="1" lang="en-US" altLang="zh-CN" b="1" dirty="0">
              <a:solidFill>
                <a:schemeClr val="bg2">
                  <a:lumMod val="90000"/>
                </a:schemeClr>
              </a:solidFill>
              <a:latin typeface="新宋体" panose="02010609030101010101" pitchFamily="49" charset="-122"/>
              <a:ea typeface="新宋体" panose="02010609030101010101" pitchFamily="49" charset="-122"/>
              <a:cs typeface="Calibri" pitchFamily="34" charset="0"/>
            </a:endParaRPr>
          </a:p>
        </p:txBody>
      </p:sp>
    </p:spTree>
    <p:extLst>
      <p:ext uri="{BB962C8B-B14F-4D97-AF65-F5344CB8AC3E}">
        <p14:creationId xmlns:p14="http://schemas.microsoft.com/office/powerpoint/2010/main" val="125386049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个性化标题生成结果展示</a:t>
            </a:r>
            <a:endParaRPr lang="zh-CN" altLang="en-US" dirty="0"/>
          </a:p>
        </p:txBody>
      </p:sp>
      <p:pic>
        <p:nvPicPr>
          <p:cNvPr id="4" name="图片 3"/>
          <p:cNvPicPr>
            <a:picLocks noChangeAspect="1"/>
          </p:cNvPicPr>
          <p:nvPr/>
        </p:nvPicPr>
        <p:blipFill>
          <a:blip r:embed="rId2"/>
          <a:stretch>
            <a:fillRect/>
          </a:stretch>
        </p:blipFill>
        <p:spPr>
          <a:xfrm>
            <a:off x="3354965" y="1650436"/>
            <a:ext cx="5343525" cy="485775"/>
          </a:xfrm>
          <a:prstGeom prst="rect">
            <a:avLst/>
          </a:prstGeom>
        </p:spPr>
      </p:pic>
      <p:pic>
        <p:nvPicPr>
          <p:cNvPr id="5" name="图片 4"/>
          <p:cNvPicPr>
            <a:picLocks noChangeAspect="1"/>
          </p:cNvPicPr>
          <p:nvPr/>
        </p:nvPicPr>
        <p:blipFill>
          <a:blip r:embed="rId3"/>
          <a:stretch>
            <a:fillRect/>
          </a:stretch>
        </p:blipFill>
        <p:spPr>
          <a:xfrm>
            <a:off x="1450636" y="2524140"/>
            <a:ext cx="1737607" cy="2367827"/>
          </a:xfrm>
          <a:prstGeom prst="rect">
            <a:avLst/>
          </a:prstGeom>
        </p:spPr>
      </p:pic>
      <p:pic>
        <p:nvPicPr>
          <p:cNvPr id="6" name="图片 5"/>
          <p:cNvPicPr>
            <a:picLocks noChangeAspect="1"/>
          </p:cNvPicPr>
          <p:nvPr/>
        </p:nvPicPr>
        <p:blipFill>
          <a:blip r:embed="rId4"/>
          <a:stretch>
            <a:fillRect/>
          </a:stretch>
        </p:blipFill>
        <p:spPr>
          <a:xfrm>
            <a:off x="3163175" y="2524140"/>
            <a:ext cx="1847850" cy="2486025"/>
          </a:xfrm>
          <a:prstGeom prst="rect">
            <a:avLst/>
          </a:prstGeom>
        </p:spPr>
      </p:pic>
      <p:pic>
        <p:nvPicPr>
          <p:cNvPr id="7" name="图片 6"/>
          <p:cNvPicPr>
            <a:picLocks noChangeAspect="1"/>
          </p:cNvPicPr>
          <p:nvPr/>
        </p:nvPicPr>
        <p:blipFill rotWithShape="1">
          <a:blip r:embed="rId5"/>
          <a:srcRect b="6834"/>
          <a:stretch/>
        </p:blipFill>
        <p:spPr>
          <a:xfrm>
            <a:off x="4970753" y="2489936"/>
            <a:ext cx="1809750" cy="2520229"/>
          </a:xfrm>
          <a:prstGeom prst="rect">
            <a:avLst/>
          </a:prstGeom>
        </p:spPr>
      </p:pic>
      <p:cxnSp>
        <p:nvCxnSpPr>
          <p:cNvPr id="9" name="直接箭头连接符 8"/>
          <p:cNvCxnSpPr>
            <a:stCxn id="4" idx="2"/>
            <a:endCxn id="5" idx="0"/>
          </p:cNvCxnSpPr>
          <p:nvPr/>
        </p:nvCxnSpPr>
        <p:spPr>
          <a:xfrm flipH="1">
            <a:off x="2319440" y="2136211"/>
            <a:ext cx="3707288" cy="387929"/>
          </a:xfrm>
          <a:prstGeom prst="straightConnector1">
            <a:avLst/>
          </a:prstGeom>
          <a:ln w="19050">
            <a:tailEnd type="triangle"/>
          </a:ln>
        </p:spPr>
        <p:style>
          <a:lnRef idx="1">
            <a:schemeClr val="accent2"/>
          </a:lnRef>
          <a:fillRef idx="0">
            <a:schemeClr val="accent2"/>
          </a:fillRef>
          <a:effectRef idx="0">
            <a:schemeClr val="accent2"/>
          </a:effectRef>
          <a:fontRef idx="minor">
            <a:schemeClr val="tx1"/>
          </a:fontRef>
        </p:style>
      </p:cxnSp>
      <p:cxnSp>
        <p:nvCxnSpPr>
          <p:cNvPr id="10" name="直接箭头连接符 9"/>
          <p:cNvCxnSpPr>
            <a:stCxn id="4" idx="2"/>
            <a:endCxn id="6" idx="0"/>
          </p:cNvCxnSpPr>
          <p:nvPr/>
        </p:nvCxnSpPr>
        <p:spPr>
          <a:xfrm flipH="1">
            <a:off x="4087100" y="2136211"/>
            <a:ext cx="1939628" cy="387929"/>
          </a:xfrm>
          <a:prstGeom prst="straightConnector1">
            <a:avLst/>
          </a:prstGeom>
          <a:ln w="19050">
            <a:tailEnd type="triangle"/>
          </a:ln>
        </p:spPr>
        <p:style>
          <a:lnRef idx="1">
            <a:schemeClr val="accent2"/>
          </a:lnRef>
          <a:fillRef idx="0">
            <a:schemeClr val="accent2"/>
          </a:fillRef>
          <a:effectRef idx="0">
            <a:schemeClr val="accent2"/>
          </a:effectRef>
          <a:fontRef idx="minor">
            <a:schemeClr val="tx1"/>
          </a:fontRef>
        </p:style>
      </p:cxnSp>
      <p:cxnSp>
        <p:nvCxnSpPr>
          <p:cNvPr id="11" name="直接箭头连接符 10"/>
          <p:cNvCxnSpPr>
            <a:stCxn id="4" idx="2"/>
            <a:endCxn id="7" idx="0"/>
          </p:cNvCxnSpPr>
          <p:nvPr/>
        </p:nvCxnSpPr>
        <p:spPr>
          <a:xfrm flipH="1">
            <a:off x="5875628" y="2136211"/>
            <a:ext cx="151100" cy="353725"/>
          </a:xfrm>
          <a:prstGeom prst="straightConnector1">
            <a:avLst/>
          </a:prstGeom>
          <a:ln w="19050">
            <a:tailEnd type="triangle"/>
          </a:ln>
        </p:spPr>
        <p:style>
          <a:lnRef idx="1">
            <a:schemeClr val="accent2"/>
          </a:lnRef>
          <a:fillRef idx="0">
            <a:schemeClr val="accent2"/>
          </a:fillRef>
          <a:effectRef idx="0">
            <a:schemeClr val="accent2"/>
          </a:effectRef>
          <a:fontRef idx="minor">
            <a:schemeClr val="tx1"/>
          </a:fontRef>
        </p:style>
      </p:cxnSp>
      <p:sp>
        <p:nvSpPr>
          <p:cNvPr id="16" name="文本框 15"/>
          <p:cNvSpPr txBox="1"/>
          <p:nvPr/>
        </p:nvSpPr>
        <p:spPr>
          <a:xfrm>
            <a:off x="-190836" y="3104732"/>
            <a:ext cx="1800493" cy="646331"/>
          </a:xfrm>
          <a:prstGeom prst="rect">
            <a:avLst/>
          </a:prstGeom>
          <a:noFill/>
        </p:spPr>
        <p:txBody>
          <a:bodyPr wrap="none" rtlCol="0">
            <a:spAutoFit/>
          </a:bodyPr>
          <a:lstStyle/>
          <a:p>
            <a:pPr algn="ctr"/>
            <a:r>
              <a:rPr lang="zh-CN" altLang="en-US" b="1" dirty="0" smtClean="0">
                <a:solidFill>
                  <a:schemeClr val="bg1">
                    <a:lumMod val="65000"/>
                  </a:schemeClr>
                </a:solidFill>
              </a:rPr>
              <a:t>商品集</a:t>
            </a:r>
            <a:endParaRPr lang="en-US" altLang="zh-CN" b="1" dirty="0" smtClean="0">
              <a:solidFill>
                <a:schemeClr val="bg1">
                  <a:lumMod val="65000"/>
                </a:schemeClr>
              </a:solidFill>
            </a:endParaRPr>
          </a:p>
          <a:p>
            <a:pPr algn="ctr"/>
            <a:r>
              <a:rPr lang="zh-CN" altLang="en-US" b="1" dirty="0" smtClean="0">
                <a:solidFill>
                  <a:schemeClr val="bg1">
                    <a:lumMod val="65000"/>
                  </a:schemeClr>
                </a:solidFill>
              </a:rPr>
              <a:t>（个性化偏好）</a:t>
            </a:r>
            <a:endParaRPr lang="zh-CN" altLang="en-US" b="1" dirty="0">
              <a:solidFill>
                <a:schemeClr val="bg1">
                  <a:lumMod val="65000"/>
                </a:schemeClr>
              </a:solidFill>
            </a:endParaRPr>
          </a:p>
        </p:txBody>
      </p:sp>
      <p:pic>
        <p:nvPicPr>
          <p:cNvPr id="41" name="图片 40"/>
          <p:cNvPicPr>
            <a:picLocks noChangeAspect="1"/>
          </p:cNvPicPr>
          <p:nvPr/>
        </p:nvPicPr>
        <p:blipFill>
          <a:blip r:embed="rId6"/>
          <a:stretch>
            <a:fillRect/>
          </a:stretch>
        </p:blipFill>
        <p:spPr>
          <a:xfrm>
            <a:off x="7874041" y="2524140"/>
            <a:ext cx="1771650" cy="2466975"/>
          </a:xfrm>
          <a:prstGeom prst="rect">
            <a:avLst/>
          </a:prstGeom>
        </p:spPr>
      </p:pic>
      <p:cxnSp>
        <p:nvCxnSpPr>
          <p:cNvPr id="42" name="直接箭头连接符 41"/>
          <p:cNvCxnSpPr>
            <a:stCxn id="4" idx="2"/>
            <a:endCxn id="41" idx="0"/>
          </p:cNvCxnSpPr>
          <p:nvPr/>
        </p:nvCxnSpPr>
        <p:spPr>
          <a:xfrm>
            <a:off x="6026728" y="2136211"/>
            <a:ext cx="2733138" cy="387929"/>
          </a:xfrm>
          <a:prstGeom prst="straightConnector1">
            <a:avLst/>
          </a:prstGeom>
          <a:ln w="19050">
            <a:tailEnd type="triangle"/>
          </a:ln>
        </p:spPr>
        <p:style>
          <a:lnRef idx="1">
            <a:schemeClr val="accent2"/>
          </a:lnRef>
          <a:fillRef idx="0">
            <a:schemeClr val="accent2"/>
          </a:fillRef>
          <a:effectRef idx="0">
            <a:schemeClr val="accent2"/>
          </a:effectRef>
          <a:fontRef idx="minor">
            <a:schemeClr val="tx1"/>
          </a:fontRef>
        </p:style>
      </p:cxnSp>
      <p:sp>
        <p:nvSpPr>
          <p:cNvPr id="47" name="矩形 46"/>
          <p:cNvSpPr/>
          <p:nvPr/>
        </p:nvSpPr>
        <p:spPr>
          <a:xfrm>
            <a:off x="1403011" y="2412868"/>
            <a:ext cx="5407364" cy="2673929"/>
          </a:xfrm>
          <a:prstGeom prst="rect">
            <a:avLst/>
          </a:prstGeom>
          <a:noFill/>
          <a:ln w="12700">
            <a:prstDash val="dash"/>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pic>
        <p:nvPicPr>
          <p:cNvPr id="49" name="图片 48"/>
          <p:cNvPicPr>
            <a:picLocks noChangeAspect="1"/>
          </p:cNvPicPr>
          <p:nvPr/>
        </p:nvPicPr>
        <p:blipFill>
          <a:blip r:embed="rId7"/>
          <a:stretch>
            <a:fillRect/>
          </a:stretch>
        </p:blipFill>
        <p:spPr>
          <a:xfrm>
            <a:off x="9731416" y="2528538"/>
            <a:ext cx="1809750" cy="2505075"/>
          </a:xfrm>
          <a:prstGeom prst="rect">
            <a:avLst/>
          </a:prstGeom>
        </p:spPr>
      </p:pic>
      <p:sp>
        <p:nvSpPr>
          <p:cNvPr id="50" name="矩形 49"/>
          <p:cNvSpPr/>
          <p:nvPr/>
        </p:nvSpPr>
        <p:spPr>
          <a:xfrm>
            <a:off x="7794388" y="2412868"/>
            <a:ext cx="3816587" cy="2673929"/>
          </a:xfrm>
          <a:prstGeom prst="rect">
            <a:avLst/>
          </a:prstGeom>
          <a:noFill/>
          <a:ln w="12700">
            <a:prstDash val="dash"/>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cxnSp>
        <p:nvCxnSpPr>
          <p:cNvPr id="51" name="直接箭头连接符 50"/>
          <p:cNvCxnSpPr>
            <a:stCxn id="4" idx="2"/>
            <a:endCxn id="49" idx="0"/>
          </p:cNvCxnSpPr>
          <p:nvPr/>
        </p:nvCxnSpPr>
        <p:spPr>
          <a:xfrm>
            <a:off x="6026728" y="2136211"/>
            <a:ext cx="4609563" cy="392327"/>
          </a:xfrm>
          <a:prstGeom prst="straightConnector1">
            <a:avLst/>
          </a:prstGeom>
          <a:ln w="19050">
            <a:tailEnd type="triangle"/>
          </a:ln>
        </p:spPr>
        <p:style>
          <a:lnRef idx="1">
            <a:schemeClr val="accent2"/>
          </a:lnRef>
          <a:fillRef idx="0">
            <a:schemeClr val="accent2"/>
          </a:fillRef>
          <a:effectRef idx="0">
            <a:schemeClr val="accent2"/>
          </a:effectRef>
          <a:fontRef idx="minor">
            <a:schemeClr val="tx1"/>
          </a:fontRef>
        </p:style>
      </p:cxnSp>
      <p:sp>
        <p:nvSpPr>
          <p:cNvPr id="60" name="文本框 59"/>
          <p:cNvSpPr txBox="1"/>
          <p:nvPr/>
        </p:nvSpPr>
        <p:spPr>
          <a:xfrm>
            <a:off x="174462" y="1695557"/>
            <a:ext cx="1107996" cy="369332"/>
          </a:xfrm>
          <a:prstGeom prst="rect">
            <a:avLst/>
          </a:prstGeom>
          <a:noFill/>
        </p:spPr>
        <p:txBody>
          <a:bodyPr wrap="none" rtlCol="0">
            <a:spAutoFit/>
          </a:bodyPr>
          <a:lstStyle/>
          <a:p>
            <a:pPr algn="ctr"/>
            <a:r>
              <a:rPr lang="zh-CN" altLang="en-US" b="1" dirty="0" smtClean="0">
                <a:solidFill>
                  <a:schemeClr val="bg1">
                    <a:lumMod val="65000"/>
                  </a:schemeClr>
                </a:solidFill>
              </a:rPr>
              <a:t>电商概念</a:t>
            </a:r>
            <a:endParaRPr lang="zh-CN" altLang="en-US" b="1" dirty="0">
              <a:solidFill>
                <a:schemeClr val="bg1">
                  <a:lumMod val="65000"/>
                </a:schemeClr>
              </a:solidFill>
            </a:endParaRPr>
          </a:p>
        </p:txBody>
      </p:sp>
      <p:sp>
        <p:nvSpPr>
          <p:cNvPr id="62" name="文本框 61"/>
          <p:cNvSpPr txBox="1"/>
          <p:nvPr/>
        </p:nvSpPr>
        <p:spPr>
          <a:xfrm>
            <a:off x="1614698" y="1690247"/>
            <a:ext cx="1569660" cy="369332"/>
          </a:xfrm>
          <a:prstGeom prst="rect">
            <a:avLst/>
          </a:prstGeom>
          <a:noFill/>
        </p:spPr>
        <p:txBody>
          <a:bodyPr wrap="none" rtlCol="0">
            <a:spAutoFit/>
          </a:bodyPr>
          <a:lstStyle/>
          <a:p>
            <a:r>
              <a:rPr lang="zh-CN" altLang="en-US" b="1" dirty="0" smtClean="0"/>
              <a:t>玻璃灯具灯饰</a:t>
            </a:r>
            <a:endParaRPr lang="zh-CN" altLang="en-US" b="1" dirty="0"/>
          </a:p>
        </p:txBody>
      </p:sp>
      <p:sp>
        <p:nvSpPr>
          <p:cNvPr id="27" name="文本框 26"/>
          <p:cNvSpPr txBox="1"/>
          <p:nvPr/>
        </p:nvSpPr>
        <p:spPr>
          <a:xfrm>
            <a:off x="2291404" y="5684049"/>
            <a:ext cx="3472425" cy="369332"/>
          </a:xfrm>
          <a:prstGeom prst="rect">
            <a:avLst/>
          </a:prstGeom>
          <a:noFill/>
        </p:spPr>
        <p:txBody>
          <a:bodyPr wrap="none" rtlCol="0">
            <a:spAutoFit/>
          </a:bodyPr>
          <a:lstStyle/>
          <a:p>
            <a:r>
              <a:rPr lang="zh-CN" altLang="en-US" b="1" dirty="0" smtClean="0">
                <a:solidFill>
                  <a:schemeClr val="accent2"/>
                </a:solidFill>
              </a:rPr>
              <a:t>现代元素吸顶灯，彰显极简魅力</a:t>
            </a:r>
            <a:endParaRPr lang="zh-CN" altLang="en-US" b="1" dirty="0">
              <a:solidFill>
                <a:schemeClr val="accent2"/>
              </a:solidFill>
            </a:endParaRPr>
          </a:p>
        </p:txBody>
      </p:sp>
      <p:sp>
        <p:nvSpPr>
          <p:cNvPr id="28" name="文本框 27"/>
          <p:cNvSpPr txBox="1"/>
          <p:nvPr/>
        </p:nvSpPr>
        <p:spPr>
          <a:xfrm>
            <a:off x="174462" y="5684049"/>
            <a:ext cx="1107996" cy="369332"/>
          </a:xfrm>
          <a:prstGeom prst="rect">
            <a:avLst/>
          </a:prstGeom>
          <a:noFill/>
        </p:spPr>
        <p:txBody>
          <a:bodyPr wrap="none" rtlCol="0">
            <a:spAutoFit/>
          </a:bodyPr>
          <a:lstStyle/>
          <a:p>
            <a:pPr algn="ctr"/>
            <a:r>
              <a:rPr lang="zh-CN" altLang="en-US" b="1" dirty="0" smtClean="0">
                <a:solidFill>
                  <a:schemeClr val="bg1">
                    <a:lumMod val="65000"/>
                  </a:schemeClr>
                </a:solidFill>
              </a:rPr>
              <a:t>生成标题</a:t>
            </a:r>
            <a:endParaRPr lang="zh-CN" altLang="en-US" b="1" dirty="0">
              <a:solidFill>
                <a:schemeClr val="bg1">
                  <a:lumMod val="65000"/>
                </a:schemeClr>
              </a:solidFill>
            </a:endParaRPr>
          </a:p>
        </p:txBody>
      </p:sp>
      <p:sp>
        <p:nvSpPr>
          <p:cNvPr id="43" name="圆角矩形 42"/>
          <p:cNvSpPr/>
          <p:nvPr/>
        </p:nvSpPr>
        <p:spPr>
          <a:xfrm>
            <a:off x="3269901" y="5696275"/>
            <a:ext cx="732135" cy="325207"/>
          </a:xfrm>
          <a:prstGeom prst="roundRect">
            <a:avLst/>
          </a:prstGeom>
          <a:noFill/>
          <a:ln w="285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2" name="直接连接符 21"/>
          <p:cNvCxnSpPr/>
          <p:nvPr/>
        </p:nvCxnSpPr>
        <p:spPr>
          <a:xfrm>
            <a:off x="2211572" y="4680380"/>
            <a:ext cx="287079" cy="0"/>
          </a:xfrm>
          <a:prstGeom prst="line">
            <a:avLst/>
          </a:prstGeom>
          <a:ln w="285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a:off x="4462778" y="4820096"/>
            <a:ext cx="287079" cy="0"/>
          </a:xfrm>
          <a:prstGeom prst="line">
            <a:avLst/>
          </a:prstGeom>
          <a:ln w="285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a:off x="6026728" y="4809463"/>
            <a:ext cx="287079" cy="0"/>
          </a:xfrm>
          <a:prstGeom prst="line">
            <a:avLst/>
          </a:prstGeom>
          <a:ln w="285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58" name="圆角矩形 57"/>
          <p:cNvSpPr/>
          <p:nvPr/>
        </p:nvSpPr>
        <p:spPr>
          <a:xfrm>
            <a:off x="4642408" y="5713281"/>
            <a:ext cx="493117" cy="308202"/>
          </a:xfrm>
          <a:prstGeom prst="roundRect">
            <a:avLst/>
          </a:prstGeom>
          <a:noFill/>
          <a:ln w="285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0" name="直接连接符 29"/>
          <p:cNvCxnSpPr/>
          <p:nvPr/>
        </p:nvCxnSpPr>
        <p:spPr>
          <a:xfrm>
            <a:off x="8517740" y="4795285"/>
            <a:ext cx="583733" cy="0"/>
          </a:xfrm>
          <a:prstGeom prst="line">
            <a:avLst/>
          </a:prstGeom>
          <a:ln w="285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10764760" y="5012347"/>
            <a:ext cx="250570" cy="0"/>
          </a:xfrm>
          <a:prstGeom prst="line">
            <a:avLst/>
          </a:prstGeom>
          <a:ln w="285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34" name="文本框 33"/>
          <p:cNvSpPr txBox="1"/>
          <p:nvPr/>
        </p:nvSpPr>
        <p:spPr>
          <a:xfrm>
            <a:off x="8340769" y="5684049"/>
            <a:ext cx="2723823" cy="369332"/>
          </a:xfrm>
          <a:prstGeom prst="rect">
            <a:avLst/>
          </a:prstGeom>
          <a:noFill/>
        </p:spPr>
        <p:txBody>
          <a:bodyPr wrap="none" rtlCol="0">
            <a:spAutoFit/>
          </a:bodyPr>
          <a:lstStyle/>
          <a:p>
            <a:r>
              <a:rPr lang="zh-CN" altLang="en-US" b="1" dirty="0">
                <a:solidFill>
                  <a:schemeClr val="accent2"/>
                </a:solidFill>
              </a:rPr>
              <a:t>一</a:t>
            </a:r>
            <a:r>
              <a:rPr lang="zh-CN" altLang="en-US" b="1" dirty="0" smtClean="0">
                <a:solidFill>
                  <a:schemeClr val="accent2"/>
                </a:solidFill>
              </a:rPr>
              <a:t>灯一世界，一亮一温馨</a:t>
            </a:r>
            <a:endParaRPr lang="zh-CN" altLang="en-US" b="1" dirty="0">
              <a:solidFill>
                <a:schemeClr val="accent2"/>
              </a:solidFill>
            </a:endParaRPr>
          </a:p>
        </p:txBody>
      </p:sp>
      <p:sp>
        <p:nvSpPr>
          <p:cNvPr id="35" name="圆角矩形 34"/>
          <p:cNvSpPr/>
          <p:nvPr/>
        </p:nvSpPr>
        <p:spPr>
          <a:xfrm>
            <a:off x="10486302" y="5713281"/>
            <a:ext cx="493117" cy="308202"/>
          </a:xfrm>
          <a:prstGeom prst="roundRect">
            <a:avLst/>
          </a:prstGeom>
          <a:noFill/>
          <a:ln w="285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6" name="直接箭头连接符 35"/>
          <p:cNvCxnSpPr/>
          <p:nvPr/>
        </p:nvCxnSpPr>
        <p:spPr>
          <a:xfrm>
            <a:off x="2319440" y="4680380"/>
            <a:ext cx="1316529" cy="1015895"/>
          </a:xfrm>
          <a:prstGeom prst="straightConnector1">
            <a:avLst/>
          </a:prstGeom>
          <a:ln>
            <a:prstDash val="dash"/>
            <a:tailEnd type="triangle"/>
          </a:ln>
        </p:spPr>
        <p:style>
          <a:lnRef idx="1">
            <a:schemeClr val="accent3"/>
          </a:lnRef>
          <a:fillRef idx="0">
            <a:schemeClr val="accent3"/>
          </a:fillRef>
          <a:effectRef idx="0">
            <a:schemeClr val="accent3"/>
          </a:effectRef>
          <a:fontRef idx="minor">
            <a:schemeClr val="tx1"/>
          </a:fontRef>
        </p:style>
      </p:cxnSp>
      <p:cxnSp>
        <p:nvCxnSpPr>
          <p:cNvPr id="37" name="直接箭头连接符 36"/>
          <p:cNvCxnSpPr/>
          <p:nvPr/>
        </p:nvCxnSpPr>
        <p:spPr>
          <a:xfrm flipH="1">
            <a:off x="3635969" y="4820096"/>
            <a:ext cx="1006440" cy="876179"/>
          </a:xfrm>
          <a:prstGeom prst="straightConnector1">
            <a:avLst/>
          </a:prstGeom>
          <a:ln>
            <a:prstDash val="dash"/>
            <a:tailEnd type="triangle"/>
          </a:ln>
        </p:spPr>
        <p:style>
          <a:lnRef idx="1">
            <a:schemeClr val="accent3"/>
          </a:lnRef>
          <a:fillRef idx="0">
            <a:schemeClr val="accent3"/>
          </a:fillRef>
          <a:effectRef idx="0">
            <a:schemeClr val="accent3"/>
          </a:effectRef>
          <a:fontRef idx="minor">
            <a:schemeClr val="tx1"/>
          </a:fontRef>
        </p:style>
      </p:cxnSp>
      <p:cxnSp>
        <p:nvCxnSpPr>
          <p:cNvPr id="38" name="直接箭头连接符 37"/>
          <p:cNvCxnSpPr/>
          <p:nvPr/>
        </p:nvCxnSpPr>
        <p:spPr>
          <a:xfrm flipH="1">
            <a:off x="4888967" y="4820096"/>
            <a:ext cx="1277918" cy="893185"/>
          </a:xfrm>
          <a:prstGeom prst="straightConnector1">
            <a:avLst/>
          </a:prstGeom>
          <a:ln>
            <a:prstDash val="dash"/>
            <a:tailEnd type="triangle"/>
          </a:ln>
        </p:spPr>
        <p:style>
          <a:lnRef idx="1">
            <a:schemeClr val="accent3"/>
          </a:lnRef>
          <a:fillRef idx="0">
            <a:schemeClr val="accent3"/>
          </a:fillRef>
          <a:effectRef idx="0">
            <a:schemeClr val="accent3"/>
          </a:effectRef>
          <a:fontRef idx="minor">
            <a:schemeClr val="tx1"/>
          </a:fontRef>
        </p:style>
      </p:cxnSp>
      <p:cxnSp>
        <p:nvCxnSpPr>
          <p:cNvPr id="39" name="直接箭头连接符 38"/>
          <p:cNvCxnSpPr/>
          <p:nvPr/>
        </p:nvCxnSpPr>
        <p:spPr>
          <a:xfrm flipH="1">
            <a:off x="8759866" y="4820096"/>
            <a:ext cx="1" cy="893185"/>
          </a:xfrm>
          <a:prstGeom prst="straightConnector1">
            <a:avLst/>
          </a:prstGeom>
          <a:ln>
            <a:prstDash val="dash"/>
            <a:tailEnd type="triangle"/>
          </a:ln>
        </p:spPr>
        <p:style>
          <a:lnRef idx="1">
            <a:schemeClr val="accent3"/>
          </a:lnRef>
          <a:fillRef idx="0">
            <a:schemeClr val="accent3"/>
          </a:fillRef>
          <a:effectRef idx="0">
            <a:schemeClr val="accent3"/>
          </a:effectRef>
          <a:fontRef idx="minor">
            <a:schemeClr val="tx1"/>
          </a:fontRef>
        </p:style>
      </p:cxnSp>
      <p:cxnSp>
        <p:nvCxnSpPr>
          <p:cNvPr id="44" name="直接箭头连接符 43"/>
          <p:cNvCxnSpPr>
            <a:endCxn id="35" idx="0"/>
          </p:cNvCxnSpPr>
          <p:nvPr/>
        </p:nvCxnSpPr>
        <p:spPr>
          <a:xfrm flipH="1">
            <a:off x="10732861" y="5033613"/>
            <a:ext cx="154879" cy="679668"/>
          </a:xfrm>
          <a:prstGeom prst="straightConnector1">
            <a:avLst/>
          </a:prstGeom>
          <a:ln>
            <a:prstDash val="dash"/>
            <a:tailEnd type="triangle"/>
          </a:ln>
        </p:spPr>
        <p:style>
          <a:lnRef idx="1">
            <a:schemeClr val="accent3"/>
          </a:lnRef>
          <a:fillRef idx="0">
            <a:schemeClr val="accent3"/>
          </a:fillRef>
          <a:effectRef idx="0">
            <a:schemeClr val="accent3"/>
          </a:effectRef>
          <a:fontRef idx="minor">
            <a:schemeClr val="tx1"/>
          </a:fontRef>
        </p:style>
      </p:cxnSp>
      <p:sp>
        <p:nvSpPr>
          <p:cNvPr id="3" name="灯片编号占位符 2"/>
          <p:cNvSpPr>
            <a:spLocks noGrp="1"/>
          </p:cNvSpPr>
          <p:nvPr>
            <p:ph type="sldNum" sz="quarter" idx="12"/>
          </p:nvPr>
        </p:nvSpPr>
        <p:spPr/>
        <p:txBody>
          <a:bodyPr/>
          <a:lstStyle/>
          <a:p>
            <a:fld id="{C91F423C-F180-4845-B359-EE34BC02D0F6}" type="slidenum">
              <a:rPr lang="zh-CN" altLang="en-US" smtClean="0"/>
              <a:t>32</a:t>
            </a:fld>
            <a:endParaRPr lang="zh-CN" altLang="en-US" dirty="0"/>
          </a:p>
        </p:txBody>
      </p:sp>
      <p:sp>
        <p:nvSpPr>
          <p:cNvPr id="45" name="TextBox 4"/>
          <p:cNvSpPr txBox="1"/>
          <p:nvPr/>
        </p:nvSpPr>
        <p:spPr>
          <a:xfrm>
            <a:off x="10147300" y="0"/>
            <a:ext cx="2044700" cy="1660519"/>
          </a:xfrm>
          <a:prstGeom prst="rect">
            <a:avLst/>
          </a:prstGeom>
          <a:noFill/>
        </p:spPr>
        <p:txBody>
          <a:bodyPr wrap="square" rtlCol="0">
            <a:spAutoFit/>
          </a:bodyPr>
          <a:lstStyle/>
          <a:p>
            <a:pPr fontAlgn="base">
              <a:lnSpc>
                <a:spcPct val="125000"/>
              </a:lnSpc>
              <a:spcBef>
                <a:spcPts val="600"/>
              </a:spcBef>
              <a:spcAft>
                <a:spcPct val="0"/>
              </a:spcAft>
            </a:pPr>
            <a:r>
              <a:rPr kumimoji="1" lang="zh-CN" altLang="en-US" b="1" dirty="0" smtClean="0">
                <a:solidFill>
                  <a:schemeClr val="accent2"/>
                </a:solidFill>
                <a:latin typeface="新宋体" panose="02010609030101010101" pitchFamily="49" charset="-122"/>
                <a:ea typeface="新宋体" panose="02010609030101010101" pitchFamily="49" charset="-122"/>
                <a:cs typeface="Calibri" pitchFamily="34" charset="0"/>
              </a:rPr>
              <a:t>实验结果</a:t>
            </a:r>
            <a:endParaRPr kumimoji="1" lang="en-US" altLang="zh-CN" b="1" dirty="0" smtClean="0">
              <a:solidFill>
                <a:schemeClr val="accent2"/>
              </a:solidFill>
              <a:latin typeface="新宋体" panose="02010609030101010101" pitchFamily="49" charset="-122"/>
              <a:ea typeface="新宋体" panose="02010609030101010101" pitchFamily="49" charset="-122"/>
              <a:cs typeface="Calibri" pitchFamily="34" charset="0"/>
            </a:endParaRPr>
          </a:p>
          <a:p>
            <a:pPr fontAlgn="base">
              <a:lnSpc>
                <a:spcPct val="125000"/>
              </a:lnSpc>
              <a:spcBef>
                <a:spcPts val="600"/>
              </a:spcBef>
              <a:spcAft>
                <a:spcPct val="0"/>
              </a:spcAft>
            </a:pPr>
            <a:r>
              <a:rPr kumimoji="1" lang="zh-CN" altLang="en-US" b="1" dirty="0" smtClean="0">
                <a:latin typeface="新宋体" panose="02010609030101010101" pitchFamily="49" charset="-122"/>
                <a:ea typeface="新宋体" panose="02010609030101010101" pitchFamily="49" charset="-122"/>
                <a:cs typeface="Calibri" pitchFamily="34" charset="0"/>
              </a:rPr>
              <a:t>生成标题示例</a:t>
            </a:r>
            <a:endParaRPr kumimoji="1" lang="en-US" altLang="zh-CN" b="1" dirty="0" smtClean="0">
              <a:latin typeface="新宋体" panose="02010609030101010101" pitchFamily="49" charset="-122"/>
              <a:ea typeface="新宋体" panose="02010609030101010101" pitchFamily="49" charset="-122"/>
              <a:cs typeface="Calibri" pitchFamily="34" charset="0"/>
            </a:endParaRPr>
          </a:p>
          <a:p>
            <a:pPr fontAlgn="base">
              <a:lnSpc>
                <a:spcPct val="125000"/>
              </a:lnSpc>
              <a:spcBef>
                <a:spcPts val="600"/>
              </a:spcBef>
              <a:spcAft>
                <a:spcPct val="0"/>
              </a:spcAft>
            </a:pPr>
            <a:r>
              <a:rPr kumimoji="1" lang="zh-CN" altLang="en-US" b="1" dirty="0" smtClean="0">
                <a:solidFill>
                  <a:schemeClr val="bg2">
                    <a:lumMod val="90000"/>
                  </a:schemeClr>
                </a:solidFill>
                <a:latin typeface="新宋体" panose="02010609030101010101" pitchFamily="49" charset="-122"/>
                <a:ea typeface="新宋体" panose="02010609030101010101" pitchFamily="49" charset="-122"/>
                <a:cs typeface="Calibri" pitchFamily="34" charset="0"/>
              </a:rPr>
              <a:t>评价指标设计</a:t>
            </a:r>
            <a:endParaRPr kumimoji="1" lang="en-US" altLang="zh-CN" b="1" dirty="0" smtClean="0">
              <a:solidFill>
                <a:schemeClr val="bg2">
                  <a:lumMod val="90000"/>
                </a:schemeClr>
              </a:solidFill>
              <a:latin typeface="新宋体" panose="02010609030101010101" pitchFamily="49" charset="-122"/>
              <a:ea typeface="新宋体" panose="02010609030101010101" pitchFamily="49" charset="-122"/>
              <a:cs typeface="Calibri" pitchFamily="34" charset="0"/>
            </a:endParaRPr>
          </a:p>
          <a:p>
            <a:pPr fontAlgn="base">
              <a:lnSpc>
                <a:spcPct val="125000"/>
              </a:lnSpc>
              <a:spcBef>
                <a:spcPts val="600"/>
              </a:spcBef>
              <a:spcAft>
                <a:spcPct val="0"/>
              </a:spcAft>
            </a:pPr>
            <a:r>
              <a:rPr kumimoji="1" lang="zh-CN" altLang="en-US" b="1" dirty="0" smtClean="0">
                <a:solidFill>
                  <a:schemeClr val="bg2">
                    <a:lumMod val="90000"/>
                  </a:schemeClr>
                </a:solidFill>
                <a:latin typeface="新宋体" panose="02010609030101010101" pitchFamily="49" charset="-122"/>
                <a:ea typeface="新宋体" panose="02010609030101010101" pitchFamily="49" charset="-122"/>
                <a:cs typeface="Calibri" pitchFamily="34" charset="0"/>
              </a:rPr>
              <a:t>模型对比实验</a:t>
            </a:r>
            <a:endParaRPr kumimoji="1" lang="en-US" altLang="zh-CN" b="1" dirty="0">
              <a:solidFill>
                <a:schemeClr val="bg2">
                  <a:lumMod val="90000"/>
                </a:schemeClr>
              </a:solidFill>
              <a:latin typeface="新宋体" panose="02010609030101010101" pitchFamily="49" charset="-122"/>
              <a:ea typeface="新宋体" panose="02010609030101010101" pitchFamily="49" charset="-122"/>
              <a:cs typeface="Calibri" pitchFamily="34" charset="0"/>
            </a:endParaRPr>
          </a:p>
        </p:txBody>
      </p:sp>
    </p:spTree>
    <p:extLst>
      <p:ext uri="{BB962C8B-B14F-4D97-AF65-F5344CB8AC3E}">
        <p14:creationId xmlns:p14="http://schemas.microsoft.com/office/powerpoint/2010/main" val="388372610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评价指标设计</a:t>
            </a:r>
            <a:endParaRPr lang="zh-CN" altLang="en-US" dirty="0"/>
          </a:p>
        </p:txBody>
      </p:sp>
      <p:sp>
        <p:nvSpPr>
          <p:cNvPr id="3" name="内容占位符 2"/>
          <p:cNvSpPr>
            <a:spLocks noGrp="1"/>
          </p:cNvSpPr>
          <p:nvPr>
            <p:ph idx="1"/>
          </p:nvPr>
        </p:nvSpPr>
        <p:spPr/>
        <p:txBody>
          <a:bodyPr/>
          <a:lstStyle/>
          <a:p>
            <a:r>
              <a:rPr lang="zh-CN" altLang="en-US" dirty="0" smtClean="0"/>
              <a:t>正确性</a:t>
            </a:r>
            <a:endParaRPr lang="en-US" altLang="zh-CN" dirty="0" smtClean="0"/>
          </a:p>
          <a:p>
            <a:pPr lvl="1"/>
            <a:r>
              <a:rPr lang="en-US" altLang="zh-CN" dirty="0" smtClean="0"/>
              <a:t>BLEU </a:t>
            </a:r>
            <a:r>
              <a:rPr lang="zh-CN" altLang="en-US" sz="1600" dirty="0" smtClean="0"/>
              <a:t>（模型生成标题与参考</a:t>
            </a:r>
            <a:r>
              <a:rPr lang="zh-CN" altLang="en-US" sz="1600" dirty="0"/>
              <a:t>标题</a:t>
            </a:r>
            <a:r>
              <a:rPr lang="zh-CN" altLang="en-US" sz="1600" dirty="0" smtClean="0"/>
              <a:t>计算 </a:t>
            </a:r>
            <a:r>
              <a:rPr lang="en-US" altLang="zh-CN" sz="1600" dirty="0" smtClean="0"/>
              <a:t>BLEU1</a:t>
            </a:r>
            <a:r>
              <a:rPr lang="zh-CN" altLang="en-US" sz="1600" dirty="0" smtClean="0"/>
              <a:t>）</a:t>
            </a:r>
            <a:endParaRPr lang="en-US" altLang="zh-CN" sz="1600" dirty="0" smtClean="0"/>
          </a:p>
          <a:p>
            <a:pPr lvl="1"/>
            <a:r>
              <a:rPr lang="zh-CN" altLang="en-US" dirty="0" smtClean="0"/>
              <a:t>人工评价 </a:t>
            </a:r>
            <a:r>
              <a:rPr lang="zh-CN" altLang="en-US" sz="1600" dirty="0" smtClean="0"/>
              <a:t>（准则</a:t>
            </a:r>
            <a:r>
              <a:rPr lang="zh-CN" altLang="en-US" sz="1600" dirty="0"/>
              <a:t>：</a:t>
            </a:r>
            <a:r>
              <a:rPr lang="zh-CN" altLang="en-US" sz="1600" dirty="0" smtClean="0"/>
              <a:t>主题准确、通顺且合理，总体质量</a:t>
            </a:r>
            <a:r>
              <a:rPr lang="zh-CN" altLang="en-US" sz="1600" dirty="0"/>
              <a:t>评价</a:t>
            </a:r>
            <a:r>
              <a:rPr lang="zh-CN" altLang="en-US" sz="1600" dirty="0" smtClean="0"/>
              <a:t>）</a:t>
            </a:r>
            <a:endParaRPr lang="en-US" altLang="zh-CN" sz="1600" dirty="0" smtClean="0"/>
          </a:p>
          <a:p>
            <a:r>
              <a:rPr lang="zh-CN" altLang="en-US" dirty="0" smtClean="0"/>
              <a:t>主题相关度</a:t>
            </a:r>
            <a:endParaRPr lang="en-US" altLang="zh-CN" dirty="0" smtClean="0"/>
          </a:p>
          <a:p>
            <a:pPr lvl="1"/>
            <a:r>
              <a:rPr lang="zh-CN" altLang="en-US" dirty="0" smtClean="0"/>
              <a:t>人工评价 </a:t>
            </a:r>
            <a:r>
              <a:rPr lang="zh-CN" altLang="en-US" sz="1600" dirty="0" smtClean="0"/>
              <a:t>（准则：生成标题与电商概念描述主题的相关程度打分）</a:t>
            </a:r>
            <a:endParaRPr lang="en-US" altLang="zh-CN" sz="1600" dirty="0" smtClean="0"/>
          </a:p>
          <a:p>
            <a:r>
              <a:rPr lang="zh-CN" altLang="en-US" dirty="0" smtClean="0"/>
              <a:t>吸引度</a:t>
            </a:r>
            <a:endParaRPr lang="en-US" altLang="zh-CN" dirty="0" smtClean="0"/>
          </a:p>
          <a:p>
            <a:pPr lvl="1"/>
            <a:r>
              <a:rPr lang="zh-CN" altLang="en-US" dirty="0" smtClean="0"/>
              <a:t>人工评价</a:t>
            </a:r>
            <a:r>
              <a:rPr lang="zh-CN" altLang="en-US" sz="1600" dirty="0" smtClean="0"/>
              <a:t>（准则：生成标题对人的吸引度打分）</a:t>
            </a:r>
            <a:endParaRPr lang="zh-CN" altLang="en-US" sz="1600" dirty="0"/>
          </a:p>
        </p:txBody>
      </p:sp>
      <p:sp>
        <p:nvSpPr>
          <p:cNvPr id="4" name="灯片编号占位符 3"/>
          <p:cNvSpPr>
            <a:spLocks noGrp="1"/>
          </p:cNvSpPr>
          <p:nvPr>
            <p:ph type="sldNum" sz="quarter" idx="12"/>
          </p:nvPr>
        </p:nvSpPr>
        <p:spPr/>
        <p:txBody>
          <a:bodyPr/>
          <a:lstStyle/>
          <a:p>
            <a:fld id="{C91F423C-F180-4845-B359-EE34BC02D0F6}" type="slidenum">
              <a:rPr lang="zh-CN" altLang="en-US" smtClean="0"/>
              <a:t>33</a:t>
            </a:fld>
            <a:endParaRPr lang="zh-CN" altLang="en-US"/>
          </a:p>
        </p:txBody>
      </p:sp>
      <p:sp>
        <p:nvSpPr>
          <p:cNvPr id="6" name="TextBox 4"/>
          <p:cNvSpPr txBox="1"/>
          <p:nvPr/>
        </p:nvSpPr>
        <p:spPr>
          <a:xfrm>
            <a:off x="10147300" y="0"/>
            <a:ext cx="2044700" cy="1708160"/>
          </a:xfrm>
          <a:prstGeom prst="rect">
            <a:avLst/>
          </a:prstGeom>
          <a:noFill/>
        </p:spPr>
        <p:txBody>
          <a:bodyPr wrap="square" rtlCol="0">
            <a:spAutoFit/>
          </a:bodyPr>
          <a:lstStyle/>
          <a:p>
            <a:pPr fontAlgn="base">
              <a:lnSpc>
                <a:spcPct val="125000"/>
              </a:lnSpc>
              <a:spcBef>
                <a:spcPts val="600"/>
              </a:spcBef>
              <a:spcAft>
                <a:spcPct val="0"/>
              </a:spcAft>
            </a:pPr>
            <a:r>
              <a:rPr kumimoji="1" lang="zh-CN" altLang="en-US" b="1" dirty="0" smtClean="0">
                <a:solidFill>
                  <a:schemeClr val="accent2"/>
                </a:solidFill>
                <a:latin typeface="新宋体" panose="02010609030101010101" pitchFamily="49" charset="-122"/>
                <a:ea typeface="新宋体" panose="02010609030101010101" pitchFamily="49" charset="-122"/>
                <a:cs typeface="Calibri" pitchFamily="34" charset="0"/>
              </a:rPr>
              <a:t>实验结果</a:t>
            </a:r>
            <a:endParaRPr kumimoji="1" lang="en-US" altLang="zh-CN" b="1" dirty="0" smtClean="0">
              <a:solidFill>
                <a:schemeClr val="accent2"/>
              </a:solidFill>
              <a:latin typeface="新宋体" panose="02010609030101010101" pitchFamily="49" charset="-122"/>
              <a:ea typeface="新宋体" panose="02010609030101010101" pitchFamily="49" charset="-122"/>
              <a:cs typeface="Calibri" pitchFamily="34" charset="0"/>
            </a:endParaRPr>
          </a:p>
          <a:p>
            <a:pPr fontAlgn="base">
              <a:lnSpc>
                <a:spcPct val="125000"/>
              </a:lnSpc>
              <a:spcBef>
                <a:spcPts val="600"/>
              </a:spcBef>
              <a:spcAft>
                <a:spcPct val="0"/>
              </a:spcAft>
            </a:pPr>
            <a:r>
              <a:rPr kumimoji="1" lang="zh-CN" altLang="en-US" b="1" dirty="0" smtClean="0">
                <a:solidFill>
                  <a:schemeClr val="bg2">
                    <a:lumMod val="90000"/>
                  </a:schemeClr>
                </a:solidFill>
                <a:latin typeface="新宋体" panose="02010609030101010101" pitchFamily="49" charset="-122"/>
                <a:ea typeface="新宋体" panose="02010609030101010101" pitchFamily="49" charset="-122"/>
                <a:cs typeface="Calibri" pitchFamily="34" charset="0"/>
              </a:rPr>
              <a:t>生成标题示例</a:t>
            </a:r>
            <a:endParaRPr kumimoji="1" lang="en-US" altLang="zh-CN" b="1" dirty="0" smtClean="0">
              <a:solidFill>
                <a:schemeClr val="bg2">
                  <a:lumMod val="90000"/>
                </a:schemeClr>
              </a:solidFill>
              <a:latin typeface="新宋体" panose="02010609030101010101" pitchFamily="49" charset="-122"/>
              <a:ea typeface="新宋体" panose="02010609030101010101" pitchFamily="49" charset="-122"/>
              <a:cs typeface="Calibri" pitchFamily="34" charset="0"/>
            </a:endParaRPr>
          </a:p>
          <a:p>
            <a:pPr fontAlgn="base">
              <a:lnSpc>
                <a:spcPct val="125000"/>
              </a:lnSpc>
              <a:spcBef>
                <a:spcPts val="600"/>
              </a:spcBef>
              <a:spcAft>
                <a:spcPct val="0"/>
              </a:spcAft>
            </a:pPr>
            <a:r>
              <a:rPr kumimoji="1" lang="zh-CN" altLang="en-US" b="1" dirty="0" smtClean="0">
                <a:latin typeface="新宋体" panose="02010609030101010101" pitchFamily="49" charset="-122"/>
                <a:ea typeface="新宋体" panose="02010609030101010101" pitchFamily="49" charset="-122"/>
                <a:cs typeface="Calibri" pitchFamily="34" charset="0"/>
              </a:rPr>
              <a:t>评价指标设计</a:t>
            </a:r>
            <a:endParaRPr kumimoji="1" lang="en-US" altLang="zh-CN" b="1" dirty="0" smtClean="0">
              <a:latin typeface="新宋体" panose="02010609030101010101" pitchFamily="49" charset="-122"/>
              <a:ea typeface="新宋体" panose="02010609030101010101" pitchFamily="49" charset="-122"/>
              <a:cs typeface="Calibri" pitchFamily="34" charset="0"/>
            </a:endParaRPr>
          </a:p>
          <a:p>
            <a:pPr fontAlgn="base">
              <a:lnSpc>
                <a:spcPct val="125000"/>
              </a:lnSpc>
              <a:spcBef>
                <a:spcPts val="600"/>
              </a:spcBef>
              <a:spcAft>
                <a:spcPct val="0"/>
              </a:spcAft>
            </a:pPr>
            <a:r>
              <a:rPr kumimoji="1" lang="zh-CN" altLang="en-US" b="1" dirty="0" smtClean="0">
                <a:solidFill>
                  <a:schemeClr val="bg2">
                    <a:lumMod val="90000"/>
                  </a:schemeClr>
                </a:solidFill>
                <a:latin typeface="新宋体" panose="02010609030101010101" pitchFamily="49" charset="-122"/>
                <a:ea typeface="新宋体" panose="02010609030101010101" pitchFamily="49" charset="-122"/>
                <a:cs typeface="Calibri" pitchFamily="34" charset="0"/>
              </a:rPr>
              <a:t>模型对比实验</a:t>
            </a:r>
            <a:endParaRPr kumimoji="1" lang="en-US" altLang="zh-CN" b="1" dirty="0">
              <a:solidFill>
                <a:schemeClr val="bg2">
                  <a:lumMod val="90000"/>
                </a:schemeClr>
              </a:solidFill>
              <a:latin typeface="新宋体" panose="02010609030101010101" pitchFamily="49" charset="-122"/>
              <a:ea typeface="新宋体" panose="02010609030101010101" pitchFamily="49" charset="-122"/>
              <a:cs typeface="Calibri" pitchFamily="34" charset="0"/>
            </a:endParaRPr>
          </a:p>
        </p:txBody>
      </p:sp>
    </p:spTree>
    <p:extLst>
      <p:ext uri="{BB962C8B-B14F-4D97-AF65-F5344CB8AC3E}">
        <p14:creationId xmlns:p14="http://schemas.microsoft.com/office/powerpoint/2010/main" val="41399050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实验结果</a:t>
            </a:r>
            <a:endParaRPr lang="zh-CN" altLang="en-US" dirty="0"/>
          </a:p>
        </p:txBody>
      </p:sp>
      <p:sp>
        <p:nvSpPr>
          <p:cNvPr id="3" name="文本框 2"/>
          <p:cNvSpPr txBox="1"/>
          <p:nvPr/>
        </p:nvSpPr>
        <p:spPr>
          <a:xfrm>
            <a:off x="6095110" y="3952460"/>
            <a:ext cx="4524449" cy="2062103"/>
          </a:xfrm>
          <a:prstGeom prst="rect">
            <a:avLst/>
          </a:prstGeom>
          <a:noFill/>
        </p:spPr>
        <p:txBody>
          <a:bodyPr wrap="square" rtlCol="0">
            <a:spAutoFit/>
          </a:bodyPr>
          <a:lstStyle/>
          <a:p>
            <a:r>
              <a:rPr lang="zh-CN" altLang="en-US" sz="1600" i="1" dirty="0" smtClean="0"/>
              <a:t>总结与思考：</a:t>
            </a:r>
            <a:endParaRPr lang="en-US" altLang="zh-CN" sz="1600" i="1" dirty="0" smtClean="0"/>
          </a:p>
          <a:p>
            <a:endParaRPr lang="en-US" altLang="zh-CN" sz="1600" dirty="0" smtClean="0"/>
          </a:p>
          <a:p>
            <a:r>
              <a:rPr lang="en-US" altLang="zh-CN" sz="1600" dirty="0" smtClean="0"/>
              <a:t>1.</a:t>
            </a:r>
            <a:r>
              <a:rPr lang="zh-CN" altLang="en-US" sz="1600" dirty="0"/>
              <a:t>字特征与词特征的层级融合比较</a:t>
            </a:r>
            <a:r>
              <a:rPr lang="zh-CN" altLang="en-US" sz="1600" dirty="0" smtClean="0"/>
              <a:t>有效；字特征的词汇表要小于词特征的词汇表按字级别进行生成可以缓解数据稀疏问题；</a:t>
            </a:r>
            <a:endParaRPr lang="en-US" altLang="zh-CN" sz="1600" dirty="0" smtClean="0"/>
          </a:p>
          <a:p>
            <a:r>
              <a:rPr lang="en-US" altLang="zh-CN" sz="1600" dirty="0"/>
              <a:t>2</a:t>
            </a:r>
            <a:r>
              <a:rPr lang="en-US" altLang="zh-CN" sz="1600" dirty="0" smtClean="0"/>
              <a:t>. </a:t>
            </a:r>
            <a:r>
              <a:rPr lang="zh-CN" altLang="en-US" sz="1600" dirty="0" smtClean="0"/>
              <a:t>由于数据不足或分布偏置等问题，</a:t>
            </a:r>
            <a:r>
              <a:rPr lang="zh-CN" altLang="en-US" sz="1600" dirty="0"/>
              <a:t>生成模型的解码</a:t>
            </a:r>
            <a:r>
              <a:rPr lang="zh-CN" altLang="en-US" sz="1600" dirty="0" smtClean="0"/>
              <a:t>端学到的隐式语言模型能力稍弱，考虑引入外部预训练语言模型来帮助生成标题。</a:t>
            </a:r>
            <a:endParaRPr lang="zh-CN" altLang="en-US" sz="1600" dirty="0"/>
          </a:p>
        </p:txBody>
      </p:sp>
      <p:sp>
        <p:nvSpPr>
          <p:cNvPr id="10" name="圆角矩形 9"/>
          <p:cNvSpPr/>
          <p:nvPr/>
        </p:nvSpPr>
        <p:spPr>
          <a:xfrm>
            <a:off x="2284112" y="5196352"/>
            <a:ext cx="824089" cy="349956"/>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smtClean="0">
                <a:solidFill>
                  <a:schemeClr val="accent3">
                    <a:lumMod val="50000"/>
                  </a:schemeClr>
                </a:solidFill>
              </a:rPr>
              <a:t>学习</a:t>
            </a:r>
            <a:endParaRPr lang="zh-CN" altLang="en-US" sz="1200" b="1" dirty="0">
              <a:solidFill>
                <a:schemeClr val="accent3">
                  <a:lumMod val="50000"/>
                </a:schemeClr>
              </a:solidFill>
            </a:endParaRPr>
          </a:p>
        </p:txBody>
      </p:sp>
      <p:sp>
        <p:nvSpPr>
          <p:cNvPr id="12" name="圆角矩形 11"/>
          <p:cNvSpPr/>
          <p:nvPr/>
        </p:nvSpPr>
        <p:spPr>
          <a:xfrm>
            <a:off x="2182513" y="4366611"/>
            <a:ext cx="428978" cy="349956"/>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smtClean="0">
                <a:solidFill>
                  <a:schemeClr val="accent3">
                    <a:lumMod val="50000"/>
                  </a:schemeClr>
                </a:solidFill>
              </a:rPr>
              <a:t>学</a:t>
            </a:r>
            <a:endParaRPr lang="zh-CN" altLang="en-US" sz="1200" b="1" dirty="0">
              <a:solidFill>
                <a:schemeClr val="accent3">
                  <a:lumMod val="50000"/>
                </a:schemeClr>
              </a:solidFill>
            </a:endParaRPr>
          </a:p>
        </p:txBody>
      </p:sp>
      <p:sp>
        <p:nvSpPr>
          <p:cNvPr id="13" name="圆角矩形 12"/>
          <p:cNvSpPr/>
          <p:nvPr/>
        </p:nvSpPr>
        <p:spPr>
          <a:xfrm>
            <a:off x="2792112" y="4366611"/>
            <a:ext cx="428978" cy="349956"/>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smtClean="0">
                <a:solidFill>
                  <a:schemeClr val="accent3">
                    <a:lumMod val="50000"/>
                  </a:schemeClr>
                </a:solidFill>
              </a:rPr>
              <a:t>习</a:t>
            </a:r>
            <a:endParaRPr lang="zh-CN" altLang="en-US" sz="1200" b="1" dirty="0">
              <a:solidFill>
                <a:schemeClr val="accent3">
                  <a:lumMod val="50000"/>
                </a:schemeClr>
              </a:solidFill>
            </a:endParaRPr>
          </a:p>
        </p:txBody>
      </p:sp>
      <p:sp>
        <p:nvSpPr>
          <p:cNvPr id="14" name="圆角矩形 13"/>
          <p:cNvSpPr/>
          <p:nvPr/>
        </p:nvSpPr>
        <p:spPr>
          <a:xfrm>
            <a:off x="3503967" y="5186535"/>
            <a:ext cx="824089" cy="349956"/>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smtClean="0">
                <a:solidFill>
                  <a:schemeClr val="accent3">
                    <a:lumMod val="50000"/>
                  </a:schemeClr>
                </a:solidFill>
              </a:rPr>
              <a:t>用品</a:t>
            </a:r>
            <a:endParaRPr lang="zh-CN" altLang="en-US" sz="1200" b="1" dirty="0">
              <a:solidFill>
                <a:schemeClr val="accent3">
                  <a:lumMod val="50000"/>
                </a:schemeClr>
              </a:solidFill>
            </a:endParaRPr>
          </a:p>
        </p:txBody>
      </p:sp>
      <p:sp>
        <p:nvSpPr>
          <p:cNvPr id="15" name="圆角矩形 14"/>
          <p:cNvSpPr/>
          <p:nvPr/>
        </p:nvSpPr>
        <p:spPr>
          <a:xfrm>
            <a:off x="3402368" y="4356794"/>
            <a:ext cx="428978" cy="349956"/>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chemeClr val="accent3">
                    <a:lumMod val="50000"/>
                  </a:schemeClr>
                </a:solidFill>
              </a:rPr>
              <a:t>用</a:t>
            </a:r>
          </a:p>
        </p:txBody>
      </p:sp>
      <p:sp>
        <p:nvSpPr>
          <p:cNvPr id="16" name="圆角矩形 15"/>
          <p:cNvSpPr/>
          <p:nvPr/>
        </p:nvSpPr>
        <p:spPr>
          <a:xfrm>
            <a:off x="4011967" y="4356794"/>
            <a:ext cx="428978" cy="349956"/>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smtClean="0">
                <a:solidFill>
                  <a:schemeClr val="accent3">
                    <a:lumMod val="50000"/>
                  </a:schemeClr>
                </a:solidFill>
              </a:rPr>
              <a:t>品</a:t>
            </a:r>
            <a:endParaRPr lang="zh-CN" altLang="en-US" sz="1200" b="1" dirty="0">
              <a:solidFill>
                <a:schemeClr val="accent3">
                  <a:lumMod val="50000"/>
                </a:schemeClr>
              </a:solidFill>
            </a:endParaRPr>
          </a:p>
        </p:txBody>
      </p:sp>
      <p:sp>
        <p:nvSpPr>
          <p:cNvPr id="17" name="椭圆 16"/>
          <p:cNvSpPr/>
          <p:nvPr/>
        </p:nvSpPr>
        <p:spPr>
          <a:xfrm>
            <a:off x="2588913" y="4852035"/>
            <a:ext cx="231429" cy="23142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smtClean="0"/>
              <a:t>+</a:t>
            </a:r>
            <a:endParaRPr lang="zh-CN" altLang="en-US" sz="1200" b="1" dirty="0"/>
          </a:p>
        </p:txBody>
      </p:sp>
      <p:cxnSp>
        <p:nvCxnSpPr>
          <p:cNvPr id="18" name="曲线连接符 17"/>
          <p:cNvCxnSpPr>
            <a:stCxn id="17" idx="1"/>
            <a:endCxn id="12" idx="2"/>
          </p:cNvCxnSpPr>
          <p:nvPr/>
        </p:nvCxnSpPr>
        <p:spPr>
          <a:xfrm rot="16200000" flipV="1">
            <a:off x="2425224" y="4688345"/>
            <a:ext cx="169360" cy="225803"/>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曲线连接符 18"/>
          <p:cNvCxnSpPr>
            <a:stCxn id="10" idx="0"/>
            <a:endCxn id="17" idx="4"/>
          </p:cNvCxnSpPr>
          <p:nvPr/>
        </p:nvCxnSpPr>
        <p:spPr>
          <a:xfrm rot="5400000" flipH="1" flipV="1">
            <a:off x="2643948" y="5135673"/>
            <a:ext cx="112888" cy="8471"/>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曲线连接符 19"/>
          <p:cNvCxnSpPr>
            <a:stCxn id="17" idx="7"/>
            <a:endCxn id="13" idx="2"/>
          </p:cNvCxnSpPr>
          <p:nvPr/>
        </p:nvCxnSpPr>
        <p:spPr>
          <a:xfrm rot="5400000" flipH="1" flipV="1">
            <a:off x="2811845" y="4691172"/>
            <a:ext cx="169360" cy="220151"/>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21" name="组合 20"/>
          <p:cNvGrpSpPr/>
          <p:nvPr/>
        </p:nvGrpSpPr>
        <p:grpSpPr>
          <a:xfrm>
            <a:off x="3602738" y="4706749"/>
            <a:ext cx="609598" cy="479786"/>
            <a:chOff x="2827869" y="3691459"/>
            <a:chExt cx="609598" cy="479786"/>
          </a:xfrm>
        </p:grpSpPr>
        <p:sp>
          <p:nvSpPr>
            <p:cNvPr id="22" name="椭圆 21"/>
            <p:cNvSpPr/>
            <p:nvPr/>
          </p:nvSpPr>
          <p:spPr>
            <a:xfrm>
              <a:off x="3019780" y="3826927"/>
              <a:ext cx="231429" cy="23142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smtClean="0"/>
                <a:t>+</a:t>
              </a:r>
              <a:endParaRPr lang="zh-CN" altLang="en-US" sz="1200" b="1" dirty="0"/>
            </a:p>
          </p:txBody>
        </p:sp>
        <p:cxnSp>
          <p:nvCxnSpPr>
            <p:cNvPr id="23" name="曲线连接符 22"/>
            <p:cNvCxnSpPr>
              <a:stCxn id="22" idx="1"/>
            </p:cNvCxnSpPr>
            <p:nvPr/>
          </p:nvCxnSpPr>
          <p:spPr>
            <a:xfrm rot="16200000" flipV="1">
              <a:off x="2856091" y="3663237"/>
              <a:ext cx="169360" cy="225803"/>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曲线连接符 23"/>
            <p:cNvCxnSpPr>
              <a:endCxn id="22" idx="4"/>
            </p:cNvCxnSpPr>
            <p:nvPr/>
          </p:nvCxnSpPr>
          <p:spPr>
            <a:xfrm rot="5400000" flipH="1" flipV="1">
              <a:off x="3074815" y="4110565"/>
              <a:ext cx="112888" cy="8471"/>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曲线连接符 24"/>
            <p:cNvCxnSpPr>
              <a:stCxn id="22" idx="7"/>
            </p:cNvCxnSpPr>
            <p:nvPr/>
          </p:nvCxnSpPr>
          <p:spPr>
            <a:xfrm rot="5400000" flipH="1" flipV="1">
              <a:off x="3242712" y="3666064"/>
              <a:ext cx="169360" cy="220151"/>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26" name="文本框 25"/>
          <p:cNvSpPr txBox="1"/>
          <p:nvPr/>
        </p:nvSpPr>
        <p:spPr>
          <a:xfrm>
            <a:off x="801067" y="4403089"/>
            <a:ext cx="1523174" cy="307777"/>
          </a:xfrm>
          <a:prstGeom prst="rect">
            <a:avLst/>
          </a:prstGeom>
          <a:noFill/>
        </p:spPr>
        <p:txBody>
          <a:bodyPr wrap="none" rtlCol="0">
            <a:spAutoFit/>
          </a:bodyPr>
          <a:lstStyle/>
          <a:p>
            <a:pPr algn="ctr"/>
            <a:r>
              <a:rPr lang="zh-CN" altLang="en-US" sz="1400" b="1" dirty="0" smtClean="0"/>
              <a:t>字（</a:t>
            </a:r>
            <a:r>
              <a:rPr lang="en-US" altLang="zh-CN" sz="1400" b="1" dirty="0" smtClean="0"/>
              <a:t>positional</a:t>
            </a:r>
            <a:r>
              <a:rPr lang="zh-CN" altLang="en-US" sz="1400" b="1" dirty="0" smtClean="0"/>
              <a:t>）</a:t>
            </a:r>
            <a:endParaRPr lang="zh-CN" altLang="en-US" sz="1400" b="1" dirty="0"/>
          </a:p>
        </p:txBody>
      </p:sp>
      <p:sp>
        <p:nvSpPr>
          <p:cNvPr id="27" name="文本框 26"/>
          <p:cNvSpPr txBox="1"/>
          <p:nvPr/>
        </p:nvSpPr>
        <p:spPr>
          <a:xfrm>
            <a:off x="792920" y="5243840"/>
            <a:ext cx="1523174" cy="307777"/>
          </a:xfrm>
          <a:prstGeom prst="rect">
            <a:avLst/>
          </a:prstGeom>
          <a:noFill/>
        </p:spPr>
        <p:txBody>
          <a:bodyPr wrap="none" rtlCol="0">
            <a:spAutoFit/>
          </a:bodyPr>
          <a:lstStyle/>
          <a:p>
            <a:pPr algn="ctr"/>
            <a:r>
              <a:rPr lang="zh-CN" altLang="en-US" sz="1400" b="1" dirty="0" smtClean="0"/>
              <a:t>词（</a:t>
            </a:r>
            <a:r>
              <a:rPr lang="en-US" altLang="zh-CN" sz="1400" b="1" dirty="0" smtClean="0"/>
              <a:t>positional</a:t>
            </a:r>
            <a:r>
              <a:rPr lang="zh-CN" altLang="en-US" sz="1400" b="1" dirty="0" smtClean="0"/>
              <a:t>）</a:t>
            </a:r>
            <a:endParaRPr lang="zh-CN" altLang="en-US" sz="1400" b="1" dirty="0"/>
          </a:p>
        </p:txBody>
      </p:sp>
      <p:sp>
        <p:nvSpPr>
          <p:cNvPr id="28" name="文本框 27"/>
          <p:cNvSpPr txBox="1"/>
          <p:nvPr/>
        </p:nvSpPr>
        <p:spPr>
          <a:xfrm>
            <a:off x="1104622" y="5944037"/>
            <a:ext cx="902811" cy="307777"/>
          </a:xfrm>
          <a:prstGeom prst="rect">
            <a:avLst/>
          </a:prstGeom>
          <a:noFill/>
        </p:spPr>
        <p:txBody>
          <a:bodyPr wrap="none" rtlCol="0">
            <a:spAutoFit/>
          </a:bodyPr>
          <a:lstStyle/>
          <a:p>
            <a:pPr algn="ctr"/>
            <a:r>
              <a:rPr lang="zh-CN" altLang="en-US" sz="1400" b="1" dirty="0" smtClean="0"/>
              <a:t>分词标签</a:t>
            </a:r>
            <a:endParaRPr lang="zh-CN" altLang="en-US" sz="1400" b="1" dirty="0"/>
          </a:p>
        </p:txBody>
      </p:sp>
      <p:sp>
        <p:nvSpPr>
          <p:cNvPr id="29" name="椭圆 28"/>
          <p:cNvSpPr/>
          <p:nvPr/>
        </p:nvSpPr>
        <p:spPr>
          <a:xfrm>
            <a:off x="2608961" y="5688897"/>
            <a:ext cx="231429" cy="23142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smtClean="0"/>
              <a:t>+</a:t>
            </a:r>
            <a:endParaRPr lang="zh-CN" altLang="en-US" sz="1200" b="1" dirty="0"/>
          </a:p>
        </p:txBody>
      </p:sp>
      <p:cxnSp>
        <p:nvCxnSpPr>
          <p:cNvPr id="30" name="曲线连接符 29"/>
          <p:cNvCxnSpPr>
            <a:stCxn id="29" idx="0"/>
          </p:cNvCxnSpPr>
          <p:nvPr/>
        </p:nvCxnSpPr>
        <p:spPr>
          <a:xfrm rot="16200000" flipV="1">
            <a:off x="2654116" y="5618336"/>
            <a:ext cx="135467" cy="5655"/>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曲线连接符 30"/>
          <p:cNvCxnSpPr>
            <a:stCxn id="39" idx="0"/>
            <a:endCxn id="29" idx="4"/>
          </p:cNvCxnSpPr>
          <p:nvPr/>
        </p:nvCxnSpPr>
        <p:spPr>
          <a:xfrm rot="5400000" flipH="1" flipV="1">
            <a:off x="2642347" y="6000209"/>
            <a:ext cx="162211" cy="2447"/>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椭圆 31"/>
          <p:cNvSpPr/>
          <p:nvPr/>
        </p:nvSpPr>
        <p:spPr>
          <a:xfrm>
            <a:off x="3833894" y="5671266"/>
            <a:ext cx="231429" cy="23142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smtClean="0"/>
              <a:t>+</a:t>
            </a:r>
            <a:endParaRPr lang="zh-CN" altLang="en-US" sz="1200" b="1" dirty="0"/>
          </a:p>
        </p:txBody>
      </p:sp>
      <p:cxnSp>
        <p:nvCxnSpPr>
          <p:cNvPr id="33" name="曲线连接符 32"/>
          <p:cNvCxnSpPr>
            <a:stCxn id="32" idx="0"/>
          </p:cNvCxnSpPr>
          <p:nvPr/>
        </p:nvCxnSpPr>
        <p:spPr>
          <a:xfrm rot="16200000" flipV="1">
            <a:off x="3879049" y="5600705"/>
            <a:ext cx="135467" cy="5655"/>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曲线连接符 33"/>
          <p:cNvCxnSpPr>
            <a:stCxn id="36" idx="0"/>
            <a:endCxn id="32" idx="4"/>
          </p:cNvCxnSpPr>
          <p:nvPr/>
        </p:nvCxnSpPr>
        <p:spPr>
          <a:xfrm rot="5400000" flipH="1" flipV="1">
            <a:off x="3855747" y="5988675"/>
            <a:ext cx="179842" cy="7882"/>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文本框 35"/>
          <p:cNvSpPr txBox="1"/>
          <p:nvPr/>
        </p:nvSpPr>
        <p:spPr>
          <a:xfrm>
            <a:off x="3005394" y="6082537"/>
            <a:ext cx="1872665" cy="276999"/>
          </a:xfrm>
          <a:prstGeom prst="rect">
            <a:avLst/>
          </a:prstGeom>
          <a:noFill/>
        </p:spPr>
        <p:txBody>
          <a:bodyPr wrap="square" rtlCol="0">
            <a:spAutoFit/>
          </a:bodyPr>
          <a:lstStyle/>
          <a:p>
            <a:pPr algn="ctr"/>
            <a:r>
              <a:rPr lang="en-US" altLang="zh-CN" sz="1200" b="1" dirty="0" smtClean="0">
                <a:solidFill>
                  <a:schemeClr val="accent3">
                    <a:lumMod val="50000"/>
                  </a:schemeClr>
                </a:solidFill>
              </a:rPr>
              <a:t>CP_CORE_TONGCHENG</a:t>
            </a:r>
            <a:endParaRPr lang="zh-CN" altLang="en-US" sz="1200" b="1" dirty="0">
              <a:solidFill>
                <a:schemeClr val="accent3">
                  <a:lumMod val="50000"/>
                </a:schemeClr>
              </a:solidFill>
            </a:endParaRPr>
          </a:p>
        </p:txBody>
      </p:sp>
      <p:sp>
        <p:nvSpPr>
          <p:cNvPr id="39" name="文本框 38"/>
          <p:cNvSpPr txBox="1"/>
          <p:nvPr/>
        </p:nvSpPr>
        <p:spPr>
          <a:xfrm>
            <a:off x="2278529" y="6082537"/>
            <a:ext cx="887399" cy="276999"/>
          </a:xfrm>
          <a:prstGeom prst="rect">
            <a:avLst/>
          </a:prstGeom>
          <a:noFill/>
        </p:spPr>
        <p:txBody>
          <a:bodyPr wrap="square" rtlCol="0">
            <a:spAutoFit/>
          </a:bodyPr>
          <a:lstStyle/>
          <a:p>
            <a:pPr algn="ctr"/>
            <a:r>
              <a:rPr lang="en-US" altLang="zh-CN" sz="1200" b="1" dirty="0" smtClean="0">
                <a:solidFill>
                  <a:schemeClr val="accent3">
                    <a:lumMod val="50000"/>
                  </a:schemeClr>
                </a:solidFill>
              </a:rPr>
              <a:t>XS</a:t>
            </a:r>
            <a:endParaRPr lang="zh-CN" altLang="en-US" sz="1200" b="1" dirty="0">
              <a:solidFill>
                <a:schemeClr val="accent3">
                  <a:lumMod val="50000"/>
                </a:schemeClr>
              </a:solidFill>
            </a:endParaRPr>
          </a:p>
        </p:txBody>
      </p:sp>
      <p:sp>
        <p:nvSpPr>
          <p:cNvPr id="41" name="文本框 40"/>
          <p:cNvSpPr txBox="1"/>
          <p:nvPr/>
        </p:nvSpPr>
        <p:spPr>
          <a:xfrm>
            <a:off x="838200" y="3870829"/>
            <a:ext cx="2031325" cy="338554"/>
          </a:xfrm>
          <a:prstGeom prst="rect">
            <a:avLst/>
          </a:prstGeom>
          <a:noFill/>
        </p:spPr>
        <p:txBody>
          <a:bodyPr wrap="none" rtlCol="0">
            <a:spAutoFit/>
          </a:bodyPr>
          <a:lstStyle/>
          <a:p>
            <a:r>
              <a:rPr lang="zh-CN" altLang="en-US" sz="1600" b="1" dirty="0" smtClean="0"/>
              <a:t>输入特征的层级融合</a:t>
            </a:r>
            <a:endParaRPr lang="zh-CN" altLang="en-US" sz="1600" b="1" dirty="0"/>
          </a:p>
        </p:txBody>
      </p:sp>
      <p:graphicFrame>
        <p:nvGraphicFramePr>
          <p:cNvPr id="44" name="表格 43"/>
          <p:cNvGraphicFramePr>
            <a:graphicFrameLocks noGrp="1"/>
          </p:cNvGraphicFramePr>
          <p:nvPr>
            <p:extLst>
              <p:ext uri="{D42A27DB-BD31-4B8C-83A1-F6EECF244321}">
                <p14:modId xmlns:p14="http://schemas.microsoft.com/office/powerpoint/2010/main" val="675341103"/>
              </p:ext>
            </p:extLst>
          </p:nvPr>
        </p:nvGraphicFramePr>
        <p:xfrm>
          <a:off x="887495" y="1547622"/>
          <a:ext cx="6459789" cy="2063050"/>
        </p:xfrm>
        <a:graphic>
          <a:graphicData uri="http://schemas.openxmlformats.org/drawingml/2006/table">
            <a:tbl>
              <a:tblPr firstRow="1" bandRow="1">
                <a:tableStyleId>{21E4AEA4-8DFA-4A89-87EB-49C32662AFE0}</a:tableStyleId>
              </a:tblPr>
              <a:tblGrid>
                <a:gridCol w="2303770">
                  <a:extLst>
                    <a:ext uri="{9D8B030D-6E8A-4147-A177-3AD203B41FA5}">
                      <a16:colId xmlns:a16="http://schemas.microsoft.com/office/drawing/2014/main" xmlns="" val="20000"/>
                    </a:ext>
                  </a:extLst>
                </a:gridCol>
                <a:gridCol w="1237604">
                  <a:extLst>
                    <a:ext uri="{9D8B030D-6E8A-4147-A177-3AD203B41FA5}">
                      <a16:colId xmlns:a16="http://schemas.microsoft.com/office/drawing/2014/main" xmlns="" val="20001"/>
                    </a:ext>
                  </a:extLst>
                </a:gridCol>
                <a:gridCol w="1473655">
                  <a:extLst>
                    <a:ext uri="{9D8B030D-6E8A-4147-A177-3AD203B41FA5}">
                      <a16:colId xmlns:a16="http://schemas.microsoft.com/office/drawing/2014/main" xmlns="" val="1785627369"/>
                    </a:ext>
                  </a:extLst>
                </a:gridCol>
                <a:gridCol w="1444760">
                  <a:extLst>
                    <a:ext uri="{9D8B030D-6E8A-4147-A177-3AD203B41FA5}">
                      <a16:colId xmlns:a16="http://schemas.microsoft.com/office/drawing/2014/main" xmlns="" val="20002"/>
                    </a:ext>
                  </a:extLst>
                </a:gridCol>
              </a:tblGrid>
              <a:tr h="593909">
                <a:tc>
                  <a:txBody>
                    <a:bodyPr/>
                    <a:lstStyle/>
                    <a:p>
                      <a:pPr algn="ctr"/>
                      <a:r>
                        <a:rPr lang="zh-CN" altLang="en-US" sz="1600" dirty="0" smtClean="0"/>
                        <a:t>输入特征</a:t>
                      </a:r>
                      <a:endParaRPr lang="zh-CN" altLang="en-US" sz="1600" dirty="0"/>
                    </a:p>
                  </a:txBody>
                  <a:tcPr/>
                </a:tc>
                <a:tc>
                  <a:txBody>
                    <a:bodyPr/>
                    <a:lstStyle/>
                    <a:p>
                      <a:pPr algn="ctr"/>
                      <a:r>
                        <a:rPr lang="en-US" altLang="zh-CN" sz="1600" dirty="0" smtClean="0"/>
                        <a:t>Bleu-1</a:t>
                      </a:r>
                      <a:endParaRPr lang="zh-CN" altLang="en-US" sz="1600" dirty="0"/>
                    </a:p>
                  </a:txBody>
                  <a:tcPr/>
                </a:tc>
                <a:tc>
                  <a:txBody>
                    <a:bodyPr/>
                    <a:lstStyle/>
                    <a:p>
                      <a:pPr algn="ctr"/>
                      <a:r>
                        <a:rPr lang="en-US" altLang="zh-CN" sz="1600" dirty="0" smtClean="0"/>
                        <a:t>Perplexity</a:t>
                      </a:r>
                      <a:endParaRPr lang="zh-CN" altLang="en-US" sz="1600" dirty="0"/>
                    </a:p>
                  </a:txBody>
                  <a:tcPr/>
                </a:tc>
                <a:tc>
                  <a:txBody>
                    <a:bodyPr/>
                    <a:lstStyle/>
                    <a:p>
                      <a:pPr algn="ctr"/>
                      <a:r>
                        <a:rPr lang="en-US" altLang="zh-CN" sz="1600" dirty="0" smtClean="0"/>
                        <a:t>Accuracy (Human)</a:t>
                      </a:r>
                      <a:endParaRPr lang="zh-CN" altLang="en-US" sz="1600" dirty="0"/>
                    </a:p>
                  </a:txBody>
                  <a:tcPr/>
                </a:tc>
                <a:extLst>
                  <a:ext uri="{0D108BD9-81ED-4DB2-BD59-A6C34878D82A}">
                    <a16:rowId xmlns:a16="http://schemas.microsoft.com/office/drawing/2014/main" xmlns="" val="10000"/>
                  </a:ext>
                </a:extLst>
              </a:tr>
              <a:tr h="312583">
                <a:tc>
                  <a:txBody>
                    <a:bodyPr/>
                    <a:lstStyle/>
                    <a:p>
                      <a:pPr algn="ctr"/>
                      <a:r>
                        <a:rPr lang="zh-CN" altLang="en-US" sz="1400" dirty="0" smtClean="0">
                          <a:latin typeface="新宋体" panose="02010609030101010101" pitchFamily="49" charset="-122"/>
                          <a:ea typeface="新宋体" panose="02010609030101010101" pitchFamily="49" charset="-122"/>
                        </a:rPr>
                        <a:t>词（位置）</a:t>
                      </a:r>
                      <a:endParaRPr lang="zh-CN" altLang="en-US" sz="1400" dirty="0">
                        <a:latin typeface="新宋体" panose="02010609030101010101" pitchFamily="49" charset="-122"/>
                        <a:ea typeface="新宋体" panose="02010609030101010101" pitchFamily="49" charset="-122"/>
                      </a:endParaRPr>
                    </a:p>
                  </a:txBody>
                  <a:tcPr/>
                </a:tc>
                <a:tc>
                  <a:txBody>
                    <a:bodyPr/>
                    <a:lstStyle/>
                    <a:p>
                      <a:pPr algn="ctr"/>
                      <a:r>
                        <a:rPr lang="en-US" altLang="zh-CN" sz="1400" dirty="0" smtClean="0">
                          <a:latin typeface="新宋体" panose="02010609030101010101" pitchFamily="49" charset="-122"/>
                          <a:ea typeface="新宋体" panose="02010609030101010101" pitchFamily="49" charset="-122"/>
                        </a:rPr>
                        <a:t>28.36</a:t>
                      </a:r>
                      <a:endParaRPr lang="zh-CN" altLang="en-US" sz="1400" dirty="0">
                        <a:latin typeface="新宋体" panose="02010609030101010101" pitchFamily="49" charset="-122"/>
                        <a:ea typeface="新宋体" panose="02010609030101010101" pitchFamily="49" charset="-122"/>
                      </a:endParaRPr>
                    </a:p>
                  </a:txBody>
                  <a:tcPr/>
                </a:tc>
                <a:tc>
                  <a:txBody>
                    <a:bodyPr/>
                    <a:lstStyle/>
                    <a:p>
                      <a:pPr algn="ctr"/>
                      <a:r>
                        <a:rPr lang="en-US" altLang="zh-CN" sz="1400" dirty="0" smtClean="0">
                          <a:latin typeface="新宋体" panose="02010609030101010101" pitchFamily="49" charset="-122"/>
                          <a:ea typeface="新宋体" panose="02010609030101010101" pitchFamily="49" charset="-122"/>
                        </a:rPr>
                        <a:t>4.79</a:t>
                      </a:r>
                      <a:endParaRPr lang="zh-CN" altLang="en-US" sz="1400" dirty="0">
                        <a:latin typeface="新宋体" panose="02010609030101010101" pitchFamily="49" charset="-122"/>
                        <a:ea typeface="新宋体" panose="02010609030101010101" pitchFamily="49" charset="-122"/>
                      </a:endParaRPr>
                    </a:p>
                  </a:txBody>
                  <a:tcPr/>
                </a:tc>
                <a:tc>
                  <a:txBody>
                    <a:bodyPr/>
                    <a:lstStyle/>
                    <a:p>
                      <a:pPr algn="ctr"/>
                      <a:r>
                        <a:rPr lang="en-US" altLang="zh-CN" sz="1400" dirty="0" smtClean="0">
                          <a:latin typeface="新宋体" panose="02010609030101010101" pitchFamily="49" charset="-122"/>
                          <a:ea typeface="新宋体" panose="02010609030101010101" pitchFamily="49" charset="-122"/>
                        </a:rPr>
                        <a:t>0.78</a:t>
                      </a:r>
                      <a:endParaRPr lang="zh-CN" altLang="en-US" sz="1400" dirty="0">
                        <a:latin typeface="新宋体" panose="02010609030101010101" pitchFamily="49" charset="-122"/>
                        <a:ea typeface="新宋体" panose="02010609030101010101" pitchFamily="49" charset="-122"/>
                      </a:endParaRPr>
                    </a:p>
                  </a:txBody>
                  <a:tcPr/>
                </a:tc>
                <a:extLst>
                  <a:ext uri="{0D108BD9-81ED-4DB2-BD59-A6C34878D82A}">
                    <a16:rowId xmlns:a16="http://schemas.microsoft.com/office/drawing/2014/main" xmlns="" val="10001"/>
                  </a:ext>
                </a:extLst>
              </a:tr>
              <a:tr h="312583">
                <a:tc>
                  <a:txBody>
                    <a:bodyPr/>
                    <a:lstStyle/>
                    <a:p>
                      <a:pPr algn="ctr"/>
                      <a:r>
                        <a:rPr lang="zh-CN" altLang="en-US" sz="1400" dirty="0" smtClean="0">
                          <a:latin typeface="新宋体" panose="02010609030101010101" pitchFamily="49" charset="-122"/>
                          <a:ea typeface="新宋体" panose="02010609030101010101" pitchFamily="49" charset="-122"/>
                        </a:rPr>
                        <a:t>词（位置）</a:t>
                      </a:r>
                      <a:r>
                        <a:rPr lang="en-US" altLang="zh-CN" sz="1400" dirty="0" smtClean="0">
                          <a:latin typeface="新宋体" panose="02010609030101010101" pitchFamily="49" charset="-122"/>
                          <a:ea typeface="新宋体" panose="02010609030101010101" pitchFamily="49" charset="-122"/>
                        </a:rPr>
                        <a:t>+ </a:t>
                      </a:r>
                      <a:r>
                        <a:rPr lang="zh-CN" altLang="en-US" sz="1400" dirty="0" smtClean="0">
                          <a:latin typeface="新宋体" panose="02010609030101010101" pitchFamily="49" charset="-122"/>
                          <a:ea typeface="新宋体" panose="02010609030101010101" pitchFamily="49" charset="-122"/>
                        </a:rPr>
                        <a:t>标签</a:t>
                      </a:r>
                      <a:endParaRPr lang="zh-CN" altLang="en-US" sz="1400" dirty="0">
                        <a:latin typeface="新宋体" panose="02010609030101010101" pitchFamily="49" charset="-122"/>
                        <a:ea typeface="新宋体" panose="02010609030101010101" pitchFamily="49" charset="-122"/>
                      </a:endParaRPr>
                    </a:p>
                  </a:txBody>
                  <a:tcPr/>
                </a:tc>
                <a:tc>
                  <a:txBody>
                    <a:bodyPr/>
                    <a:lstStyle/>
                    <a:p>
                      <a:pPr algn="ctr"/>
                      <a:r>
                        <a:rPr lang="en-US" altLang="zh-CN" sz="1400" dirty="0" smtClean="0">
                          <a:latin typeface="新宋体" panose="02010609030101010101" pitchFamily="49" charset="-122"/>
                          <a:ea typeface="新宋体" panose="02010609030101010101" pitchFamily="49" charset="-122"/>
                        </a:rPr>
                        <a:t>29.31</a:t>
                      </a:r>
                      <a:endParaRPr lang="zh-CN" altLang="en-US" sz="1400" dirty="0">
                        <a:latin typeface="新宋体" panose="02010609030101010101" pitchFamily="49" charset="-122"/>
                        <a:ea typeface="新宋体" panose="02010609030101010101" pitchFamily="49" charset="-122"/>
                      </a:endParaRPr>
                    </a:p>
                  </a:txBody>
                  <a:tcPr/>
                </a:tc>
                <a:tc>
                  <a:txBody>
                    <a:bodyPr/>
                    <a:lstStyle/>
                    <a:p>
                      <a:pPr algn="ctr"/>
                      <a:r>
                        <a:rPr lang="en-US" altLang="zh-CN" sz="1400" dirty="0" smtClean="0">
                          <a:latin typeface="新宋体" panose="02010609030101010101" pitchFamily="49" charset="-122"/>
                          <a:ea typeface="新宋体" panose="02010609030101010101" pitchFamily="49" charset="-122"/>
                        </a:rPr>
                        <a:t>4.79</a:t>
                      </a:r>
                      <a:endParaRPr lang="zh-CN" altLang="en-US" sz="1400" dirty="0">
                        <a:latin typeface="新宋体" panose="02010609030101010101" pitchFamily="49" charset="-122"/>
                        <a:ea typeface="新宋体" panose="02010609030101010101" pitchFamily="49" charset="-122"/>
                      </a:endParaRPr>
                    </a:p>
                  </a:txBody>
                  <a:tcPr/>
                </a:tc>
                <a:tc>
                  <a:txBody>
                    <a:bodyPr/>
                    <a:lstStyle/>
                    <a:p>
                      <a:pPr algn="ctr"/>
                      <a:r>
                        <a:rPr lang="en-US" altLang="zh-CN" sz="1400" dirty="0" smtClean="0">
                          <a:latin typeface="新宋体" panose="02010609030101010101" pitchFamily="49" charset="-122"/>
                          <a:ea typeface="新宋体" panose="02010609030101010101" pitchFamily="49" charset="-122"/>
                        </a:rPr>
                        <a:t>0.80</a:t>
                      </a:r>
                      <a:endParaRPr lang="zh-CN" altLang="en-US" sz="1400" dirty="0">
                        <a:latin typeface="新宋体" panose="02010609030101010101" pitchFamily="49" charset="-122"/>
                        <a:ea typeface="新宋体" panose="02010609030101010101" pitchFamily="49" charset="-122"/>
                      </a:endParaRPr>
                    </a:p>
                  </a:txBody>
                  <a:tcPr/>
                </a:tc>
                <a:extLst>
                  <a:ext uri="{0D108BD9-81ED-4DB2-BD59-A6C34878D82A}">
                    <a16:rowId xmlns:a16="http://schemas.microsoft.com/office/drawing/2014/main" xmlns="" val="10002"/>
                  </a:ext>
                </a:extLst>
              </a:tr>
              <a:tr h="312583">
                <a:tc>
                  <a:txBody>
                    <a:bodyPr/>
                    <a:lstStyle/>
                    <a:p>
                      <a:pPr algn="ctr"/>
                      <a:r>
                        <a:rPr lang="zh-CN" altLang="en-US" sz="1400" dirty="0" smtClean="0">
                          <a:latin typeface="新宋体" panose="02010609030101010101" pitchFamily="49" charset="-122"/>
                          <a:ea typeface="新宋体" panose="02010609030101010101" pitchFamily="49" charset="-122"/>
                        </a:rPr>
                        <a:t>字（位置）</a:t>
                      </a:r>
                      <a:endParaRPr lang="zh-CN" altLang="en-US" sz="1400" dirty="0">
                        <a:latin typeface="新宋体" panose="02010609030101010101" pitchFamily="49" charset="-122"/>
                        <a:ea typeface="新宋体" panose="02010609030101010101" pitchFamily="49" charset="-122"/>
                      </a:endParaRPr>
                    </a:p>
                  </a:txBody>
                  <a:tcPr/>
                </a:tc>
                <a:tc>
                  <a:txBody>
                    <a:bodyPr/>
                    <a:lstStyle/>
                    <a:p>
                      <a:pPr algn="ctr"/>
                      <a:r>
                        <a:rPr lang="en-US" altLang="zh-CN" sz="1400" dirty="0" smtClean="0">
                          <a:latin typeface="新宋体" panose="02010609030101010101" pitchFamily="49" charset="-122"/>
                          <a:ea typeface="新宋体" panose="02010609030101010101" pitchFamily="49" charset="-122"/>
                        </a:rPr>
                        <a:t>30.39</a:t>
                      </a:r>
                      <a:endParaRPr lang="zh-CN" altLang="en-US" sz="1400" dirty="0">
                        <a:latin typeface="新宋体" panose="02010609030101010101" pitchFamily="49" charset="-122"/>
                        <a:ea typeface="新宋体" panose="02010609030101010101" pitchFamily="49" charset="-122"/>
                      </a:endParaRPr>
                    </a:p>
                  </a:txBody>
                  <a:tcPr/>
                </a:tc>
                <a:tc>
                  <a:txBody>
                    <a:bodyPr/>
                    <a:lstStyle/>
                    <a:p>
                      <a:pPr algn="ctr"/>
                      <a:r>
                        <a:rPr lang="en-US" altLang="zh-CN" sz="1400" b="1" dirty="0" smtClean="0">
                          <a:latin typeface="新宋体" panose="02010609030101010101" pitchFamily="49" charset="-122"/>
                          <a:ea typeface="新宋体" panose="02010609030101010101" pitchFamily="49" charset="-122"/>
                        </a:rPr>
                        <a:t>4.72</a:t>
                      </a:r>
                      <a:endParaRPr lang="zh-CN" altLang="en-US" sz="1400" b="1" dirty="0">
                        <a:latin typeface="新宋体" panose="02010609030101010101" pitchFamily="49" charset="-122"/>
                        <a:ea typeface="新宋体" panose="02010609030101010101" pitchFamily="49" charset="-122"/>
                      </a:endParaRPr>
                    </a:p>
                  </a:txBody>
                  <a:tcPr/>
                </a:tc>
                <a:tc>
                  <a:txBody>
                    <a:bodyPr/>
                    <a:lstStyle/>
                    <a:p>
                      <a:pPr algn="ctr"/>
                      <a:r>
                        <a:rPr lang="en-US" altLang="zh-CN" sz="1400" dirty="0" smtClean="0">
                          <a:latin typeface="新宋体" panose="02010609030101010101" pitchFamily="49" charset="-122"/>
                          <a:ea typeface="新宋体" panose="02010609030101010101" pitchFamily="49" charset="-122"/>
                        </a:rPr>
                        <a:t>0.86</a:t>
                      </a:r>
                      <a:endParaRPr lang="zh-CN" altLang="en-US" sz="1400" dirty="0">
                        <a:latin typeface="新宋体" panose="02010609030101010101" pitchFamily="49" charset="-122"/>
                        <a:ea typeface="新宋体" panose="02010609030101010101" pitchFamily="49" charset="-122"/>
                      </a:endParaRPr>
                    </a:p>
                  </a:txBody>
                  <a:tcPr/>
                </a:tc>
                <a:extLst>
                  <a:ext uri="{0D108BD9-81ED-4DB2-BD59-A6C34878D82A}">
                    <a16:rowId xmlns:a16="http://schemas.microsoft.com/office/drawing/2014/main" xmlns="" val="10003"/>
                  </a:ext>
                </a:extLst>
              </a:tr>
              <a:tr h="531392">
                <a:tc>
                  <a:txBody>
                    <a:bodyPr/>
                    <a:lstStyle/>
                    <a:p>
                      <a:pPr algn="ctr"/>
                      <a:r>
                        <a:rPr lang="zh-CN" altLang="en-US" sz="1400" dirty="0" smtClean="0">
                          <a:latin typeface="新宋体" panose="02010609030101010101" pitchFamily="49" charset="-122"/>
                          <a:ea typeface="新宋体" panose="02010609030101010101" pitchFamily="49" charset="-122"/>
                        </a:rPr>
                        <a:t>字（位置）</a:t>
                      </a:r>
                      <a:r>
                        <a:rPr lang="en-US" altLang="zh-CN" sz="1400" dirty="0" smtClean="0">
                          <a:latin typeface="新宋体" panose="02010609030101010101" pitchFamily="49" charset="-122"/>
                          <a:ea typeface="新宋体" panose="02010609030101010101" pitchFamily="49" charset="-122"/>
                        </a:rPr>
                        <a:t>+ </a:t>
                      </a:r>
                      <a:r>
                        <a:rPr lang="zh-CN" altLang="en-US" sz="1400" dirty="0" smtClean="0">
                          <a:latin typeface="新宋体" panose="02010609030101010101" pitchFamily="49" charset="-122"/>
                          <a:ea typeface="新宋体" panose="02010609030101010101" pitchFamily="49" charset="-122"/>
                        </a:rPr>
                        <a:t>词（位置）</a:t>
                      </a:r>
                      <a:r>
                        <a:rPr lang="en-US" altLang="zh-CN" sz="1400" dirty="0" smtClean="0">
                          <a:latin typeface="新宋体" panose="02010609030101010101" pitchFamily="49" charset="-122"/>
                          <a:ea typeface="新宋体" panose="02010609030101010101" pitchFamily="49" charset="-122"/>
                        </a:rPr>
                        <a:t>+ </a:t>
                      </a:r>
                      <a:r>
                        <a:rPr lang="zh-CN" altLang="en-US" sz="1400" dirty="0" smtClean="0">
                          <a:latin typeface="新宋体" panose="02010609030101010101" pitchFamily="49" charset="-122"/>
                          <a:ea typeface="新宋体" panose="02010609030101010101" pitchFamily="49" charset="-122"/>
                        </a:rPr>
                        <a:t>标签</a:t>
                      </a:r>
                      <a:endParaRPr lang="zh-CN" altLang="en-US" sz="1400" dirty="0">
                        <a:latin typeface="新宋体" panose="02010609030101010101" pitchFamily="49" charset="-122"/>
                        <a:ea typeface="新宋体" panose="02010609030101010101" pitchFamily="49" charset="-122"/>
                      </a:endParaRPr>
                    </a:p>
                  </a:txBody>
                  <a:tcPr/>
                </a:tc>
                <a:tc>
                  <a:txBody>
                    <a:bodyPr/>
                    <a:lstStyle/>
                    <a:p>
                      <a:pPr algn="ctr"/>
                      <a:r>
                        <a:rPr lang="en-US" altLang="zh-CN" sz="1400" b="1" dirty="0" smtClean="0">
                          <a:latin typeface="新宋体" panose="02010609030101010101" pitchFamily="49" charset="-122"/>
                          <a:ea typeface="新宋体" panose="02010609030101010101" pitchFamily="49" charset="-122"/>
                        </a:rPr>
                        <a:t>33.24</a:t>
                      </a:r>
                      <a:endParaRPr lang="zh-CN" altLang="en-US" sz="1400" b="1" dirty="0">
                        <a:latin typeface="新宋体" panose="02010609030101010101" pitchFamily="49" charset="-122"/>
                        <a:ea typeface="新宋体" panose="02010609030101010101" pitchFamily="49" charset="-122"/>
                      </a:endParaRPr>
                    </a:p>
                  </a:txBody>
                  <a:tcPr/>
                </a:tc>
                <a:tc>
                  <a:txBody>
                    <a:bodyPr/>
                    <a:lstStyle/>
                    <a:p>
                      <a:pPr algn="ctr"/>
                      <a:r>
                        <a:rPr lang="en-US" altLang="zh-CN" sz="1400" b="0" dirty="0" smtClean="0">
                          <a:latin typeface="新宋体" panose="02010609030101010101" pitchFamily="49" charset="-122"/>
                          <a:ea typeface="新宋体" panose="02010609030101010101" pitchFamily="49" charset="-122"/>
                        </a:rPr>
                        <a:t>5.22</a:t>
                      </a:r>
                      <a:endParaRPr lang="zh-CN" altLang="en-US" sz="1400" b="0" dirty="0">
                        <a:latin typeface="新宋体" panose="02010609030101010101" pitchFamily="49" charset="-122"/>
                        <a:ea typeface="新宋体" panose="02010609030101010101" pitchFamily="49" charset="-122"/>
                      </a:endParaRPr>
                    </a:p>
                  </a:txBody>
                  <a:tcPr/>
                </a:tc>
                <a:tc>
                  <a:txBody>
                    <a:bodyPr/>
                    <a:lstStyle/>
                    <a:p>
                      <a:pPr algn="ctr"/>
                      <a:r>
                        <a:rPr lang="en-US" altLang="zh-CN" sz="1400" b="1" dirty="0" smtClean="0">
                          <a:latin typeface="新宋体" panose="02010609030101010101" pitchFamily="49" charset="-122"/>
                          <a:ea typeface="新宋体" panose="02010609030101010101" pitchFamily="49" charset="-122"/>
                        </a:rPr>
                        <a:t>0.88</a:t>
                      </a:r>
                      <a:endParaRPr lang="zh-CN" altLang="en-US" sz="1400" b="1" dirty="0">
                        <a:latin typeface="新宋体" panose="02010609030101010101" pitchFamily="49" charset="-122"/>
                        <a:ea typeface="新宋体" panose="02010609030101010101" pitchFamily="49" charset="-122"/>
                      </a:endParaRPr>
                    </a:p>
                  </a:txBody>
                  <a:tcPr/>
                </a:tc>
                <a:extLst>
                  <a:ext uri="{0D108BD9-81ED-4DB2-BD59-A6C34878D82A}">
                    <a16:rowId xmlns:a16="http://schemas.microsoft.com/office/drawing/2014/main" xmlns="" val="10004"/>
                  </a:ext>
                </a:extLst>
              </a:tr>
            </a:tbl>
          </a:graphicData>
        </a:graphic>
      </p:graphicFrame>
      <p:sp>
        <p:nvSpPr>
          <p:cNvPr id="4" name="灯片编号占位符 3"/>
          <p:cNvSpPr>
            <a:spLocks noGrp="1"/>
          </p:cNvSpPr>
          <p:nvPr>
            <p:ph type="sldNum" sz="quarter" idx="12"/>
          </p:nvPr>
        </p:nvSpPr>
        <p:spPr/>
        <p:txBody>
          <a:bodyPr/>
          <a:lstStyle/>
          <a:p>
            <a:fld id="{C91F423C-F180-4845-B359-EE34BC02D0F6}" type="slidenum">
              <a:rPr lang="zh-CN" altLang="en-US" smtClean="0"/>
              <a:t>34</a:t>
            </a:fld>
            <a:endParaRPr lang="zh-CN" altLang="en-US"/>
          </a:p>
        </p:txBody>
      </p:sp>
      <p:sp>
        <p:nvSpPr>
          <p:cNvPr id="37" name="TextBox 4"/>
          <p:cNvSpPr txBox="1"/>
          <p:nvPr/>
        </p:nvSpPr>
        <p:spPr>
          <a:xfrm>
            <a:off x="10147300" y="0"/>
            <a:ext cx="2044700" cy="1708160"/>
          </a:xfrm>
          <a:prstGeom prst="rect">
            <a:avLst/>
          </a:prstGeom>
          <a:noFill/>
        </p:spPr>
        <p:txBody>
          <a:bodyPr wrap="square" rtlCol="0">
            <a:spAutoFit/>
          </a:bodyPr>
          <a:lstStyle/>
          <a:p>
            <a:pPr fontAlgn="base">
              <a:lnSpc>
                <a:spcPct val="125000"/>
              </a:lnSpc>
              <a:spcBef>
                <a:spcPts val="600"/>
              </a:spcBef>
              <a:spcAft>
                <a:spcPct val="0"/>
              </a:spcAft>
            </a:pPr>
            <a:r>
              <a:rPr kumimoji="1" lang="zh-CN" altLang="en-US" b="1" dirty="0" smtClean="0">
                <a:solidFill>
                  <a:schemeClr val="accent2"/>
                </a:solidFill>
                <a:latin typeface="新宋体" panose="02010609030101010101" pitchFamily="49" charset="-122"/>
                <a:ea typeface="新宋体" panose="02010609030101010101" pitchFamily="49" charset="-122"/>
                <a:cs typeface="Calibri" pitchFamily="34" charset="0"/>
              </a:rPr>
              <a:t>实验结果</a:t>
            </a:r>
            <a:endParaRPr kumimoji="1" lang="en-US" altLang="zh-CN" b="1" dirty="0" smtClean="0">
              <a:solidFill>
                <a:schemeClr val="accent2"/>
              </a:solidFill>
              <a:latin typeface="新宋体" panose="02010609030101010101" pitchFamily="49" charset="-122"/>
              <a:ea typeface="新宋体" panose="02010609030101010101" pitchFamily="49" charset="-122"/>
              <a:cs typeface="Calibri" pitchFamily="34" charset="0"/>
            </a:endParaRPr>
          </a:p>
          <a:p>
            <a:pPr fontAlgn="base">
              <a:lnSpc>
                <a:spcPct val="125000"/>
              </a:lnSpc>
              <a:spcBef>
                <a:spcPts val="600"/>
              </a:spcBef>
              <a:spcAft>
                <a:spcPct val="0"/>
              </a:spcAft>
            </a:pPr>
            <a:r>
              <a:rPr kumimoji="1" lang="zh-CN" altLang="en-US" b="1" dirty="0" smtClean="0">
                <a:solidFill>
                  <a:schemeClr val="bg2">
                    <a:lumMod val="90000"/>
                  </a:schemeClr>
                </a:solidFill>
                <a:latin typeface="新宋体" panose="02010609030101010101" pitchFamily="49" charset="-122"/>
                <a:ea typeface="新宋体" panose="02010609030101010101" pitchFamily="49" charset="-122"/>
                <a:cs typeface="Calibri" pitchFamily="34" charset="0"/>
              </a:rPr>
              <a:t>生成标题示例</a:t>
            </a:r>
            <a:endParaRPr kumimoji="1" lang="en-US" altLang="zh-CN" b="1" dirty="0" smtClean="0">
              <a:solidFill>
                <a:schemeClr val="bg2">
                  <a:lumMod val="90000"/>
                </a:schemeClr>
              </a:solidFill>
              <a:latin typeface="新宋体" panose="02010609030101010101" pitchFamily="49" charset="-122"/>
              <a:ea typeface="新宋体" panose="02010609030101010101" pitchFamily="49" charset="-122"/>
              <a:cs typeface="Calibri" pitchFamily="34" charset="0"/>
            </a:endParaRPr>
          </a:p>
          <a:p>
            <a:pPr fontAlgn="base">
              <a:lnSpc>
                <a:spcPct val="125000"/>
              </a:lnSpc>
              <a:spcBef>
                <a:spcPts val="600"/>
              </a:spcBef>
              <a:spcAft>
                <a:spcPct val="0"/>
              </a:spcAft>
            </a:pPr>
            <a:r>
              <a:rPr kumimoji="1" lang="zh-CN" altLang="en-US" b="1" dirty="0" smtClean="0">
                <a:solidFill>
                  <a:schemeClr val="bg2">
                    <a:lumMod val="90000"/>
                  </a:schemeClr>
                </a:solidFill>
                <a:latin typeface="新宋体" panose="02010609030101010101" pitchFamily="49" charset="-122"/>
                <a:ea typeface="新宋体" panose="02010609030101010101" pitchFamily="49" charset="-122"/>
                <a:cs typeface="Calibri" pitchFamily="34" charset="0"/>
              </a:rPr>
              <a:t>评价指标设计</a:t>
            </a:r>
            <a:endParaRPr kumimoji="1" lang="en-US" altLang="zh-CN" b="1" dirty="0" smtClean="0">
              <a:solidFill>
                <a:schemeClr val="bg2">
                  <a:lumMod val="90000"/>
                </a:schemeClr>
              </a:solidFill>
              <a:latin typeface="新宋体" panose="02010609030101010101" pitchFamily="49" charset="-122"/>
              <a:ea typeface="新宋体" panose="02010609030101010101" pitchFamily="49" charset="-122"/>
              <a:cs typeface="Calibri" pitchFamily="34" charset="0"/>
            </a:endParaRPr>
          </a:p>
          <a:p>
            <a:pPr fontAlgn="base">
              <a:lnSpc>
                <a:spcPct val="125000"/>
              </a:lnSpc>
              <a:spcBef>
                <a:spcPts val="600"/>
              </a:spcBef>
              <a:spcAft>
                <a:spcPct val="0"/>
              </a:spcAft>
            </a:pPr>
            <a:r>
              <a:rPr kumimoji="1" lang="zh-CN" altLang="en-US" b="1" dirty="0" smtClean="0">
                <a:latin typeface="新宋体" panose="02010609030101010101" pitchFamily="49" charset="-122"/>
                <a:ea typeface="新宋体" panose="02010609030101010101" pitchFamily="49" charset="-122"/>
                <a:cs typeface="Calibri" pitchFamily="34" charset="0"/>
              </a:rPr>
              <a:t>模型对比实验</a:t>
            </a:r>
            <a:endParaRPr kumimoji="1" lang="en-US" altLang="zh-CN" b="1" dirty="0">
              <a:latin typeface="新宋体" panose="02010609030101010101" pitchFamily="49" charset="-122"/>
              <a:ea typeface="新宋体" panose="02010609030101010101" pitchFamily="49" charset="-122"/>
              <a:cs typeface="Calibri" pitchFamily="34" charset="0"/>
            </a:endParaRPr>
          </a:p>
        </p:txBody>
      </p:sp>
    </p:spTree>
    <p:extLst>
      <p:ext uri="{BB962C8B-B14F-4D97-AF65-F5344CB8AC3E}">
        <p14:creationId xmlns:p14="http://schemas.microsoft.com/office/powerpoint/2010/main" val="358119273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解码模型比较</a:t>
            </a:r>
            <a:endParaRPr lang="zh-CN" altLang="en-US" dirty="0"/>
          </a:p>
        </p:txBody>
      </p:sp>
      <p:sp>
        <p:nvSpPr>
          <p:cNvPr id="11" name="文本框 10"/>
          <p:cNvSpPr txBox="1"/>
          <p:nvPr/>
        </p:nvSpPr>
        <p:spPr>
          <a:xfrm>
            <a:off x="984090" y="3785194"/>
            <a:ext cx="1614545" cy="276999"/>
          </a:xfrm>
          <a:prstGeom prst="rect">
            <a:avLst/>
          </a:prstGeom>
          <a:noFill/>
        </p:spPr>
        <p:txBody>
          <a:bodyPr wrap="none" rtlCol="0">
            <a:spAutoFit/>
          </a:bodyPr>
          <a:lstStyle/>
          <a:p>
            <a:r>
              <a:rPr lang="en-US" altLang="zh-CN" sz="1200" dirty="0" smtClean="0"/>
              <a:t>Bi-Attention</a:t>
            </a:r>
            <a:r>
              <a:rPr lang="zh-CN" altLang="en-US" sz="1200" dirty="0" smtClean="0"/>
              <a:t>融合模型</a:t>
            </a:r>
            <a:endParaRPr lang="zh-CN" altLang="en-US" sz="1200" dirty="0"/>
          </a:p>
        </p:txBody>
      </p:sp>
      <mc:AlternateContent xmlns:mc="http://schemas.openxmlformats.org/markup-compatibility/2006" xmlns:a14="http://schemas.microsoft.com/office/drawing/2010/main">
        <mc:Choice Requires="a14">
          <p:graphicFrame>
            <p:nvGraphicFramePr>
              <p:cNvPr id="206" name="表格 205"/>
              <p:cNvGraphicFramePr>
                <a:graphicFrameLocks noGrp="1"/>
              </p:cNvGraphicFramePr>
              <p:nvPr>
                <p:extLst>
                  <p:ext uri="{D42A27DB-BD31-4B8C-83A1-F6EECF244321}">
                    <p14:modId xmlns:p14="http://schemas.microsoft.com/office/powerpoint/2010/main" val="1226278703"/>
                  </p:ext>
                </p:extLst>
              </p:nvPr>
            </p:nvGraphicFramePr>
            <p:xfrm>
              <a:off x="984092" y="1797019"/>
              <a:ext cx="6282981" cy="2773680"/>
            </p:xfrm>
            <a:graphic>
              <a:graphicData uri="http://schemas.openxmlformats.org/drawingml/2006/table">
                <a:tbl>
                  <a:tblPr firstRow="1" bandRow="1">
                    <a:tableStyleId>{21E4AEA4-8DFA-4A89-87EB-49C32662AFE0}</a:tableStyleId>
                  </a:tblPr>
                  <a:tblGrid>
                    <a:gridCol w="2094327">
                      <a:extLst>
                        <a:ext uri="{9D8B030D-6E8A-4147-A177-3AD203B41FA5}">
                          <a16:colId xmlns:a16="http://schemas.microsoft.com/office/drawing/2014/main" xmlns="" val="20000"/>
                        </a:ext>
                      </a:extLst>
                    </a:gridCol>
                    <a:gridCol w="2094327">
                      <a:extLst>
                        <a:ext uri="{9D8B030D-6E8A-4147-A177-3AD203B41FA5}">
                          <a16:colId xmlns:a16="http://schemas.microsoft.com/office/drawing/2014/main" xmlns="" val="20001"/>
                        </a:ext>
                      </a:extLst>
                    </a:gridCol>
                    <a:gridCol w="2094327">
                      <a:extLst>
                        <a:ext uri="{9D8B030D-6E8A-4147-A177-3AD203B41FA5}">
                          <a16:colId xmlns:a16="http://schemas.microsoft.com/office/drawing/2014/main" xmlns="" val="20002"/>
                        </a:ext>
                      </a:extLst>
                    </a:gridCol>
                  </a:tblGrid>
                  <a:tr h="312697">
                    <a:tc>
                      <a:txBody>
                        <a:bodyPr/>
                        <a:lstStyle/>
                        <a:p>
                          <a:pPr algn="ctr"/>
                          <a:r>
                            <a:rPr lang="zh-CN" altLang="en-US" sz="1600" dirty="0" smtClean="0"/>
                            <a:t>模型</a:t>
                          </a:r>
                          <a:endParaRPr lang="zh-CN" altLang="en-US" sz="1600" dirty="0"/>
                        </a:p>
                      </a:txBody>
                      <a:tcPr/>
                    </a:tc>
                    <a:tc>
                      <a:txBody>
                        <a:bodyPr/>
                        <a:lstStyle/>
                        <a:p>
                          <a:pPr algn="ctr"/>
                          <a:r>
                            <a:rPr lang="en-US" altLang="zh-CN" sz="1600" dirty="0" smtClean="0"/>
                            <a:t>Bleu-1</a:t>
                          </a:r>
                          <a:endParaRPr lang="zh-CN" altLang="en-US" sz="1600" dirty="0"/>
                        </a:p>
                      </a:txBody>
                      <a:tcPr/>
                    </a:tc>
                    <a:tc>
                      <a:txBody>
                        <a:bodyPr/>
                        <a:lstStyle/>
                        <a:p>
                          <a:pPr algn="ctr"/>
                          <a:r>
                            <a:rPr lang="en-US" altLang="zh-CN" sz="1600" dirty="0" smtClean="0"/>
                            <a:t>Accuracy (Human)</a:t>
                          </a:r>
                          <a:endParaRPr lang="zh-CN" altLang="en-US" sz="1600" dirty="0"/>
                        </a:p>
                      </a:txBody>
                      <a:tcPr/>
                    </a:tc>
                    <a:extLst>
                      <a:ext uri="{0D108BD9-81ED-4DB2-BD59-A6C34878D82A}">
                        <a16:rowId xmlns:a16="http://schemas.microsoft.com/office/drawing/2014/main" xmlns="" val="10000"/>
                      </a:ext>
                    </a:extLst>
                  </a:tr>
                  <a:tr h="255843">
                    <a:tc>
                      <a:txBody>
                        <a:bodyPr/>
                        <a:lstStyle/>
                        <a:p>
                          <a:pPr algn="ctr"/>
                          <a:r>
                            <a:rPr lang="en-US" altLang="zh-CN" sz="1400" dirty="0" smtClean="0">
                              <a:latin typeface="新宋体" panose="02010609030101010101" pitchFamily="49" charset="-122"/>
                              <a:ea typeface="新宋体" panose="02010609030101010101" pitchFamily="49" charset="-122"/>
                            </a:rPr>
                            <a:t>Multi-layer</a:t>
                          </a:r>
                          <a:r>
                            <a:rPr lang="en-US" altLang="zh-CN" sz="1400" baseline="0" dirty="0" smtClean="0">
                              <a:latin typeface="新宋体" panose="02010609030101010101" pitchFamily="49" charset="-122"/>
                              <a:ea typeface="新宋体" panose="02010609030101010101" pitchFamily="49" charset="-122"/>
                            </a:rPr>
                            <a:t> CNN (L=8)</a:t>
                          </a:r>
                          <a:endParaRPr lang="zh-CN" altLang="en-US" sz="1400" dirty="0">
                            <a:latin typeface="新宋体" panose="02010609030101010101" pitchFamily="49" charset="-122"/>
                            <a:ea typeface="新宋体" panose="02010609030101010101" pitchFamily="49" charset="-122"/>
                          </a:endParaRPr>
                        </a:p>
                      </a:txBody>
                      <a:tcPr/>
                    </a:tc>
                    <a:tc>
                      <a:txBody>
                        <a:bodyPr/>
                        <a:lstStyle/>
                        <a:p>
                          <a:pPr algn="ctr"/>
                          <a:r>
                            <a:rPr lang="en-US" altLang="zh-CN" sz="1400" dirty="0" smtClean="0">
                              <a:latin typeface="新宋体" panose="02010609030101010101" pitchFamily="49" charset="-122"/>
                              <a:ea typeface="新宋体" panose="02010609030101010101" pitchFamily="49" charset="-122"/>
                            </a:rPr>
                            <a:t>33.24</a:t>
                          </a:r>
                          <a:endParaRPr lang="zh-CN" altLang="en-US" sz="1400" dirty="0">
                            <a:latin typeface="新宋体" panose="02010609030101010101" pitchFamily="49" charset="-122"/>
                            <a:ea typeface="新宋体" panose="02010609030101010101" pitchFamily="49" charset="-122"/>
                          </a:endParaRPr>
                        </a:p>
                      </a:txBody>
                      <a:tcPr/>
                    </a:tc>
                    <a:tc>
                      <a:txBody>
                        <a:bodyPr/>
                        <a:lstStyle/>
                        <a:p>
                          <a:pPr algn="ctr"/>
                          <a:r>
                            <a:rPr lang="en-US" altLang="zh-CN" sz="1400" dirty="0" smtClean="0">
                              <a:latin typeface="新宋体" panose="02010609030101010101" pitchFamily="49" charset="-122"/>
                              <a:ea typeface="新宋体" panose="02010609030101010101" pitchFamily="49" charset="-122"/>
                            </a:rPr>
                            <a:t>0.88</a:t>
                          </a:r>
                          <a:endParaRPr lang="zh-CN" altLang="en-US" sz="1400" dirty="0">
                            <a:latin typeface="新宋体" panose="02010609030101010101" pitchFamily="49" charset="-122"/>
                            <a:ea typeface="新宋体" panose="02010609030101010101" pitchFamily="49" charset="-122"/>
                          </a:endParaRPr>
                        </a:p>
                      </a:txBody>
                      <a:tcPr/>
                    </a:tc>
                    <a:extLst>
                      <a:ext uri="{0D108BD9-81ED-4DB2-BD59-A6C34878D82A}">
                        <a16:rowId xmlns:a16="http://schemas.microsoft.com/office/drawing/2014/main" xmlns="" val="10001"/>
                      </a:ext>
                    </a:extLst>
                  </a:tr>
                  <a:tr h="255843">
                    <a:tc>
                      <a:txBody>
                        <a:bodyPr/>
                        <a:lstStyle/>
                        <a:p>
                          <a:pPr algn="ctr"/>
                          <a:r>
                            <a:rPr lang="en-US" altLang="zh-CN" sz="1400" dirty="0" smtClean="0">
                              <a:latin typeface="新宋体" panose="02010609030101010101" pitchFamily="49" charset="-122"/>
                              <a:ea typeface="新宋体" panose="02010609030101010101" pitchFamily="49" charset="-122"/>
                            </a:rPr>
                            <a:t>+</a:t>
                          </a:r>
                          <a:r>
                            <a:rPr lang="en-US" altLang="zh-CN" sz="1400" baseline="0" dirty="0" smtClean="0">
                              <a:latin typeface="新宋体" panose="02010609030101010101" pitchFamily="49" charset="-122"/>
                              <a:ea typeface="新宋体" panose="02010609030101010101" pitchFamily="49" charset="-122"/>
                            </a:rPr>
                            <a:t> Bert LM (</a:t>
                          </a:r>
                          <a14:m>
                            <m:oMath xmlns:m="http://schemas.openxmlformats.org/officeDocument/2006/math">
                              <m:r>
                                <a:rPr lang="en-US" altLang="zh-CN" sz="1400" b="0" i="1" baseline="0" smtClean="0">
                                  <a:latin typeface="Cambria Math" panose="02040503050406030204" pitchFamily="18" charset="0"/>
                                  <a:ea typeface="新宋体" panose="02010609030101010101" pitchFamily="49" charset="-122"/>
                                </a:rPr>
                                <m:t>𝛽</m:t>
                              </m:r>
                              <m:r>
                                <a:rPr lang="en-US" altLang="zh-CN" sz="1400" b="0" i="1" baseline="0" smtClean="0">
                                  <a:latin typeface="Cambria Math" panose="02040503050406030204" pitchFamily="18" charset="0"/>
                                  <a:ea typeface="新宋体" panose="02010609030101010101" pitchFamily="49" charset="-122"/>
                                </a:rPr>
                                <m:t>=0.001</m:t>
                              </m:r>
                            </m:oMath>
                          </a14:m>
                          <a:r>
                            <a:rPr lang="en-US" altLang="zh-CN" sz="1400" baseline="0" dirty="0" smtClean="0">
                              <a:latin typeface="新宋体" panose="02010609030101010101" pitchFamily="49" charset="-122"/>
                              <a:ea typeface="新宋体" panose="02010609030101010101" pitchFamily="49" charset="-122"/>
                            </a:rPr>
                            <a:t>)</a:t>
                          </a:r>
                          <a:endParaRPr lang="zh-CN" altLang="en-US" sz="1400" dirty="0">
                            <a:latin typeface="新宋体" panose="02010609030101010101" pitchFamily="49" charset="-122"/>
                            <a:ea typeface="新宋体" panose="02010609030101010101" pitchFamily="49" charset="-122"/>
                          </a:endParaRPr>
                        </a:p>
                      </a:txBody>
                      <a:tcPr/>
                    </a:tc>
                    <a:tc>
                      <a:txBody>
                        <a:bodyPr/>
                        <a:lstStyle/>
                        <a:p>
                          <a:pPr algn="ctr"/>
                          <a:r>
                            <a:rPr lang="en-US" altLang="zh-CN" sz="1400" b="1" dirty="0" smtClean="0">
                              <a:latin typeface="新宋体" panose="02010609030101010101" pitchFamily="49" charset="-122"/>
                              <a:ea typeface="新宋体" panose="02010609030101010101" pitchFamily="49" charset="-122"/>
                            </a:rPr>
                            <a:t>33.92</a:t>
                          </a:r>
                          <a:endParaRPr lang="zh-CN" altLang="en-US" sz="1400" b="1" dirty="0">
                            <a:latin typeface="新宋体" panose="02010609030101010101" pitchFamily="49" charset="-122"/>
                            <a:ea typeface="新宋体" panose="02010609030101010101" pitchFamily="49" charset="-122"/>
                          </a:endParaRPr>
                        </a:p>
                      </a:txBody>
                      <a:tcPr/>
                    </a:tc>
                    <a:tc>
                      <a:txBody>
                        <a:bodyPr/>
                        <a:lstStyle/>
                        <a:p>
                          <a:pPr algn="ctr"/>
                          <a:r>
                            <a:rPr lang="en-US" altLang="zh-CN" sz="1400" dirty="0" smtClean="0">
                              <a:latin typeface="新宋体" panose="02010609030101010101" pitchFamily="49" charset="-122"/>
                              <a:ea typeface="新宋体" panose="02010609030101010101" pitchFamily="49" charset="-122"/>
                            </a:rPr>
                            <a:t>0.90</a:t>
                          </a:r>
                          <a:endParaRPr lang="zh-CN" altLang="en-US" sz="1400" dirty="0">
                            <a:latin typeface="新宋体" panose="02010609030101010101" pitchFamily="49" charset="-122"/>
                            <a:ea typeface="新宋体" panose="02010609030101010101" pitchFamily="49" charset="-122"/>
                          </a:endParaRPr>
                        </a:p>
                      </a:txBody>
                      <a:tcPr/>
                    </a:tc>
                    <a:extLst>
                      <a:ext uri="{0D108BD9-81ED-4DB2-BD59-A6C34878D82A}">
                        <a16:rowId xmlns:a16="http://schemas.microsoft.com/office/drawing/2014/main" xmlns="" val="10002"/>
                      </a:ext>
                    </a:extLst>
                  </a:tr>
                  <a:tr h="255843">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smtClean="0">
                              <a:latin typeface="新宋体" panose="02010609030101010101" pitchFamily="49" charset="-122"/>
                              <a:ea typeface="新宋体" panose="02010609030101010101" pitchFamily="49" charset="-122"/>
                            </a:rPr>
                            <a:t>+</a:t>
                          </a:r>
                          <a:r>
                            <a:rPr lang="en-US" altLang="zh-CN" sz="1400" baseline="0" dirty="0" smtClean="0">
                              <a:latin typeface="新宋体" panose="02010609030101010101" pitchFamily="49" charset="-122"/>
                              <a:ea typeface="新宋体" panose="02010609030101010101" pitchFamily="49" charset="-122"/>
                            </a:rPr>
                            <a:t> Bert LM (</a:t>
                          </a:r>
                          <a14:m>
                            <m:oMath xmlns:m="http://schemas.openxmlformats.org/officeDocument/2006/math">
                              <m:r>
                                <a:rPr lang="en-US" altLang="zh-CN" sz="1400" b="0" i="1" baseline="0" smtClean="0">
                                  <a:latin typeface="Cambria Math" panose="02040503050406030204" pitchFamily="18" charset="0"/>
                                  <a:ea typeface="新宋体" panose="02010609030101010101" pitchFamily="49" charset="-122"/>
                                </a:rPr>
                                <m:t>𝛽</m:t>
                              </m:r>
                              <m:r>
                                <a:rPr lang="en-US" altLang="zh-CN" sz="1400" b="0" i="1" baseline="0" smtClean="0">
                                  <a:latin typeface="Cambria Math" panose="02040503050406030204" pitchFamily="18" charset="0"/>
                                  <a:ea typeface="新宋体" panose="02010609030101010101" pitchFamily="49" charset="-122"/>
                                </a:rPr>
                                <m:t>=0.002</m:t>
                              </m:r>
                            </m:oMath>
                          </a14:m>
                          <a:r>
                            <a:rPr lang="en-US" altLang="zh-CN" sz="1400" baseline="0" dirty="0" smtClean="0">
                              <a:latin typeface="新宋体" panose="02010609030101010101" pitchFamily="49" charset="-122"/>
                              <a:ea typeface="新宋体" panose="02010609030101010101" pitchFamily="49" charset="-122"/>
                            </a:rPr>
                            <a:t>)</a:t>
                          </a:r>
                          <a:endParaRPr lang="zh-CN" altLang="en-US" sz="1400" dirty="0">
                            <a:latin typeface="新宋体" panose="02010609030101010101" pitchFamily="49" charset="-122"/>
                            <a:ea typeface="新宋体" panose="02010609030101010101" pitchFamily="49" charset="-122"/>
                          </a:endParaRPr>
                        </a:p>
                      </a:txBody>
                      <a:tcPr/>
                    </a:tc>
                    <a:tc>
                      <a:txBody>
                        <a:bodyPr/>
                        <a:lstStyle/>
                        <a:p>
                          <a:pPr algn="ctr"/>
                          <a:r>
                            <a:rPr lang="en-US" altLang="zh-CN" sz="1400" dirty="0" smtClean="0">
                              <a:latin typeface="新宋体" panose="02010609030101010101" pitchFamily="49" charset="-122"/>
                              <a:ea typeface="新宋体" panose="02010609030101010101" pitchFamily="49" charset="-122"/>
                            </a:rPr>
                            <a:t>33.77</a:t>
                          </a:r>
                          <a:endParaRPr lang="zh-CN" altLang="en-US" sz="1400" dirty="0">
                            <a:latin typeface="新宋体" panose="02010609030101010101" pitchFamily="49" charset="-122"/>
                            <a:ea typeface="新宋体" panose="02010609030101010101" pitchFamily="49" charset="-122"/>
                          </a:endParaRPr>
                        </a:p>
                      </a:txBody>
                      <a:tcPr/>
                    </a:tc>
                    <a:tc>
                      <a:txBody>
                        <a:bodyPr/>
                        <a:lstStyle/>
                        <a:p>
                          <a:pPr algn="ctr"/>
                          <a:r>
                            <a:rPr lang="en-US" altLang="zh-CN" sz="1400" dirty="0" smtClean="0">
                              <a:latin typeface="新宋体" panose="02010609030101010101" pitchFamily="49" charset="-122"/>
                              <a:ea typeface="新宋体" panose="02010609030101010101" pitchFamily="49" charset="-122"/>
                            </a:rPr>
                            <a:t>0.88</a:t>
                          </a:r>
                          <a:endParaRPr lang="zh-CN" altLang="en-US" sz="1400" dirty="0">
                            <a:latin typeface="新宋体" panose="02010609030101010101" pitchFamily="49" charset="-122"/>
                            <a:ea typeface="新宋体" panose="02010609030101010101" pitchFamily="49" charset="-122"/>
                          </a:endParaRPr>
                        </a:p>
                      </a:txBody>
                      <a:tcPr/>
                    </a:tc>
                    <a:extLst>
                      <a:ext uri="{0D108BD9-81ED-4DB2-BD59-A6C34878D82A}">
                        <a16:rowId xmlns:a16="http://schemas.microsoft.com/office/drawing/2014/main" xmlns="" val="10003"/>
                      </a:ext>
                    </a:extLst>
                  </a:tr>
                  <a:tr h="255843">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smtClean="0">
                              <a:latin typeface="新宋体" panose="02010609030101010101" pitchFamily="49" charset="-122"/>
                              <a:ea typeface="新宋体" panose="02010609030101010101" pitchFamily="49" charset="-122"/>
                            </a:rPr>
                            <a:t>+</a:t>
                          </a:r>
                          <a:r>
                            <a:rPr lang="en-US" altLang="zh-CN" sz="1400" baseline="0" dirty="0" smtClean="0">
                              <a:latin typeface="新宋体" panose="02010609030101010101" pitchFamily="49" charset="-122"/>
                              <a:ea typeface="新宋体" panose="02010609030101010101" pitchFamily="49" charset="-122"/>
                            </a:rPr>
                            <a:t> Bert LM (</a:t>
                          </a:r>
                          <a14:m>
                            <m:oMath xmlns:m="http://schemas.openxmlformats.org/officeDocument/2006/math">
                              <m:r>
                                <a:rPr lang="en-US" altLang="zh-CN" sz="1400" b="0" i="1" baseline="0" smtClean="0">
                                  <a:latin typeface="Cambria Math" panose="02040503050406030204" pitchFamily="18" charset="0"/>
                                  <a:ea typeface="新宋体" panose="02010609030101010101" pitchFamily="49" charset="-122"/>
                                </a:rPr>
                                <m:t>𝛽</m:t>
                              </m:r>
                              <m:r>
                                <a:rPr lang="en-US" altLang="zh-CN" sz="1400" b="0" i="1" baseline="0" smtClean="0">
                                  <a:latin typeface="Cambria Math" panose="02040503050406030204" pitchFamily="18" charset="0"/>
                                  <a:ea typeface="新宋体" panose="02010609030101010101" pitchFamily="49" charset="-122"/>
                                </a:rPr>
                                <m:t>=0.004</m:t>
                              </m:r>
                            </m:oMath>
                          </a14:m>
                          <a:r>
                            <a:rPr lang="en-US" altLang="zh-CN" sz="1400" baseline="0" dirty="0" smtClean="0">
                              <a:latin typeface="新宋体" panose="02010609030101010101" pitchFamily="49" charset="-122"/>
                              <a:ea typeface="新宋体" panose="02010609030101010101" pitchFamily="49" charset="-122"/>
                            </a:rPr>
                            <a:t>)</a:t>
                          </a:r>
                          <a:endParaRPr lang="zh-CN" altLang="en-US" sz="1400" dirty="0">
                            <a:latin typeface="新宋体" panose="02010609030101010101" pitchFamily="49" charset="-122"/>
                            <a:ea typeface="新宋体" panose="02010609030101010101" pitchFamily="49" charset="-122"/>
                          </a:endParaRPr>
                        </a:p>
                      </a:txBody>
                      <a:tcPr/>
                    </a:tc>
                    <a:tc>
                      <a:txBody>
                        <a:bodyPr/>
                        <a:lstStyle/>
                        <a:p>
                          <a:pPr algn="ctr"/>
                          <a:r>
                            <a:rPr lang="en-US" altLang="zh-CN" sz="1400" dirty="0" smtClean="0">
                              <a:latin typeface="新宋体" panose="02010609030101010101" pitchFamily="49" charset="-122"/>
                              <a:ea typeface="新宋体" panose="02010609030101010101" pitchFamily="49" charset="-122"/>
                            </a:rPr>
                            <a:t>33.59</a:t>
                          </a:r>
                          <a:endParaRPr lang="zh-CN" altLang="en-US" sz="1400" dirty="0">
                            <a:latin typeface="新宋体" panose="02010609030101010101" pitchFamily="49" charset="-122"/>
                            <a:ea typeface="新宋体" panose="02010609030101010101" pitchFamily="49" charset="-122"/>
                          </a:endParaRPr>
                        </a:p>
                      </a:txBody>
                      <a:tcPr/>
                    </a:tc>
                    <a:tc>
                      <a:txBody>
                        <a:bodyPr/>
                        <a:lstStyle/>
                        <a:p>
                          <a:pPr algn="ctr"/>
                          <a:r>
                            <a:rPr lang="en-US" altLang="zh-CN" sz="1400" dirty="0" smtClean="0">
                              <a:latin typeface="新宋体" panose="02010609030101010101" pitchFamily="49" charset="-122"/>
                              <a:ea typeface="新宋体" panose="02010609030101010101" pitchFamily="49" charset="-122"/>
                            </a:rPr>
                            <a:t>-</a:t>
                          </a:r>
                          <a:endParaRPr lang="zh-CN" altLang="en-US" sz="1400" dirty="0">
                            <a:latin typeface="新宋体" panose="02010609030101010101" pitchFamily="49" charset="-122"/>
                            <a:ea typeface="新宋体" panose="02010609030101010101" pitchFamily="49" charset="-122"/>
                          </a:endParaRPr>
                        </a:p>
                      </a:txBody>
                      <a:tcPr/>
                    </a:tc>
                    <a:extLst>
                      <a:ext uri="{0D108BD9-81ED-4DB2-BD59-A6C34878D82A}">
                        <a16:rowId xmlns:a16="http://schemas.microsoft.com/office/drawing/2014/main" xmlns="" val="10004"/>
                      </a:ext>
                    </a:extLst>
                  </a:tr>
                  <a:tr h="255843">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smtClean="0">
                              <a:latin typeface="新宋体" panose="02010609030101010101" pitchFamily="49" charset="-122"/>
                              <a:ea typeface="新宋体" panose="02010609030101010101" pitchFamily="49" charset="-122"/>
                            </a:rPr>
                            <a:t>+</a:t>
                          </a:r>
                          <a:r>
                            <a:rPr lang="en-US" altLang="zh-CN" sz="1400" baseline="0" dirty="0" smtClean="0">
                              <a:latin typeface="新宋体" panose="02010609030101010101" pitchFamily="49" charset="-122"/>
                              <a:ea typeface="新宋体" panose="02010609030101010101" pitchFamily="49" charset="-122"/>
                            </a:rPr>
                            <a:t> Bert LM (</a:t>
                          </a:r>
                          <a14:m>
                            <m:oMath xmlns:m="http://schemas.openxmlformats.org/officeDocument/2006/math">
                              <m:r>
                                <a:rPr lang="en-US" altLang="zh-CN" sz="1400" b="0" i="1" baseline="0" smtClean="0">
                                  <a:latin typeface="Cambria Math" panose="02040503050406030204" pitchFamily="18" charset="0"/>
                                  <a:ea typeface="新宋体" panose="02010609030101010101" pitchFamily="49" charset="-122"/>
                                </a:rPr>
                                <m:t>𝛽</m:t>
                              </m:r>
                              <m:r>
                                <a:rPr lang="en-US" altLang="zh-CN" sz="1400" b="0" i="1" baseline="0" smtClean="0">
                                  <a:latin typeface="Cambria Math" panose="02040503050406030204" pitchFamily="18" charset="0"/>
                                  <a:ea typeface="新宋体" panose="02010609030101010101" pitchFamily="49" charset="-122"/>
                                </a:rPr>
                                <m:t>=0.008</m:t>
                              </m:r>
                            </m:oMath>
                          </a14:m>
                          <a:r>
                            <a:rPr lang="en-US" altLang="zh-CN" sz="1400" baseline="0" dirty="0" smtClean="0">
                              <a:latin typeface="新宋体" panose="02010609030101010101" pitchFamily="49" charset="-122"/>
                              <a:ea typeface="新宋体" panose="02010609030101010101" pitchFamily="49" charset="-122"/>
                            </a:rPr>
                            <a:t>)</a:t>
                          </a:r>
                          <a:endParaRPr lang="zh-CN" altLang="en-US" sz="1400" dirty="0">
                            <a:latin typeface="新宋体" panose="02010609030101010101" pitchFamily="49" charset="-122"/>
                            <a:ea typeface="新宋体" panose="02010609030101010101" pitchFamily="49" charset="-122"/>
                          </a:endParaRPr>
                        </a:p>
                      </a:txBody>
                      <a:tcPr/>
                    </a:tc>
                    <a:tc>
                      <a:txBody>
                        <a:bodyPr/>
                        <a:lstStyle/>
                        <a:p>
                          <a:pPr algn="ctr"/>
                          <a:r>
                            <a:rPr lang="en-US" altLang="zh-CN" sz="1400" dirty="0" smtClean="0">
                              <a:latin typeface="新宋体" panose="02010609030101010101" pitchFamily="49" charset="-122"/>
                              <a:ea typeface="新宋体" panose="02010609030101010101" pitchFamily="49" charset="-122"/>
                            </a:rPr>
                            <a:t>33.67</a:t>
                          </a:r>
                          <a:endParaRPr lang="zh-CN" altLang="en-US" sz="1400" dirty="0">
                            <a:latin typeface="新宋体" panose="02010609030101010101" pitchFamily="49" charset="-122"/>
                            <a:ea typeface="新宋体" panose="02010609030101010101" pitchFamily="49" charset="-122"/>
                          </a:endParaRPr>
                        </a:p>
                      </a:txBody>
                      <a:tcPr/>
                    </a:tc>
                    <a:tc>
                      <a:txBody>
                        <a:bodyPr/>
                        <a:lstStyle/>
                        <a:p>
                          <a:pPr algn="ctr"/>
                          <a:r>
                            <a:rPr lang="en-US" altLang="zh-CN" sz="1400" dirty="0" smtClean="0">
                              <a:latin typeface="新宋体" panose="02010609030101010101" pitchFamily="49" charset="-122"/>
                              <a:ea typeface="新宋体" panose="02010609030101010101" pitchFamily="49" charset="-122"/>
                            </a:rPr>
                            <a:t>-</a:t>
                          </a:r>
                          <a:endParaRPr lang="zh-CN" altLang="en-US" sz="1400" dirty="0">
                            <a:latin typeface="新宋体" panose="02010609030101010101" pitchFamily="49" charset="-122"/>
                            <a:ea typeface="新宋体" panose="02010609030101010101" pitchFamily="49" charset="-122"/>
                          </a:endParaRPr>
                        </a:p>
                      </a:txBody>
                      <a:tcPr/>
                    </a:tc>
                    <a:extLst>
                      <a:ext uri="{0D108BD9-81ED-4DB2-BD59-A6C34878D82A}">
                        <a16:rowId xmlns:a16="http://schemas.microsoft.com/office/drawing/2014/main" xmlns="" val="4096547975"/>
                      </a:ext>
                    </a:extLst>
                  </a:tr>
                  <a:tr h="255843">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smtClean="0">
                              <a:latin typeface="新宋体" panose="02010609030101010101" pitchFamily="49" charset="-122"/>
                              <a:ea typeface="新宋体" panose="02010609030101010101" pitchFamily="49" charset="-122"/>
                            </a:rPr>
                            <a:t>+</a:t>
                          </a:r>
                          <a:r>
                            <a:rPr lang="en-US" altLang="zh-CN" sz="1400" baseline="0" dirty="0" smtClean="0">
                              <a:latin typeface="新宋体" panose="02010609030101010101" pitchFamily="49" charset="-122"/>
                              <a:ea typeface="新宋体" panose="02010609030101010101" pitchFamily="49" charset="-122"/>
                            </a:rPr>
                            <a:t> Bert LM (</a:t>
                          </a:r>
                          <a14:m>
                            <m:oMath xmlns:m="http://schemas.openxmlformats.org/officeDocument/2006/math">
                              <m:r>
                                <a:rPr lang="en-US" altLang="zh-CN" sz="1400" b="0" i="1" baseline="0" smtClean="0">
                                  <a:latin typeface="Cambria Math" panose="02040503050406030204" pitchFamily="18" charset="0"/>
                                  <a:ea typeface="新宋体" panose="02010609030101010101" pitchFamily="49" charset="-122"/>
                                </a:rPr>
                                <m:t>𝛽</m:t>
                              </m:r>
                              <m:r>
                                <a:rPr lang="en-US" altLang="zh-CN" sz="1400" b="0" i="1" baseline="0" smtClean="0">
                                  <a:latin typeface="Cambria Math" panose="02040503050406030204" pitchFamily="18" charset="0"/>
                                  <a:ea typeface="新宋体" panose="02010609030101010101" pitchFamily="49" charset="-122"/>
                                </a:rPr>
                                <m:t>=0.01</m:t>
                              </m:r>
                            </m:oMath>
                          </a14:m>
                          <a:r>
                            <a:rPr lang="en-US" altLang="zh-CN" sz="1400" baseline="0" dirty="0" smtClean="0">
                              <a:latin typeface="新宋体" panose="02010609030101010101" pitchFamily="49" charset="-122"/>
                              <a:ea typeface="新宋体" panose="02010609030101010101" pitchFamily="49" charset="-122"/>
                            </a:rPr>
                            <a:t>)</a:t>
                          </a:r>
                          <a:endParaRPr lang="zh-CN" altLang="en-US" sz="1400" dirty="0">
                            <a:latin typeface="新宋体" panose="02010609030101010101" pitchFamily="49" charset="-122"/>
                            <a:ea typeface="新宋体" panose="02010609030101010101" pitchFamily="49" charset="-122"/>
                          </a:endParaRPr>
                        </a:p>
                      </a:txBody>
                      <a:tcPr/>
                    </a:tc>
                    <a:tc>
                      <a:txBody>
                        <a:bodyPr/>
                        <a:lstStyle/>
                        <a:p>
                          <a:pPr algn="ctr"/>
                          <a:r>
                            <a:rPr lang="en-US" altLang="zh-CN" sz="1400" dirty="0" smtClean="0">
                              <a:latin typeface="新宋体" panose="02010609030101010101" pitchFamily="49" charset="-122"/>
                              <a:ea typeface="新宋体" panose="02010609030101010101" pitchFamily="49" charset="-122"/>
                            </a:rPr>
                            <a:t>33.51</a:t>
                          </a:r>
                          <a:endParaRPr lang="zh-CN" altLang="en-US" sz="1400" dirty="0">
                            <a:latin typeface="新宋体" panose="02010609030101010101" pitchFamily="49" charset="-122"/>
                            <a:ea typeface="新宋体" panose="02010609030101010101" pitchFamily="49" charset="-122"/>
                          </a:endParaRPr>
                        </a:p>
                      </a:txBody>
                      <a:tcPr/>
                    </a:tc>
                    <a:tc>
                      <a:txBody>
                        <a:bodyPr/>
                        <a:lstStyle/>
                        <a:p>
                          <a:pPr algn="ctr"/>
                          <a:r>
                            <a:rPr lang="en-US" altLang="zh-CN" sz="1400" dirty="0" smtClean="0">
                              <a:latin typeface="新宋体" panose="02010609030101010101" pitchFamily="49" charset="-122"/>
                              <a:ea typeface="新宋体" panose="02010609030101010101" pitchFamily="49" charset="-122"/>
                            </a:rPr>
                            <a:t>-</a:t>
                          </a:r>
                          <a:endParaRPr lang="zh-CN" altLang="en-US" sz="1400" dirty="0">
                            <a:latin typeface="新宋体" panose="02010609030101010101" pitchFamily="49" charset="-122"/>
                            <a:ea typeface="新宋体" panose="02010609030101010101" pitchFamily="49" charset="-122"/>
                          </a:endParaRPr>
                        </a:p>
                      </a:txBody>
                      <a:tcPr/>
                    </a:tc>
                    <a:extLst>
                      <a:ext uri="{0D108BD9-81ED-4DB2-BD59-A6C34878D82A}">
                        <a16:rowId xmlns:a16="http://schemas.microsoft.com/office/drawing/2014/main" xmlns="" val="3663791873"/>
                      </a:ext>
                    </a:extLst>
                  </a:tr>
                  <a:tr h="255843">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smtClean="0">
                              <a:latin typeface="新宋体" panose="02010609030101010101" pitchFamily="49" charset="-122"/>
                              <a:ea typeface="新宋体" panose="02010609030101010101" pitchFamily="49" charset="-122"/>
                            </a:rPr>
                            <a:t>+</a:t>
                          </a:r>
                          <a:r>
                            <a:rPr lang="en-US" altLang="zh-CN" sz="1400" baseline="0" dirty="0" smtClean="0">
                              <a:latin typeface="新宋体" panose="02010609030101010101" pitchFamily="49" charset="-122"/>
                              <a:ea typeface="新宋体" panose="02010609030101010101" pitchFamily="49" charset="-122"/>
                            </a:rPr>
                            <a:t> Bert LM (</a:t>
                          </a:r>
                          <a14:m>
                            <m:oMath xmlns:m="http://schemas.openxmlformats.org/officeDocument/2006/math">
                              <m:r>
                                <a:rPr lang="en-US" altLang="zh-CN" sz="1400" b="0" i="1" baseline="0" smtClean="0">
                                  <a:latin typeface="Cambria Math" panose="02040503050406030204" pitchFamily="18" charset="0"/>
                                  <a:ea typeface="新宋体" panose="02010609030101010101" pitchFamily="49" charset="-122"/>
                                </a:rPr>
                                <m:t>𝛽</m:t>
                              </m:r>
                              <m:r>
                                <a:rPr lang="en-US" altLang="zh-CN" sz="1400" b="0" i="1" baseline="0" smtClean="0">
                                  <a:latin typeface="Cambria Math" panose="02040503050406030204" pitchFamily="18" charset="0"/>
                                  <a:ea typeface="新宋体" panose="02010609030101010101" pitchFamily="49" charset="-122"/>
                                </a:rPr>
                                <m:t>=0.01</m:t>
                              </m:r>
                            </m:oMath>
                          </a14:m>
                          <a:r>
                            <a:rPr lang="en-US" altLang="zh-CN" sz="1400" baseline="0" dirty="0" smtClean="0">
                              <a:latin typeface="新宋体" panose="02010609030101010101" pitchFamily="49" charset="-122"/>
                              <a:ea typeface="新宋体" panose="02010609030101010101" pitchFamily="49" charset="-122"/>
                            </a:rPr>
                            <a:t>6)</a:t>
                          </a:r>
                          <a:endParaRPr lang="zh-CN" altLang="en-US" sz="1400" dirty="0">
                            <a:latin typeface="新宋体" panose="02010609030101010101" pitchFamily="49" charset="-122"/>
                            <a:ea typeface="新宋体" panose="02010609030101010101" pitchFamily="49" charset="-122"/>
                          </a:endParaRPr>
                        </a:p>
                      </a:txBody>
                      <a:tcPr/>
                    </a:tc>
                    <a:tc>
                      <a:txBody>
                        <a:bodyPr/>
                        <a:lstStyle/>
                        <a:p>
                          <a:pPr algn="ctr"/>
                          <a:r>
                            <a:rPr lang="en-US" altLang="zh-CN" sz="1400" dirty="0" smtClean="0">
                              <a:latin typeface="新宋体" panose="02010609030101010101" pitchFamily="49" charset="-122"/>
                              <a:ea typeface="新宋体" panose="02010609030101010101" pitchFamily="49" charset="-122"/>
                            </a:rPr>
                            <a:t>32.98</a:t>
                          </a:r>
                          <a:endParaRPr lang="zh-CN" altLang="en-US" sz="1400" dirty="0">
                            <a:latin typeface="新宋体" panose="02010609030101010101" pitchFamily="49" charset="-122"/>
                            <a:ea typeface="新宋体" panose="02010609030101010101" pitchFamily="49" charset="-122"/>
                          </a:endParaRPr>
                        </a:p>
                      </a:txBody>
                      <a:tcPr/>
                    </a:tc>
                    <a:tc>
                      <a:txBody>
                        <a:bodyPr/>
                        <a:lstStyle/>
                        <a:p>
                          <a:pPr algn="ctr"/>
                          <a:r>
                            <a:rPr lang="en-US" altLang="zh-CN" sz="1400" dirty="0" smtClean="0">
                              <a:latin typeface="新宋体" panose="02010609030101010101" pitchFamily="49" charset="-122"/>
                              <a:ea typeface="新宋体" panose="02010609030101010101" pitchFamily="49" charset="-122"/>
                            </a:rPr>
                            <a:t>-</a:t>
                          </a:r>
                          <a:endParaRPr lang="zh-CN" altLang="en-US" sz="1400" dirty="0">
                            <a:latin typeface="新宋体" panose="02010609030101010101" pitchFamily="49" charset="-122"/>
                            <a:ea typeface="新宋体" panose="02010609030101010101" pitchFamily="49" charset="-122"/>
                          </a:endParaRPr>
                        </a:p>
                      </a:txBody>
                      <a:tcPr/>
                    </a:tc>
                    <a:extLst>
                      <a:ext uri="{0D108BD9-81ED-4DB2-BD59-A6C34878D82A}">
                        <a16:rowId xmlns:a16="http://schemas.microsoft.com/office/drawing/2014/main" xmlns="" val="619278777"/>
                      </a:ext>
                    </a:extLst>
                  </a:tr>
                  <a:tr h="255843">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smtClean="0">
                              <a:latin typeface="新宋体" panose="02010609030101010101" pitchFamily="49" charset="-122"/>
                              <a:ea typeface="新宋体" panose="02010609030101010101" pitchFamily="49" charset="-122"/>
                            </a:rPr>
                            <a:t>+</a:t>
                          </a:r>
                          <a:r>
                            <a:rPr lang="en-US" altLang="zh-CN" sz="1400" baseline="0" dirty="0" smtClean="0">
                              <a:latin typeface="新宋体" panose="02010609030101010101" pitchFamily="49" charset="-122"/>
                              <a:ea typeface="新宋体" panose="02010609030101010101" pitchFamily="49" charset="-122"/>
                            </a:rPr>
                            <a:t> Bert LM (</a:t>
                          </a:r>
                          <a14:m>
                            <m:oMath xmlns:m="http://schemas.openxmlformats.org/officeDocument/2006/math">
                              <m:r>
                                <a:rPr lang="en-US" altLang="zh-CN" sz="1400" b="0" i="1" baseline="0" smtClean="0">
                                  <a:latin typeface="Cambria Math" panose="02040503050406030204" pitchFamily="18" charset="0"/>
                                  <a:ea typeface="新宋体" panose="02010609030101010101" pitchFamily="49" charset="-122"/>
                                </a:rPr>
                                <m:t>𝛽</m:t>
                              </m:r>
                              <m:r>
                                <a:rPr lang="en-US" altLang="zh-CN" sz="1400" b="0" i="1" baseline="0" smtClean="0">
                                  <a:latin typeface="Cambria Math" panose="02040503050406030204" pitchFamily="18" charset="0"/>
                                  <a:ea typeface="新宋体" panose="02010609030101010101" pitchFamily="49" charset="-122"/>
                                </a:rPr>
                                <m:t>=0.0</m:t>
                              </m:r>
                            </m:oMath>
                          </a14:m>
                          <a:r>
                            <a:rPr lang="en-US" altLang="zh-CN" sz="1400" baseline="0" dirty="0" smtClean="0">
                              <a:latin typeface="新宋体" panose="02010609030101010101" pitchFamily="49" charset="-122"/>
                              <a:ea typeface="新宋体" panose="02010609030101010101" pitchFamily="49" charset="-122"/>
                            </a:rPr>
                            <a:t>2)</a:t>
                          </a:r>
                          <a:endParaRPr lang="zh-CN" altLang="en-US" sz="1400" dirty="0">
                            <a:latin typeface="新宋体" panose="02010609030101010101" pitchFamily="49" charset="-122"/>
                            <a:ea typeface="新宋体" panose="02010609030101010101" pitchFamily="49" charset="-122"/>
                          </a:endParaRPr>
                        </a:p>
                      </a:txBody>
                      <a:tcPr/>
                    </a:tc>
                    <a:tc>
                      <a:txBody>
                        <a:bodyPr/>
                        <a:lstStyle/>
                        <a:p>
                          <a:pPr algn="ctr"/>
                          <a:r>
                            <a:rPr lang="en-US" altLang="zh-CN" sz="1400" dirty="0" smtClean="0">
                              <a:latin typeface="新宋体" panose="02010609030101010101" pitchFamily="49" charset="-122"/>
                              <a:ea typeface="新宋体" panose="02010609030101010101" pitchFamily="49" charset="-122"/>
                            </a:rPr>
                            <a:t>32.57</a:t>
                          </a:r>
                          <a:endParaRPr lang="zh-CN" altLang="en-US" sz="1400" dirty="0">
                            <a:latin typeface="新宋体" panose="02010609030101010101" pitchFamily="49" charset="-122"/>
                            <a:ea typeface="新宋体" panose="02010609030101010101" pitchFamily="49" charset="-122"/>
                          </a:endParaRPr>
                        </a:p>
                      </a:txBody>
                      <a:tcPr/>
                    </a:tc>
                    <a:tc>
                      <a:txBody>
                        <a:bodyPr/>
                        <a:lstStyle/>
                        <a:p>
                          <a:pPr algn="ctr"/>
                          <a:r>
                            <a:rPr lang="en-US" altLang="zh-CN" sz="1400" dirty="0" smtClean="0">
                              <a:latin typeface="新宋体" panose="02010609030101010101" pitchFamily="49" charset="-122"/>
                              <a:ea typeface="新宋体" panose="02010609030101010101" pitchFamily="49" charset="-122"/>
                            </a:rPr>
                            <a:t>-</a:t>
                          </a:r>
                          <a:endParaRPr lang="zh-CN" altLang="en-US" sz="1400" dirty="0">
                            <a:latin typeface="新宋体" panose="02010609030101010101" pitchFamily="49" charset="-122"/>
                            <a:ea typeface="新宋体" panose="02010609030101010101" pitchFamily="49" charset="-122"/>
                          </a:endParaRPr>
                        </a:p>
                      </a:txBody>
                      <a:tcPr/>
                    </a:tc>
                    <a:extLst>
                      <a:ext uri="{0D108BD9-81ED-4DB2-BD59-A6C34878D82A}">
                        <a16:rowId xmlns:a16="http://schemas.microsoft.com/office/drawing/2014/main" xmlns="" val="337381970"/>
                      </a:ext>
                    </a:extLst>
                  </a:tr>
                </a:tbl>
              </a:graphicData>
            </a:graphic>
          </p:graphicFrame>
        </mc:Choice>
        <mc:Fallback xmlns="">
          <p:graphicFrame>
            <p:nvGraphicFramePr>
              <p:cNvPr id="206" name="表格 205"/>
              <p:cNvGraphicFramePr>
                <a:graphicFrameLocks noGrp="1"/>
              </p:cNvGraphicFramePr>
              <p:nvPr>
                <p:extLst>
                  <p:ext uri="{D42A27DB-BD31-4B8C-83A1-F6EECF244321}">
                    <p14:modId xmlns:p14="http://schemas.microsoft.com/office/powerpoint/2010/main" val="1226278703"/>
                  </p:ext>
                </p:extLst>
              </p:nvPr>
            </p:nvGraphicFramePr>
            <p:xfrm>
              <a:off x="984092" y="1797019"/>
              <a:ext cx="6282981" cy="2773680"/>
            </p:xfrm>
            <a:graphic>
              <a:graphicData uri="http://schemas.openxmlformats.org/drawingml/2006/table">
                <a:tbl>
                  <a:tblPr firstRow="1" bandRow="1">
                    <a:tableStyleId>{21E4AEA4-8DFA-4A89-87EB-49C32662AFE0}</a:tableStyleId>
                  </a:tblPr>
                  <a:tblGrid>
                    <a:gridCol w="2094327">
                      <a:extLst>
                        <a:ext uri="{9D8B030D-6E8A-4147-A177-3AD203B41FA5}">
                          <a16:colId xmlns:a16="http://schemas.microsoft.com/office/drawing/2014/main" val="20000"/>
                        </a:ext>
                      </a:extLst>
                    </a:gridCol>
                    <a:gridCol w="2094327">
                      <a:extLst>
                        <a:ext uri="{9D8B030D-6E8A-4147-A177-3AD203B41FA5}">
                          <a16:colId xmlns:a16="http://schemas.microsoft.com/office/drawing/2014/main" val="20001"/>
                        </a:ext>
                      </a:extLst>
                    </a:gridCol>
                    <a:gridCol w="2094327">
                      <a:extLst>
                        <a:ext uri="{9D8B030D-6E8A-4147-A177-3AD203B41FA5}">
                          <a16:colId xmlns:a16="http://schemas.microsoft.com/office/drawing/2014/main" val="20002"/>
                        </a:ext>
                      </a:extLst>
                    </a:gridCol>
                  </a:tblGrid>
                  <a:tr h="335280">
                    <a:tc>
                      <a:txBody>
                        <a:bodyPr/>
                        <a:lstStyle/>
                        <a:p>
                          <a:pPr algn="ctr"/>
                          <a:r>
                            <a:rPr lang="zh-CN" altLang="en-US" sz="1600" dirty="0" smtClean="0"/>
                            <a:t>模型</a:t>
                          </a:r>
                          <a:endParaRPr lang="zh-CN" altLang="en-US" sz="1600" dirty="0"/>
                        </a:p>
                      </a:txBody>
                      <a:tcPr/>
                    </a:tc>
                    <a:tc>
                      <a:txBody>
                        <a:bodyPr/>
                        <a:lstStyle/>
                        <a:p>
                          <a:pPr algn="ctr"/>
                          <a:r>
                            <a:rPr lang="en-US" altLang="zh-CN" sz="1600" dirty="0" smtClean="0"/>
                            <a:t>Bleu-1</a:t>
                          </a:r>
                          <a:endParaRPr lang="zh-CN" altLang="en-US" sz="1600" dirty="0"/>
                        </a:p>
                      </a:txBody>
                      <a:tcPr/>
                    </a:tc>
                    <a:tc>
                      <a:txBody>
                        <a:bodyPr/>
                        <a:lstStyle/>
                        <a:p>
                          <a:pPr algn="ctr"/>
                          <a:r>
                            <a:rPr lang="en-US" altLang="zh-CN" sz="1600" dirty="0" smtClean="0"/>
                            <a:t>Accuracy (Human)</a:t>
                          </a:r>
                          <a:endParaRPr lang="zh-CN" altLang="en-US" sz="1600" dirty="0"/>
                        </a:p>
                      </a:txBody>
                      <a:tcPr/>
                    </a:tc>
                    <a:extLst>
                      <a:ext uri="{0D108BD9-81ED-4DB2-BD59-A6C34878D82A}">
                        <a16:rowId xmlns:a16="http://schemas.microsoft.com/office/drawing/2014/main" val="10000"/>
                      </a:ext>
                    </a:extLst>
                  </a:tr>
                  <a:tr h="304800">
                    <a:tc>
                      <a:txBody>
                        <a:bodyPr/>
                        <a:lstStyle/>
                        <a:p>
                          <a:pPr algn="ctr"/>
                          <a:r>
                            <a:rPr lang="en-US" altLang="zh-CN" sz="1400" dirty="0" smtClean="0">
                              <a:latin typeface="新宋体" panose="02010609030101010101" pitchFamily="49" charset="-122"/>
                              <a:ea typeface="新宋体" panose="02010609030101010101" pitchFamily="49" charset="-122"/>
                            </a:rPr>
                            <a:t>Multi-layer</a:t>
                          </a:r>
                          <a:r>
                            <a:rPr lang="en-US" altLang="zh-CN" sz="1400" baseline="0" dirty="0" smtClean="0">
                              <a:latin typeface="新宋体" panose="02010609030101010101" pitchFamily="49" charset="-122"/>
                              <a:ea typeface="新宋体" panose="02010609030101010101" pitchFamily="49" charset="-122"/>
                            </a:rPr>
                            <a:t> CNN (L=8)</a:t>
                          </a:r>
                          <a:endParaRPr lang="zh-CN" altLang="en-US" sz="1400" dirty="0">
                            <a:latin typeface="新宋体" panose="02010609030101010101" pitchFamily="49" charset="-122"/>
                            <a:ea typeface="新宋体" panose="02010609030101010101" pitchFamily="49" charset="-122"/>
                          </a:endParaRPr>
                        </a:p>
                      </a:txBody>
                      <a:tcPr/>
                    </a:tc>
                    <a:tc>
                      <a:txBody>
                        <a:bodyPr/>
                        <a:lstStyle/>
                        <a:p>
                          <a:pPr algn="ctr"/>
                          <a:r>
                            <a:rPr lang="en-US" altLang="zh-CN" sz="1400" dirty="0" smtClean="0">
                              <a:latin typeface="新宋体" panose="02010609030101010101" pitchFamily="49" charset="-122"/>
                              <a:ea typeface="新宋体" panose="02010609030101010101" pitchFamily="49" charset="-122"/>
                            </a:rPr>
                            <a:t>33.24</a:t>
                          </a:r>
                          <a:endParaRPr lang="zh-CN" altLang="en-US" sz="1400" dirty="0">
                            <a:latin typeface="新宋体" panose="02010609030101010101" pitchFamily="49" charset="-122"/>
                            <a:ea typeface="新宋体" panose="02010609030101010101" pitchFamily="49" charset="-122"/>
                          </a:endParaRPr>
                        </a:p>
                      </a:txBody>
                      <a:tcPr/>
                    </a:tc>
                    <a:tc>
                      <a:txBody>
                        <a:bodyPr/>
                        <a:lstStyle/>
                        <a:p>
                          <a:pPr algn="ctr"/>
                          <a:r>
                            <a:rPr lang="en-US" altLang="zh-CN" sz="1400" dirty="0" smtClean="0">
                              <a:latin typeface="新宋体" panose="02010609030101010101" pitchFamily="49" charset="-122"/>
                              <a:ea typeface="新宋体" panose="02010609030101010101" pitchFamily="49" charset="-122"/>
                            </a:rPr>
                            <a:t>0.88</a:t>
                          </a:r>
                          <a:endParaRPr lang="zh-CN" altLang="en-US" sz="1400" dirty="0">
                            <a:latin typeface="新宋体" panose="02010609030101010101" pitchFamily="49" charset="-122"/>
                            <a:ea typeface="新宋体" panose="02010609030101010101" pitchFamily="49" charset="-122"/>
                          </a:endParaRPr>
                        </a:p>
                      </a:txBody>
                      <a:tcPr/>
                    </a:tc>
                    <a:extLst>
                      <a:ext uri="{0D108BD9-81ED-4DB2-BD59-A6C34878D82A}">
                        <a16:rowId xmlns:a16="http://schemas.microsoft.com/office/drawing/2014/main" val="10001"/>
                      </a:ext>
                    </a:extLst>
                  </a:tr>
                  <a:tr h="304800">
                    <a:tc>
                      <a:txBody>
                        <a:bodyPr/>
                        <a:lstStyle/>
                        <a:p>
                          <a:endParaRPr lang="zh-CN"/>
                        </a:p>
                      </a:txBody>
                      <a:tcPr>
                        <a:blipFill>
                          <a:blip r:embed="rId3"/>
                          <a:stretch>
                            <a:fillRect l="-291" t="-214000" r="-201163" b="-622000"/>
                          </a:stretch>
                        </a:blipFill>
                      </a:tcPr>
                    </a:tc>
                    <a:tc>
                      <a:txBody>
                        <a:bodyPr/>
                        <a:lstStyle/>
                        <a:p>
                          <a:pPr algn="ctr"/>
                          <a:r>
                            <a:rPr lang="en-US" altLang="zh-CN" sz="1400" b="1" dirty="0" smtClean="0">
                              <a:latin typeface="新宋体" panose="02010609030101010101" pitchFamily="49" charset="-122"/>
                              <a:ea typeface="新宋体" panose="02010609030101010101" pitchFamily="49" charset="-122"/>
                            </a:rPr>
                            <a:t>33.92</a:t>
                          </a:r>
                          <a:endParaRPr lang="zh-CN" altLang="en-US" sz="1400" b="1" dirty="0">
                            <a:latin typeface="新宋体" panose="02010609030101010101" pitchFamily="49" charset="-122"/>
                            <a:ea typeface="新宋体" panose="02010609030101010101" pitchFamily="49" charset="-122"/>
                          </a:endParaRPr>
                        </a:p>
                      </a:txBody>
                      <a:tcPr/>
                    </a:tc>
                    <a:tc>
                      <a:txBody>
                        <a:bodyPr/>
                        <a:lstStyle/>
                        <a:p>
                          <a:pPr algn="ctr"/>
                          <a:r>
                            <a:rPr lang="en-US" altLang="zh-CN" sz="1400" dirty="0" smtClean="0">
                              <a:latin typeface="新宋体" panose="02010609030101010101" pitchFamily="49" charset="-122"/>
                              <a:ea typeface="新宋体" panose="02010609030101010101" pitchFamily="49" charset="-122"/>
                            </a:rPr>
                            <a:t>0.90</a:t>
                          </a:r>
                          <a:endParaRPr lang="zh-CN" altLang="en-US" sz="1400" dirty="0">
                            <a:latin typeface="新宋体" panose="02010609030101010101" pitchFamily="49" charset="-122"/>
                            <a:ea typeface="新宋体" panose="02010609030101010101" pitchFamily="49" charset="-122"/>
                          </a:endParaRPr>
                        </a:p>
                      </a:txBody>
                      <a:tcPr/>
                    </a:tc>
                    <a:extLst>
                      <a:ext uri="{0D108BD9-81ED-4DB2-BD59-A6C34878D82A}">
                        <a16:rowId xmlns:a16="http://schemas.microsoft.com/office/drawing/2014/main" val="10002"/>
                      </a:ext>
                    </a:extLst>
                  </a:tr>
                  <a:tr h="304800">
                    <a:tc>
                      <a:txBody>
                        <a:bodyPr/>
                        <a:lstStyle/>
                        <a:p>
                          <a:endParaRPr lang="zh-CN"/>
                        </a:p>
                      </a:txBody>
                      <a:tcPr>
                        <a:blipFill>
                          <a:blip r:embed="rId3"/>
                          <a:stretch>
                            <a:fillRect l="-291" t="-314000" r="-201163" b="-522000"/>
                          </a:stretch>
                        </a:blipFill>
                      </a:tcPr>
                    </a:tc>
                    <a:tc>
                      <a:txBody>
                        <a:bodyPr/>
                        <a:lstStyle/>
                        <a:p>
                          <a:pPr algn="ctr"/>
                          <a:r>
                            <a:rPr lang="en-US" altLang="zh-CN" sz="1400" dirty="0" smtClean="0">
                              <a:latin typeface="新宋体" panose="02010609030101010101" pitchFamily="49" charset="-122"/>
                              <a:ea typeface="新宋体" panose="02010609030101010101" pitchFamily="49" charset="-122"/>
                            </a:rPr>
                            <a:t>33.77</a:t>
                          </a:r>
                          <a:endParaRPr lang="zh-CN" altLang="en-US" sz="1400" dirty="0">
                            <a:latin typeface="新宋体" panose="02010609030101010101" pitchFamily="49" charset="-122"/>
                            <a:ea typeface="新宋体" panose="02010609030101010101" pitchFamily="49" charset="-122"/>
                          </a:endParaRPr>
                        </a:p>
                      </a:txBody>
                      <a:tcPr/>
                    </a:tc>
                    <a:tc>
                      <a:txBody>
                        <a:bodyPr/>
                        <a:lstStyle/>
                        <a:p>
                          <a:pPr algn="ctr"/>
                          <a:r>
                            <a:rPr lang="en-US" altLang="zh-CN" sz="1400" dirty="0" smtClean="0">
                              <a:latin typeface="新宋体" panose="02010609030101010101" pitchFamily="49" charset="-122"/>
                              <a:ea typeface="新宋体" panose="02010609030101010101" pitchFamily="49" charset="-122"/>
                            </a:rPr>
                            <a:t>0.88</a:t>
                          </a:r>
                          <a:endParaRPr lang="zh-CN" altLang="en-US" sz="1400" dirty="0">
                            <a:latin typeface="新宋体" panose="02010609030101010101" pitchFamily="49" charset="-122"/>
                            <a:ea typeface="新宋体" panose="02010609030101010101" pitchFamily="49" charset="-122"/>
                          </a:endParaRPr>
                        </a:p>
                      </a:txBody>
                      <a:tcPr/>
                    </a:tc>
                    <a:extLst>
                      <a:ext uri="{0D108BD9-81ED-4DB2-BD59-A6C34878D82A}">
                        <a16:rowId xmlns:a16="http://schemas.microsoft.com/office/drawing/2014/main" val="10003"/>
                      </a:ext>
                    </a:extLst>
                  </a:tr>
                  <a:tr h="304800">
                    <a:tc>
                      <a:txBody>
                        <a:bodyPr/>
                        <a:lstStyle/>
                        <a:p>
                          <a:endParaRPr lang="zh-CN"/>
                        </a:p>
                      </a:txBody>
                      <a:tcPr>
                        <a:blipFill>
                          <a:blip r:embed="rId3"/>
                          <a:stretch>
                            <a:fillRect l="-291" t="-405882" r="-201163" b="-411765"/>
                          </a:stretch>
                        </a:blipFill>
                      </a:tcPr>
                    </a:tc>
                    <a:tc>
                      <a:txBody>
                        <a:bodyPr/>
                        <a:lstStyle/>
                        <a:p>
                          <a:pPr algn="ctr"/>
                          <a:r>
                            <a:rPr lang="en-US" altLang="zh-CN" sz="1400" dirty="0" smtClean="0">
                              <a:latin typeface="新宋体" panose="02010609030101010101" pitchFamily="49" charset="-122"/>
                              <a:ea typeface="新宋体" panose="02010609030101010101" pitchFamily="49" charset="-122"/>
                            </a:rPr>
                            <a:t>33.59</a:t>
                          </a:r>
                          <a:endParaRPr lang="zh-CN" altLang="en-US" sz="1400" dirty="0">
                            <a:latin typeface="新宋体" panose="02010609030101010101" pitchFamily="49" charset="-122"/>
                            <a:ea typeface="新宋体" panose="02010609030101010101" pitchFamily="49" charset="-122"/>
                          </a:endParaRPr>
                        </a:p>
                      </a:txBody>
                      <a:tcPr/>
                    </a:tc>
                    <a:tc>
                      <a:txBody>
                        <a:bodyPr/>
                        <a:lstStyle/>
                        <a:p>
                          <a:pPr algn="ctr"/>
                          <a:r>
                            <a:rPr lang="en-US" altLang="zh-CN" sz="1400" dirty="0" smtClean="0">
                              <a:latin typeface="新宋体" panose="02010609030101010101" pitchFamily="49" charset="-122"/>
                              <a:ea typeface="新宋体" panose="02010609030101010101" pitchFamily="49" charset="-122"/>
                            </a:rPr>
                            <a:t>-</a:t>
                          </a:r>
                          <a:endParaRPr lang="zh-CN" altLang="en-US" sz="1400" dirty="0">
                            <a:latin typeface="新宋体" panose="02010609030101010101" pitchFamily="49" charset="-122"/>
                            <a:ea typeface="新宋体" panose="02010609030101010101" pitchFamily="49" charset="-122"/>
                          </a:endParaRPr>
                        </a:p>
                      </a:txBody>
                      <a:tcPr/>
                    </a:tc>
                    <a:extLst>
                      <a:ext uri="{0D108BD9-81ED-4DB2-BD59-A6C34878D82A}">
                        <a16:rowId xmlns:a16="http://schemas.microsoft.com/office/drawing/2014/main" val="10004"/>
                      </a:ext>
                    </a:extLst>
                  </a:tr>
                  <a:tr h="304800">
                    <a:tc>
                      <a:txBody>
                        <a:bodyPr/>
                        <a:lstStyle/>
                        <a:p>
                          <a:endParaRPr lang="zh-CN"/>
                        </a:p>
                      </a:txBody>
                      <a:tcPr>
                        <a:blipFill>
                          <a:blip r:embed="rId3"/>
                          <a:stretch>
                            <a:fillRect l="-291" t="-516000" r="-201163" b="-320000"/>
                          </a:stretch>
                        </a:blipFill>
                      </a:tcPr>
                    </a:tc>
                    <a:tc>
                      <a:txBody>
                        <a:bodyPr/>
                        <a:lstStyle/>
                        <a:p>
                          <a:pPr algn="ctr"/>
                          <a:r>
                            <a:rPr lang="en-US" altLang="zh-CN" sz="1400" dirty="0" smtClean="0">
                              <a:latin typeface="新宋体" panose="02010609030101010101" pitchFamily="49" charset="-122"/>
                              <a:ea typeface="新宋体" panose="02010609030101010101" pitchFamily="49" charset="-122"/>
                            </a:rPr>
                            <a:t>33.67</a:t>
                          </a:r>
                          <a:endParaRPr lang="zh-CN" altLang="en-US" sz="1400" dirty="0">
                            <a:latin typeface="新宋体" panose="02010609030101010101" pitchFamily="49" charset="-122"/>
                            <a:ea typeface="新宋体" panose="02010609030101010101" pitchFamily="49" charset="-122"/>
                          </a:endParaRPr>
                        </a:p>
                      </a:txBody>
                      <a:tcPr/>
                    </a:tc>
                    <a:tc>
                      <a:txBody>
                        <a:bodyPr/>
                        <a:lstStyle/>
                        <a:p>
                          <a:pPr algn="ctr"/>
                          <a:r>
                            <a:rPr lang="en-US" altLang="zh-CN" sz="1400" dirty="0" smtClean="0">
                              <a:latin typeface="新宋体" panose="02010609030101010101" pitchFamily="49" charset="-122"/>
                              <a:ea typeface="新宋体" panose="02010609030101010101" pitchFamily="49" charset="-122"/>
                            </a:rPr>
                            <a:t>-</a:t>
                          </a:r>
                          <a:endParaRPr lang="zh-CN" altLang="en-US" sz="1400" dirty="0">
                            <a:latin typeface="新宋体" panose="02010609030101010101" pitchFamily="49" charset="-122"/>
                            <a:ea typeface="新宋体" panose="02010609030101010101" pitchFamily="49" charset="-122"/>
                          </a:endParaRPr>
                        </a:p>
                      </a:txBody>
                      <a:tcPr/>
                    </a:tc>
                    <a:extLst>
                      <a:ext uri="{0D108BD9-81ED-4DB2-BD59-A6C34878D82A}">
                        <a16:rowId xmlns:a16="http://schemas.microsoft.com/office/drawing/2014/main" val="4096547975"/>
                      </a:ext>
                    </a:extLst>
                  </a:tr>
                  <a:tr h="304800">
                    <a:tc>
                      <a:txBody>
                        <a:bodyPr/>
                        <a:lstStyle/>
                        <a:p>
                          <a:endParaRPr lang="zh-CN"/>
                        </a:p>
                      </a:txBody>
                      <a:tcPr>
                        <a:blipFill>
                          <a:blip r:embed="rId3"/>
                          <a:stretch>
                            <a:fillRect l="-291" t="-616000" r="-201163" b="-220000"/>
                          </a:stretch>
                        </a:blipFill>
                      </a:tcPr>
                    </a:tc>
                    <a:tc>
                      <a:txBody>
                        <a:bodyPr/>
                        <a:lstStyle/>
                        <a:p>
                          <a:pPr algn="ctr"/>
                          <a:r>
                            <a:rPr lang="en-US" altLang="zh-CN" sz="1400" dirty="0" smtClean="0">
                              <a:latin typeface="新宋体" panose="02010609030101010101" pitchFamily="49" charset="-122"/>
                              <a:ea typeface="新宋体" panose="02010609030101010101" pitchFamily="49" charset="-122"/>
                            </a:rPr>
                            <a:t>33.51</a:t>
                          </a:r>
                          <a:endParaRPr lang="zh-CN" altLang="en-US" sz="1400" dirty="0">
                            <a:latin typeface="新宋体" panose="02010609030101010101" pitchFamily="49" charset="-122"/>
                            <a:ea typeface="新宋体" panose="02010609030101010101" pitchFamily="49" charset="-122"/>
                          </a:endParaRPr>
                        </a:p>
                      </a:txBody>
                      <a:tcPr/>
                    </a:tc>
                    <a:tc>
                      <a:txBody>
                        <a:bodyPr/>
                        <a:lstStyle/>
                        <a:p>
                          <a:pPr algn="ctr"/>
                          <a:r>
                            <a:rPr lang="en-US" altLang="zh-CN" sz="1400" dirty="0" smtClean="0">
                              <a:latin typeface="新宋体" panose="02010609030101010101" pitchFamily="49" charset="-122"/>
                              <a:ea typeface="新宋体" panose="02010609030101010101" pitchFamily="49" charset="-122"/>
                            </a:rPr>
                            <a:t>-</a:t>
                          </a:r>
                          <a:endParaRPr lang="zh-CN" altLang="en-US" sz="1400" dirty="0">
                            <a:latin typeface="新宋体" panose="02010609030101010101" pitchFamily="49" charset="-122"/>
                            <a:ea typeface="新宋体" panose="02010609030101010101" pitchFamily="49" charset="-122"/>
                          </a:endParaRPr>
                        </a:p>
                      </a:txBody>
                      <a:tcPr/>
                    </a:tc>
                    <a:extLst>
                      <a:ext uri="{0D108BD9-81ED-4DB2-BD59-A6C34878D82A}">
                        <a16:rowId xmlns:a16="http://schemas.microsoft.com/office/drawing/2014/main" val="3663791873"/>
                      </a:ext>
                    </a:extLst>
                  </a:tr>
                  <a:tr h="304800">
                    <a:tc>
                      <a:txBody>
                        <a:bodyPr/>
                        <a:lstStyle/>
                        <a:p>
                          <a:endParaRPr lang="zh-CN"/>
                        </a:p>
                      </a:txBody>
                      <a:tcPr>
                        <a:blipFill>
                          <a:blip r:embed="rId3"/>
                          <a:stretch>
                            <a:fillRect l="-291" t="-716000" r="-201163" b="-120000"/>
                          </a:stretch>
                        </a:blipFill>
                      </a:tcPr>
                    </a:tc>
                    <a:tc>
                      <a:txBody>
                        <a:bodyPr/>
                        <a:lstStyle/>
                        <a:p>
                          <a:pPr algn="ctr"/>
                          <a:r>
                            <a:rPr lang="en-US" altLang="zh-CN" sz="1400" dirty="0" smtClean="0">
                              <a:latin typeface="新宋体" panose="02010609030101010101" pitchFamily="49" charset="-122"/>
                              <a:ea typeface="新宋体" panose="02010609030101010101" pitchFamily="49" charset="-122"/>
                            </a:rPr>
                            <a:t>32.98</a:t>
                          </a:r>
                          <a:endParaRPr lang="zh-CN" altLang="en-US" sz="1400" dirty="0">
                            <a:latin typeface="新宋体" panose="02010609030101010101" pitchFamily="49" charset="-122"/>
                            <a:ea typeface="新宋体" panose="02010609030101010101" pitchFamily="49" charset="-122"/>
                          </a:endParaRPr>
                        </a:p>
                      </a:txBody>
                      <a:tcPr/>
                    </a:tc>
                    <a:tc>
                      <a:txBody>
                        <a:bodyPr/>
                        <a:lstStyle/>
                        <a:p>
                          <a:pPr algn="ctr"/>
                          <a:r>
                            <a:rPr lang="en-US" altLang="zh-CN" sz="1400" dirty="0" smtClean="0">
                              <a:latin typeface="新宋体" panose="02010609030101010101" pitchFamily="49" charset="-122"/>
                              <a:ea typeface="新宋体" panose="02010609030101010101" pitchFamily="49" charset="-122"/>
                            </a:rPr>
                            <a:t>-</a:t>
                          </a:r>
                          <a:endParaRPr lang="zh-CN" altLang="en-US" sz="1400" dirty="0">
                            <a:latin typeface="新宋体" panose="02010609030101010101" pitchFamily="49" charset="-122"/>
                            <a:ea typeface="新宋体" panose="02010609030101010101" pitchFamily="49" charset="-122"/>
                          </a:endParaRPr>
                        </a:p>
                      </a:txBody>
                      <a:tcPr/>
                    </a:tc>
                    <a:extLst>
                      <a:ext uri="{0D108BD9-81ED-4DB2-BD59-A6C34878D82A}">
                        <a16:rowId xmlns:a16="http://schemas.microsoft.com/office/drawing/2014/main" val="619278777"/>
                      </a:ext>
                    </a:extLst>
                  </a:tr>
                  <a:tr h="304800">
                    <a:tc>
                      <a:txBody>
                        <a:bodyPr/>
                        <a:lstStyle/>
                        <a:p>
                          <a:endParaRPr lang="zh-CN"/>
                        </a:p>
                      </a:txBody>
                      <a:tcPr>
                        <a:blipFill>
                          <a:blip r:embed="rId3"/>
                          <a:stretch>
                            <a:fillRect l="-291" t="-816000" r="-201163" b="-20000"/>
                          </a:stretch>
                        </a:blipFill>
                      </a:tcPr>
                    </a:tc>
                    <a:tc>
                      <a:txBody>
                        <a:bodyPr/>
                        <a:lstStyle/>
                        <a:p>
                          <a:pPr algn="ctr"/>
                          <a:r>
                            <a:rPr lang="en-US" altLang="zh-CN" sz="1400" dirty="0" smtClean="0">
                              <a:latin typeface="新宋体" panose="02010609030101010101" pitchFamily="49" charset="-122"/>
                              <a:ea typeface="新宋体" panose="02010609030101010101" pitchFamily="49" charset="-122"/>
                            </a:rPr>
                            <a:t>32.57</a:t>
                          </a:r>
                          <a:endParaRPr lang="zh-CN" altLang="en-US" sz="1400" dirty="0">
                            <a:latin typeface="新宋体" panose="02010609030101010101" pitchFamily="49" charset="-122"/>
                            <a:ea typeface="新宋体" panose="02010609030101010101" pitchFamily="49" charset="-122"/>
                          </a:endParaRPr>
                        </a:p>
                      </a:txBody>
                      <a:tcPr/>
                    </a:tc>
                    <a:tc>
                      <a:txBody>
                        <a:bodyPr/>
                        <a:lstStyle/>
                        <a:p>
                          <a:pPr algn="ctr"/>
                          <a:r>
                            <a:rPr lang="en-US" altLang="zh-CN" sz="1400" dirty="0" smtClean="0">
                              <a:latin typeface="新宋体" panose="02010609030101010101" pitchFamily="49" charset="-122"/>
                              <a:ea typeface="新宋体" panose="02010609030101010101" pitchFamily="49" charset="-122"/>
                            </a:rPr>
                            <a:t>-</a:t>
                          </a:r>
                          <a:endParaRPr lang="zh-CN" altLang="en-US" sz="1400" dirty="0">
                            <a:latin typeface="新宋体" panose="02010609030101010101" pitchFamily="49" charset="-122"/>
                            <a:ea typeface="新宋体" panose="02010609030101010101" pitchFamily="49" charset="-122"/>
                          </a:endParaRPr>
                        </a:p>
                      </a:txBody>
                      <a:tcPr/>
                    </a:tc>
                    <a:extLst>
                      <a:ext uri="{0D108BD9-81ED-4DB2-BD59-A6C34878D82A}">
                        <a16:rowId xmlns:a16="http://schemas.microsoft.com/office/drawing/2014/main" val="337381970"/>
                      </a:ext>
                    </a:extLst>
                  </a:tr>
                </a:tbl>
              </a:graphicData>
            </a:graphic>
          </p:graphicFrame>
        </mc:Fallback>
      </mc:AlternateContent>
      <p:graphicFrame>
        <p:nvGraphicFramePr>
          <p:cNvPr id="5" name="图表 4"/>
          <p:cNvGraphicFramePr/>
          <p:nvPr>
            <p:extLst>
              <p:ext uri="{D42A27DB-BD31-4B8C-83A1-F6EECF244321}">
                <p14:modId xmlns:p14="http://schemas.microsoft.com/office/powerpoint/2010/main" val="65880646"/>
              </p:ext>
            </p:extLst>
          </p:nvPr>
        </p:nvGraphicFramePr>
        <p:xfrm>
          <a:off x="7655442" y="1797019"/>
          <a:ext cx="4183632" cy="2935401"/>
        </p:xfrm>
        <a:graphic>
          <a:graphicData uri="http://schemas.openxmlformats.org/drawingml/2006/chart">
            <c:chart xmlns:c="http://schemas.openxmlformats.org/drawingml/2006/chart" xmlns:r="http://schemas.openxmlformats.org/officeDocument/2006/relationships" r:id="rId4"/>
          </a:graphicData>
        </a:graphic>
      </p:graphicFrame>
      <p:sp>
        <p:nvSpPr>
          <p:cNvPr id="12" name="文本框 11"/>
          <p:cNvSpPr txBox="1"/>
          <p:nvPr/>
        </p:nvSpPr>
        <p:spPr>
          <a:xfrm>
            <a:off x="980162" y="4879429"/>
            <a:ext cx="5228133" cy="1077218"/>
          </a:xfrm>
          <a:prstGeom prst="rect">
            <a:avLst/>
          </a:prstGeom>
          <a:noFill/>
        </p:spPr>
        <p:txBody>
          <a:bodyPr wrap="square" rtlCol="0">
            <a:spAutoFit/>
          </a:bodyPr>
          <a:lstStyle/>
          <a:p>
            <a:r>
              <a:rPr lang="zh-CN" altLang="en-US" sz="1600" i="1" dirty="0" smtClean="0"/>
              <a:t>思考与分析：</a:t>
            </a:r>
            <a:endParaRPr lang="en-US" altLang="zh-CN" sz="1600" i="1" dirty="0" smtClean="0"/>
          </a:p>
          <a:p>
            <a:endParaRPr lang="en-US" altLang="zh-CN" sz="1600" dirty="0" smtClean="0"/>
          </a:p>
          <a:p>
            <a:r>
              <a:rPr lang="zh-CN" altLang="en-US" sz="1600" dirty="0" smtClean="0"/>
              <a:t>适当的使用预训练语言模型可以帮助生成更合理的拟人化标题，但过度使用会破坏生成模型本身学习好的分布。</a:t>
            </a:r>
            <a:endParaRPr lang="zh-CN" altLang="en-US" sz="1600" dirty="0"/>
          </a:p>
        </p:txBody>
      </p:sp>
      <p:sp>
        <p:nvSpPr>
          <p:cNvPr id="6" name="灯片编号占位符 5"/>
          <p:cNvSpPr>
            <a:spLocks noGrp="1"/>
          </p:cNvSpPr>
          <p:nvPr>
            <p:ph type="sldNum" sz="quarter" idx="12"/>
          </p:nvPr>
        </p:nvSpPr>
        <p:spPr/>
        <p:txBody>
          <a:bodyPr/>
          <a:lstStyle/>
          <a:p>
            <a:fld id="{C91F423C-F180-4845-B359-EE34BC02D0F6}" type="slidenum">
              <a:rPr lang="zh-CN" altLang="en-US" smtClean="0"/>
              <a:t>35</a:t>
            </a:fld>
            <a:endParaRPr lang="zh-CN" altLang="en-US"/>
          </a:p>
        </p:txBody>
      </p:sp>
      <p:sp>
        <p:nvSpPr>
          <p:cNvPr id="9" name="TextBox 4"/>
          <p:cNvSpPr txBox="1"/>
          <p:nvPr/>
        </p:nvSpPr>
        <p:spPr>
          <a:xfrm>
            <a:off x="10147300" y="0"/>
            <a:ext cx="2044700" cy="1708160"/>
          </a:xfrm>
          <a:prstGeom prst="rect">
            <a:avLst/>
          </a:prstGeom>
          <a:noFill/>
        </p:spPr>
        <p:txBody>
          <a:bodyPr wrap="square" rtlCol="0">
            <a:spAutoFit/>
          </a:bodyPr>
          <a:lstStyle/>
          <a:p>
            <a:pPr fontAlgn="base">
              <a:lnSpc>
                <a:spcPct val="125000"/>
              </a:lnSpc>
              <a:spcBef>
                <a:spcPts val="600"/>
              </a:spcBef>
              <a:spcAft>
                <a:spcPct val="0"/>
              </a:spcAft>
            </a:pPr>
            <a:r>
              <a:rPr kumimoji="1" lang="zh-CN" altLang="en-US" b="1" dirty="0" smtClean="0">
                <a:solidFill>
                  <a:schemeClr val="accent2"/>
                </a:solidFill>
                <a:latin typeface="新宋体" panose="02010609030101010101" pitchFamily="49" charset="-122"/>
                <a:ea typeface="新宋体" panose="02010609030101010101" pitchFamily="49" charset="-122"/>
                <a:cs typeface="Calibri" pitchFamily="34" charset="0"/>
              </a:rPr>
              <a:t>实验结果</a:t>
            </a:r>
            <a:endParaRPr kumimoji="1" lang="en-US" altLang="zh-CN" b="1" dirty="0" smtClean="0">
              <a:solidFill>
                <a:schemeClr val="accent2"/>
              </a:solidFill>
              <a:latin typeface="新宋体" panose="02010609030101010101" pitchFamily="49" charset="-122"/>
              <a:ea typeface="新宋体" panose="02010609030101010101" pitchFamily="49" charset="-122"/>
              <a:cs typeface="Calibri" pitchFamily="34" charset="0"/>
            </a:endParaRPr>
          </a:p>
          <a:p>
            <a:pPr fontAlgn="base">
              <a:lnSpc>
                <a:spcPct val="125000"/>
              </a:lnSpc>
              <a:spcBef>
                <a:spcPts val="600"/>
              </a:spcBef>
              <a:spcAft>
                <a:spcPct val="0"/>
              </a:spcAft>
            </a:pPr>
            <a:r>
              <a:rPr kumimoji="1" lang="zh-CN" altLang="en-US" b="1" dirty="0" smtClean="0">
                <a:solidFill>
                  <a:schemeClr val="bg2">
                    <a:lumMod val="90000"/>
                  </a:schemeClr>
                </a:solidFill>
                <a:latin typeface="新宋体" panose="02010609030101010101" pitchFamily="49" charset="-122"/>
                <a:ea typeface="新宋体" panose="02010609030101010101" pitchFamily="49" charset="-122"/>
                <a:cs typeface="Calibri" pitchFamily="34" charset="0"/>
              </a:rPr>
              <a:t>生成标题示例</a:t>
            </a:r>
            <a:endParaRPr kumimoji="1" lang="en-US" altLang="zh-CN" b="1" dirty="0" smtClean="0">
              <a:solidFill>
                <a:schemeClr val="bg2">
                  <a:lumMod val="90000"/>
                </a:schemeClr>
              </a:solidFill>
              <a:latin typeface="新宋体" panose="02010609030101010101" pitchFamily="49" charset="-122"/>
              <a:ea typeface="新宋体" panose="02010609030101010101" pitchFamily="49" charset="-122"/>
              <a:cs typeface="Calibri" pitchFamily="34" charset="0"/>
            </a:endParaRPr>
          </a:p>
          <a:p>
            <a:pPr fontAlgn="base">
              <a:lnSpc>
                <a:spcPct val="125000"/>
              </a:lnSpc>
              <a:spcBef>
                <a:spcPts val="600"/>
              </a:spcBef>
              <a:spcAft>
                <a:spcPct val="0"/>
              </a:spcAft>
            </a:pPr>
            <a:r>
              <a:rPr kumimoji="1" lang="zh-CN" altLang="en-US" b="1" dirty="0" smtClean="0">
                <a:solidFill>
                  <a:schemeClr val="bg2">
                    <a:lumMod val="90000"/>
                  </a:schemeClr>
                </a:solidFill>
                <a:latin typeface="新宋体" panose="02010609030101010101" pitchFamily="49" charset="-122"/>
                <a:ea typeface="新宋体" panose="02010609030101010101" pitchFamily="49" charset="-122"/>
                <a:cs typeface="Calibri" pitchFamily="34" charset="0"/>
              </a:rPr>
              <a:t>评价指标设计</a:t>
            </a:r>
            <a:endParaRPr kumimoji="1" lang="en-US" altLang="zh-CN" b="1" dirty="0" smtClean="0">
              <a:solidFill>
                <a:schemeClr val="bg2">
                  <a:lumMod val="90000"/>
                </a:schemeClr>
              </a:solidFill>
              <a:latin typeface="新宋体" panose="02010609030101010101" pitchFamily="49" charset="-122"/>
              <a:ea typeface="新宋体" panose="02010609030101010101" pitchFamily="49" charset="-122"/>
              <a:cs typeface="Calibri" pitchFamily="34" charset="0"/>
            </a:endParaRPr>
          </a:p>
          <a:p>
            <a:pPr fontAlgn="base">
              <a:lnSpc>
                <a:spcPct val="125000"/>
              </a:lnSpc>
              <a:spcBef>
                <a:spcPts val="600"/>
              </a:spcBef>
              <a:spcAft>
                <a:spcPct val="0"/>
              </a:spcAft>
            </a:pPr>
            <a:r>
              <a:rPr kumimoji="1" lang="zh-CN" altLang="en-US" b="1" dirty="0" smtClean="0">
                <a:latin typeface="新宋体" panose="02010609030101010101" pitchFamily="49" charset="-122"/>
                <a:ea typeface="新宋体" panose="02010609030101010101" pitchFamily="49" charset="-122"/>
                <a:cs typeface="Calibri" pitchFamily="34" charset="0"/>
              </a:rPr>
              <a:t>模型对比实验</a:t>
            </a:r>
            <a:endParaRPr kumimoji="1" lang="en-US" altLang="zh-CN" b="1" dirty="0">
              <a:latin typeface="新宋体" panose="02010609030101010101" pitchFamily="49" charset="-122"/>
              <a:ea typeface="新宋体" panose="02010609030101010101" pitchFamily="49" charset="-122"/>
              <a:cs typeface="Calibri" pitchFamily="34" charset="0"/>
            </a:endParaRPr>
          </a:p>
        </p:txBody>
      </p:sp>
    </p:spTree>
    <p:extLst>
      <p:ext uri="{BB962C8B-B14F-4D97-AF65-F5344CB8AC3E}">
        <p14:creationId xmlns:p14="http://schemas.microsoft.com/office/powerpoint/2010/main" val="377457329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未来工作计划</a:t>
            </a:r>
            <a:endParaRPr lang="zh-CN" altLang="en-US" dirty="0"/>
          </a:p>
        </p:txBody>
      </p:sp>
      <p:sp>
        <p:nvSpPr>
          <p:cNvPr id="5" name="内容占位符 4"/>
          <p:cNvSpPr>
            <a:spLocks noGrp="1"/>
          </p:cNvSpPr>
          <p:nvPr>
            <p:ph idx="1"/>
          </p:nvPr>
        </p:nvSpPr>
        <p:spPr/>
        <p:txBody>
          <a:bodyPr>
            <a:normAutofit/>
          </a:bodyPr>
          <a:lstStyle/>
          <a:p>
            <a:r>
              <a:rPr lang="zh-CN" altLang="en-US" sz="2400" dirty="0" smtClean="0"/>
              <a:t>多模型集成训练</a:t>
            </a:r>
            <a:endParaRPr lang="en-US" altLang="zh-CN" sz="2400" dirty="0" smtClean="0"/>
          </a:p>
          <a:p>
            <a:pPr marL="457200" lvl="1" indent="0">
              <a:buNone/>
            </a:pPr>
            <a:endParaRPr lang="zh-CN" altLang="en-US" sz="2000" dirty="0"/>
          </a:p>
        </p:txBody>
      </p:sp>
      <p:sp>
        <p:nvSpPr>
          <p:cNvPr id="6" name="圆角矩形 5"/>
          <p:cNvSpPr/>
          <p:nvPr/>
        </p:nvSpPr>
        <p:spPr>
          <a:xfrm>
            <a:off x="1311442" y="4969043"/>
            <a:ext cx="1311442" cy="85424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圆角矩形 6"/>
          <p:cNvSpPr/>
          <p:nvPr/>
        </p:nvSpPr>
        <p:spPr>
          <a:xfrm>
            <a:off x="2859505" y="4969043"/>
            <a:ext cx="1311442" cy="85424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圆角矩形 7"/>
          <p:cNvSpPr/>
          <p:nvPr/>
        </p:nvSpPr>
        <p:spPr>
          <a:xfrm>
            <a:off x="4407568" y="4969043"/>
            <a:ext cx="1311442" cy="85424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1464461" y="5211498"/>
            <a:ext cx="808235" cy="369332"/>
          </a:xfrm>
          <a:prstGeom prst="rect">
            <a:avLst/>
          </a:prstGeom>
          <a:noFill/>
        </p:spPr>
        <p:txBody>
          <a:bodyPr wrap="none" rtlCol="0">
            <a:spAutoFit/>
          </a:bodyPr>
          <a:lstStyle/>
          <a:p>
            <a:r>
              <a:rPr lang="en-US" altLang="zh-CN" dirty="0" smtClean="0"/>
              <a:t>GEN 1</a:t>
            </a:r>
            <a:endParaRPr lang="zh-CN" altLang="en-US" dirty="0"/>
          </a:p>
        </p:txBody>
      </p:sp>
      <p:sp>
        <p:nvSpPr>
          <p:cNvPr id="10" name="文本框 9"/>
          <p:cNvSpPr txBox="1"/>
          <p:nvPr/>
        </p:nvSpPr>
        <p:spPr>
          <a:xfrm>
            <a:off x="3012524" y="5211498"/>
            <a:ext cx="808235" cy="369332"/>
          </a:xfrm>
          <a:prstGeom prst="rect">
            <a:avLst/>
          </a:prstGeom>
          <a:noFill/>
        </p:spPr>
        <p:txBody>
          <a:bodyPr wrap="none" rtlCol="0">
            <a:spAutoFit/>
          </a:bodyPr>
          <a:lstStyle/>
          <a:p>
            <a:r>
              <a:rPr lang="en-US" altLang="zh-CN" dirty="0" smtClean="0"/>
              <a:t>GEN 2</a:t>
            </a:r>
            <a:endParaRPr lang="zh-CN" altLang="en-US" dirty="0"/>
          </a:p>
        </p:txBody>
      </p:sp>
      <p:sp>
        <p:nvSpPr>
          <p:cNvPr id="11" name="文本框 10"/>
          <p:cNvSpPr txBox="1"/>
          <p:nvPr/>
        </p:nvSpPr>
        <p:spPr>
          <a:xfrm>
            <a:off x="4560587" y="5211498"/>
            <a:ext cx="808235" cy="369332"/>
          </a:xfrm>
          <a:prstGeom prst="rect">
            <a:avLst/>
          </a:prstGeom>
          <a:noFill/>
        </p:spPr>
        <p:txBody>
          <a:bodyPr wrap="none" rtlCol="0">
            <a:spAutoFit/>
          </a:bodyPr>
          <a:lstStyle/>
          <a:p>
            <a:r>
              <a:rPr lang="en-US" altLang="zh-CN" dirty="0" smtClean="0"/>
              <a:t>GEN 3</a:t>
            </a:r>
            <a:endParaRPr lang="zh-CN" altLang="en-US" dirty="0"/>
          </a:p>
        </p:txBody>
      </p:sp>
      <p:sp>
        <p:nvSpPr>
          <p:cNvPr id="12" name="文本框 11"/>
          <p:cNvSpPr txBox="1"/>
          <p:nvPr/>
        </p:nvSpPr>
        <p:spPr>
          <a:xfrm>
            <a:off x="2665473" y="6368911"/>
            <a:ext cx="1107996" cy="369332"/>
          </a:xfrm>
          <a:prstGeom prst="rect">
            <a:avLst/>
          </a:prstGeom>
          <a:noFill/>
        </p:spPr>
        <p:txBody>
          <a:bodyPr wrap="none" rtlCol="0">
            <a:spAutoFit/>
          </a:bodyPr>
          <a:lstStyle/>
          <a:p>
            <a:r>
              <a:rPr lang="zh-CN" altLang="en-US" dirty="0" smtClean="0"/>
              <a:t>输入序列</a:t>
            </a:r>
            <a:endParaRPr lang="zh-CN" altLang="en-US" dirty="0"/>
          </a:p>
        </p:txBody>
      </p:sp>
      <p:cxnSp>
        <p:nvCxnSpPr>
          <p:cNvPr id="14" name="肘形连接符 13"/>
          <p:cNvCxnSpPr>
            <a:stCxn id="12" idx="0"/>
            <a:endCxn id="6" idx="2"/>
          </p:cNvCxnSpPr>
          <p:nvPr/>
        </p:nvCxnSpPr>
        <p:spPr>
          <a:xfrm rot="16200000" flipV="1">
            <a:off x="2320504" y="5469944"/>
            <a:ext cx="545626" cy="125230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肘形连接符 14"/>
          <p:cNvCxnSpPr>
            <a:stCxn id="12" idx="0"/>
            <a:endCxn id="7" idx="2"/>
          </p:cNvCxnSpPr>
          <p:nvPr/>
        </p:nvCxnSpPr>
        <p:spPr>
          <a:xfrm rot="5400000" flipH="1" flipV="1">
            <a:off x="3094535" y="5948221"/>
            <a:ext cx="545626" cy="29575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肘形连接符 18"/>
          <p:cNvCxnSpPr>
            <a:stCxn id="12" idx="0"/>
            <a:endCxn id="8" idx="2"/>
          </p:cNvCxnSpPr>
          <p:nvPr/>
        </p:nvCxnSpPr>
        <p:spPr>
          <a:xfrm rot="5400000" flipH="1" flipV="1">
            <a:off x="3868567" y="5174189"/>
            <a:ext cx="545626" cy="1843818"/>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69" name="组合 68"/>
          <p:cNvGrpSpPr/>
          <p:nvPr/>
        </p:nvGrpSpPr>
        <p:grpSpPr>
          <a:xfrm>
            <a:off x="1284478" y="4559973"/>
            <a:ext cx="1338406" cy="369332"/>
            <a:chOff x="1284478" y="3248524"/>
            <a:chExt cx="1338406" cy="369332"/>
          </a:xfrm>
        </p:grpSpPr>
        <p:grpSp>
          <p:nvGrpSpPr>
            <p:cNvPr id="55" name="组合 54"/>
            <p:cNvGrpSpPr/>
            <p:nvPr/>
          </p:nvGrpSpPr>
          <p:grpSpPr>
            <a:xfrm>
              <a:off x="1284478" y="3418172"/>
              <a:ext cx="1338406" cy="171751"/>
              <a:chOff x="2985137" y="2121040"/>
              <a:chExt cx="1338406" cy="171751"/>
            </a:xfrm>
          </p:grpSpPr>
          <p:sp>
            <p:nvSpPr>
              <p:cNvPr id="47" name="圆角矩形 46"/>
              <p:cNvSpPr/>
              <p:nvPr/>
            </p:nvSpPr>
            <p:spPr>
              <a:xfrm>
                <a:off x="2985137" y="2121040"/>
                <a:ext cx="1338406" cy="171751"/>
              </a:xfrm>
              <a:prstGeom prst="roundRect">
                <a:avLst>
                  <a:gd name="adj" fmla="val 47702"/>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 . .</a:t>
                </a:r>
                <a:endParaRPr lang="zh-CN" altLang="en-US" dirty="0">
                  <a:solidFill>
                    <a:schemeClr val="tx1"/>
                  </a:solidFill>
                </a:endParaRPr>
              </a:p>
            </p:txBody>
          </p:sp>
          <p:sp>
            <p:nvSpPr>
              <p:cNvPr id="48" name="椭圆 47"/>
              <p:cNvSpPr/>
              <p:nvPr/>
            </p:nvSpPr>
            <p:spPr>
              <a:xfrm>
                <a:off x="3053411" y="2152835"/>
                <a:ext cx="139956" cy="139956"/>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a:off x="3266383" y="2152835"/>
                <a:ext cx="139956" cy="139956"/>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a:off x="3479355" y="2152835"/>
                <a:ext cx="139956" cy="139956"/>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p:cNvSpPr/>
              <p:nvPr/>
            </p:nvSpPr>
            <p:spPr>
              <a:xfrm>
                <a:off x="4094207" y="2152835"/>
                <a:ext cx="139956" cy="139956"/>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6" name="文本框 55"/>
            <p:cNvSpPr txBox="1"/>
            <p:nvPr/>
          </p:nvSpPr>
          <p:spPr>
            <a:xfrm>
              <a:off x="1844156" y="3248524"/>
              <a:ext cx="481222" cy="369332"/>
            </a:xfrm>
            <a:prstGeom prst="rect">
              <a:avLst/>
            </a:prstGeom>
            <a:noFill/>
          </p:spPr>
          <p:txBody>
            <a:bodyPr wrap="none" rtlCol="0">
              <a:spAutoFit/>
            </a:bodyPr>
            <a:lstStyle/>
            <a:p>
              <a:r>
                <a:rPr lang="en-US" altLang="zh-CN" b="1" dirty="0" smtClean="0"/>
                <a:t>. . .</a:t>
              </a:r>
              <a:endParaRPr lang="zh-CN" altLang="en-US" b="1" dirty="0"/>
            </a:p>
          </p:txBody>
        </p:sp>
      </p:grpSp>
      <p:grpSp>
        <p:nvGrpSpPr>
          <p:cNvPr id="70" name="组合 69"/>
          <p:cNvGrpSpPr/>
          <p:nvPr/>
        </p:nvGrpSpPr>
        <p:grpSpPr>
          <a:xfrm>
            <a:off x="2859505" y="4560250"/>
            <a:ext cx="1338406" cy="369332"/>
            <a:chOff x="1284478" y="3248524"/>
            <a:chExt cx="1338406" cy="369332"/>
          </a:xfrm>
        </p:grpSpPr>
        <p:grpSp>
          <p:nvGrpSpPr>
            <p:cNvPr id="71" name="组合 70"/>
            <p:cNvGrpSpPr/>
            <p:nvPr/>
          </p:nvGrpSpPr>
          <p:grpSpPr>
            <a:xfrm>
              <a:off x="1284478" y="3418172"/>
              <a:ext cx="1338406" cy="171751"/>
              <a:chOff x="2985137" y="2121040"/>
              <a:chExt cx="1338406" cy="171751"/>
            </a:xfrm>
          </p:grpSpPr>
          <p:sp>
            <p:nvSpPr>
              <p:cNvPr id="73" name="圆角矩形 72"/>
              <p:cNvSpPr/>
              <p:nvPr/>
            </p:nvSpPr>
            <p:spPr>
              <a:xfrm>
                <a:off x="2985137" y="2121040"/>
                <a:ext cx="1338406" cy="171751"/>
              </a:xfrm>
              <a:prstGeom prst="roundRect">
                <a:avLst>
                  <a:gd name="adj" fmla="val 47702"/>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 . .</a:t>
                </a:r>
                <a:endParaRPr lang="zh-CN" altLang="en-US" dirty="0">
                  <a:solidFill>
                    <a:schemeClr val="tx1"/>
                  </a:solidFill>
                </a:endParaRPr>
              </a:p>
            </p:txBody>
          </p:sp>
          <p:sp>
            <p:nvSpPr>
              <p:cNvPr id="74" name="椭圆 73"/>
              <p:cNvSpPr/>
              <p:nvPr/>
            </p:nvSpPr>
            <p:spPr>
              <a:xfrm>
                <a:off x="3053411" y="2152835"/>
                <a:ext cx="139956" cy="139956"/>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椭圆 74"/>
              <p:cNvSpPr/>
              <p:nvPr/>
            </p:nvSpPr>
            <p:spPr>
              <a:xfrm>
                <a:off x="3266383" y="2152835"/>
                <a:ext cx="139956" cy="139956"/>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椭圆 75"/>
              <p:cNvSpPr/>
              <p:nvPr/>
            </p:nvSpPr>
            <p:spPr>
              <a:xfrm>
                <a:off x="3479355" y="2152835"/>
                <a:ext cx="139956" cy="139956"/>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椭圆 76"/>
              <p:cNvSpPr/>
              <p:nvPr/>
            </p:nvSpPr>
            <p:spPr>
              <a:xfrm>
                <a:off x="4094207" y="2152835"/>
                <a:ext cx="139956" cy="139956"/>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2" name="文本框 71"/>
            <p:cNvSpPr txBox="1"/>
            <p:nvPr/>
          </p:nvSpPr>
          <p:spPr>
            <a:xfrm>
              <a:off x="1844156" y="3248524"/>
              <a:ext cx="481222" cy="369332"/>
            </a:xfrm>
            <a:prstGeom prst="rect">
              <a:avLst/>
            </a:prstGeom>
            <a:noFill/>
          </p:spPr>
          <p:txBody>
            <a:bodyPr wrap="none" rtlCol="0">
              <a:spAutoFit/>
            </a:bodyPr>
            <a:lstStyle/>
            <a:p>
              <a:r>
                <a:rPr lang="en-US" altLang="zh-CN" b="1" dirty="0" smtClean="0"/>
                <a:t>. . .</a:t>
              </a:r>
              <a:endParaRPr lang="zh-CN" altLang="en-US" b="1" dirty="0"/>
            </a:p>
          </p:txBody>
        </p:sp>
      </p:grpSp>
      <p:grpSp>
        <p:nvGrpSpPr>
          <p:cNvPr id="78" name="组合 77"/>
          <p:cNvGrpSpPr/>
          <p:nvPr/>
        </p:nvGrpSpPr>
        <p:grpSpPr>
          <a:xfrm>
            <a:off x="4434532" y="4560527"/>
            <a:ext cx="1338406" cy="369332"/>
            <a:chOff x="1284478" y="3248524"/>
            <a:chExt cx="1338406" cy="369332"/>
          </a:xfrm>
        </p:grpSpPr>
        <p:grpSp>
          <p:nvGrpSpPr>
            <p:cNvPr id="79" name="组合 78"/>
            <p:cNvGrpSpPr/>
            <p:nvPr/>
          </p:nvGrpSpPr>
          <p:grpSpPr>
            <a:xfrm>
              <a:off x="1284478" y="3418172"/>
              <a:ext cx="1338406" cy="171751"/>
              <a:chOff x="2985137" y="2121040"/>
              <a:chExt cx="1338406" cy="171751"/>
            </a:xfrm>
          </p:grpSpPr>
          <p:sp>
            <p:nvSpPr>
              <p:cNvPr id="81" name="圆角矩形 80"/>
              <p:cNvSpPr/>
              <p:nvPr/>
            </p:nvSpPr>
            <p:spPr>
              <a:xfrm>
                <a:off x="2985137" y="2121040"/>
                <a:ext cx="1338406" cy="171751"/>
              </a:xfrm>
              <a:prstGeom prst="roundRect">
                <a:avLst>
                  <a:gd name="adj" fmla="val 47702"/>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 . .</a:t>
                </a:r>
                <a:endParaRPr lang="zh-CN" altLang="en-US" dirty="0">
                  <a:solidFill>
                    <a:schemeClr val="tx1"/>
                  </a:solidFill>
                </a:endParaRPr>
              </a:p>
            </p:txBody>
          </p:sp>
          <p:sp>
            <p:nvSpPr>
              <p:cNvPr id="82" name="椭圆 81"/>
              <p:cNvSpPr/>
              <p:nvPr/>
            </p:nvSpPr>
            <p:spPr>
              <a:xfrm>
                <a:off x="3053411" y="2152835"/>
                <a:ext cx="139956" cy="139956"/>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椭圆 82"/>
              <p:cNvSpPr/>
              <p:nvPr/>
            </p:nvSpPr>
            <p:spPr>
              <a:xfrm>
                <a:off x="3266383" y="2152835"/>
                <a:ext cx="139956" cy="139956"/>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椭圆 83"/>
              <p:cNvSpPr/>
              <p:nvPr/>
            </p:nvSpPr>
            <p:spPr>
              <a:xfrm>
                <a:off x="3479355" y="2152835"/>
                <a:ext cx="139956" cy="139956"/>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椭圆 84"/>
              <p:cNvSpPr/>
              <p:nvPr/>
            </p:nvSpPr>
            <p:spPr>
              <a:xfrm>
                <a:off x="4094207" y="2152835"/>
                <a:ext cx="139956" cy="139956"/>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0" name="文本框 79"/>
            <p:cNvSpPr txBox="1"/>
            <p:nvPr/>
          </p:nvSpPr>
          <p:spPr>
            <a:xfrm>
              <a:off x="1844156" y="3248524"/>
              <a:ext cx="481222" cy="369332"/>
            </a:xfrm>
            <a:prstGeom prst="rect">
              <a:avLst/>
            </a:prstGeom>
            <a:noFill/>
          </p:spPr>
          <p:txBody>
            <a:bodyPr wrap="none" rtlCol="0">
              <a:spAutoFit/>
            </a:bodyPr>
            <a:lstStyle/>
            <a:p>
              <a:r>
                <a:rPr lang="en-US" altLang="zh-CN" b="1" dirty="0" smtClean="0"/>
                <a:t>. . .</a:t>
              </a:r>
              <a:endParaRPr lang="zh-CN" altLang="en-US" b="1" dirty="0"/>
            </a:p>
          </p:txBody>
        </p:sp>
      </p:grpSp>
      <p:cxnSp>
        <p:nvCxnSpPr>
          <p:cNvPr id="91" name="肘形连接符 90"/>
          <p:cNvCxnSpPr/>
          <p:nvPr/>
        </p:nvCxnSpPr>
        <p:spPr>
          <a:xfrm rot="16200000" flipH="1">
            <a:off x="3659517" y="3045383"/>
            <a:ext cx="554" cy="3150054"/>
          </a:xfrm>
          <a:prstGeom prst="bentConnector3">
            <a:avLst>
              <a:gd name="adj1" fmla="val -41263538"/>
            </a:avLst>
          </a:prstGeom>
        </p:spPr>
        <p:style>
          <a:lnRef idx="1">
            <a:schemeClr val="accent1"/>
          </a:lnRef>
          <a:fillRef idx="0">
            <a:schemeClr val="accent1"/>
          </a:fillRef>
          <a:effectRef idx="0">
            <a:schemeClr val="accent1"/>
          </a:effectRef>
          <a:fontRef idx="minor">
            <a:schemeClr val="tx1"/>
          </a:fontRef>
        </p:style>
      </p:cxnSp>
      <p:cxnSp>
        <p:nvCxnSpPr>
          <p:cNvPr id="93" name="直接箭头连接符 92"/>
          <p:cNvCxnSpPr/>
          <p:nvPr/>
        </p:nvCxnSpPr>
        <p:spPr>
          <a:xfrm flipV="1">
            <a:off x="3659794" y="4192735"/>
            <a:ext cx="0" cy="4276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94" name="组合 93"/>
          <p:cNvGrpSpPr/>
          <p:nvPr/>
        </p:nvGrpSpPr>
        <p:grpSpPr>
          <a:xfrm>
            <a:off x="2991657" y="3090140"/>
            <a:ext cx="1338406" cy="369332"/>
            <a:chOff x="1284478" y="3248524"/>
            <a:chExt cx="1338406" cy="369332"/>
          </a:xfrm>
        </p:grpSpPr>
        <p:grpSp>
          <p:nvGrpSpPr>
            <p:cNvPr id="95" name="组合 94"/>
            <p:cNvGrpSpPr/>
            <p:nvPr/>
          </p:nvGrpSpPr>
          <p:grpSpPr>
            <a:xfrm>
              <a:off x="1284478" y="3418172"/>
              <a:ext cx="1338406" cy="171751"/>
              <a:chOff x="2985137" y="2121040"/>
              <a:chExt cx="1338406" cy="171751"/>
            </a:xfrm>
          </p:grpSpPr>
          <p:sp>
            <p:nvSpPr>
              <p:cNvPr id="97" name="圆角矩形 96"/>
              <p:cNvSpPr/>
              <p:nvPr/>
            </p:nvSpPr>
            <p:spPr>
              <a:xfrm>
                <a:off x="2985137" y="2121040"/>
                <a:ext cx="1338406" cy="171751"/>
              </a:xfrm>
              <a:prstGeom prst="roundRect">
                <a:avLst>
                  <a:gd name="adj" fmla="val 47702"/>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 . .</a:t>
                </a:r>
                <a:endParaRPr lang="zh-CN" altLang="en-US" dirty="0">
                  <a:solidFill>
                    <a:schemeClr val="tx1"/>
                  </a:solidFill>
                </a:endParaRPr>
              </a:p>
            </p:txBody>
          </p:sp>
          <p:sp>
            <p:nvSpPr>
              <p:cNvPr id="98" name="椭圆 97"/>
              <p:cNvSpPr/>
              <p:nvPr/>
            </p:nvSpPr>
            <p:spPr>
              <a:xfrm>
                <a:off x="3053411" y="2152835"/>
                <a:ext cx="139956" cy="139956"/>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椭圆 98"/>
              <p:cNvSpPr/>
              <p:nvPr/>
            </p:nvSpPr>
            <p:spPr>
              <a:xfrm>
                <a:off x="3266383" y="2152835"/>
                <a:ext cx="139956" cy="139956"/>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椭圆 99"/>
              <p:cNvSpPr/>
              <p:nvPr/>
            </p:nvSpPr>
            <p:spPr>
              <a:xfrm>
                <a:off x="3479355" y="2152835"/>
                <a:ext cx="139956" cy="139956"/>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椭圆 100"/>
              <p:cNvSpPr/>
              <p:nvPr/>
            </p:nvSpPr>
            <p:spPr>
              <a:xfrm>
                <a:off x="4094207" y="2152835"/>
                <a:ext cx="139956" cy="139956"/>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6" name="文本框 95"/>
            <p:cNvSpPr txBox="1"/>
            <p:nvPr/>
          </p:nvSpPr>
          <p:spPr>
            <a:xfrm>
              <a:off x="1844156" y="3248524"/>
              <a:ext cx="481222" cy="369332"/>
            </a:xfrm>
            <a:prstGeom prst="rect">
              <a:avLst/>
            </a:prstGeom>
            <a:noFill/>
          </p:spPr>
          <p:txBody>
            <a:bodyPr wrap="none" rtlCol="0">
              <a:spAutoFit/>
            </a:bodyPr>
            <a:lstStyle/>
            <a:p>
              <a:r>
                <a:rPr lang="en-US" altLang="zh-CN" b="1" dirty="0" smtClean="0"/>
                <a:t>. . .</a:t>
              </a:r>
              <a:endParaRPr lang="zh-CN" altLang="en-US" b="1" dirty="0"/>
            </a:p>
          </p:txBody>
        </p:sp>
      </p:grpSp>
      <p:sp>
        <p:nvSpPr>
          <p:cNvPr id="104" name="圆角矩形 103"/>
          <p:cNvSpPr/>
          <p:nvPr/>
        </p:nvSpPr>
        <p:spPr>
          <a:xfrm>
            <a:off x="3005139" y="3511734"/>
            <a:ext cx="1311442" cy="645536"/>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文本框 104"/>
          <p:cNvSpPr txBox="1"/>
          <p:nvPr/>
        </p:nvSpPr>
        <p:spPr>
          <a:xfrm>
            <a:off x="3302540" y="3653771"/>
            <a:ext cx="679994" cy="369332"/>
          </a:xfrm>
          <a:prstGeom prst="rect">
            <a:avLst/>
          </a:prstGeom>
          <a:noFill/>
        </p:spPr>
        <p:txBody>
          <a:bodyPr wrap="none" rtlCol="0">
            <a:spAutoFit/>
          </a:bodyPr>
          <a:lstStyle/>
          <a:p>
            <a:r>
              <a:rPr lang="en-US" altLang="zh-CN" dirty="0" smtClean="0"/>
              <a:t>DNN</a:t>
            </a:r>
            <a:endParaRPr lang="zh-CN" altLang="en-US" dirty="0"/>
          </a:p>
        </p:txBody>
      </p:sp>
      <p:grpSp>
        <p:nvGrpSpPr>
          <p:cNvPr id="106" name="组合 105"/>
          <p:cNvGrpSpPr/>
          <p:nvPr/>
        </p:nvGrpSpPr>
        <p:grpSpPr>
          <a:xfrm>
            <a:off x="6781889" y="4559973"/>
            <a:ext cx="1338406" cy="369332"/>
            <a:chOff x="1284478" y="3248524"/>
            <a:chExt cx="1338406" cy="369332"/>
          </a:xfrm>
        </p:grpSpPr>
        <p:grpSp>
          <p:nvGrpSpPr>
            <p:cNvPr id="107" name="组合 106"/>
            <p:cNvGrpSpPr/>
            <p:nvPr/>
          </p:nvGrpSpPr>
          <p:grpSpPr>
            <a:xfrm>
              <a:off x="1284478" y="3418172"/>
              <a:ext cx="1338406" cy="171751"/>
              <a:chOff x="2985137" y="2121040"/>
              <a:chExt cx="1338406" cy="171751"/>
            </a:xfrm>
          </p:grpSpPr>
          <p:sp>
            <p:nvSpPr>
              <p:cNvPr id="109" name="圆角矩形 108"/>
              <p:cNvSpPr/>
              <p:nvPr/>
            </p:nvSpPr>
            <p:spPr>
              <a:xfrm>
                <a:off x="2985137" y="2121040"/>
                <a:ext cx="1338406" cy="171751"/>
              </a:xfrm>
              <a:prstGeom prst="roundRect">
                <a:avLst>
                  <a:gd name="adj" fmla="val 47702"/>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 . .</a:t>
                </a:r>
                <a:endParaRPr lang="zh-CN" altLang="en-US" dirty="0">
                  <a:solidFill>
                    <a:schemeClr val="tx1"/>
                  </a:solidFill>
                </a:endParaRPr>
              </a:p>
            </p:txBody>
          </p:sp>
          <p:sp>
            <p:nvSpPr>
              <p:cNvPr id="110" name="椭圆 109"/>
              <p:cNvSpPr/>
              <p:nvPr/>
            </p:nvSpPr>
            <p:spPr>
              <a:xfrm>
                <a:off x="3053411" y="2152835"/>
                <a:ext cx="139956" cy="139956"/>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 name="椭圆 110"/>
              <p:cNvSpPr/>
              <p:nvPr/>
            </p:nvSpPr>
            <p:spPr>
              <a:xfrm>
                <a:off x="3266383" y="2152835"/>
                <a:ext cx="139956" cy="139956"/>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椭圆 111"/>
              <p:cNvSpPr/>
              <p:nvPr/>
            </p:nvSpPr>
            <p:spPr>
              <a:xfrm>
                <a:off x="3479355" y="2152835"/>
                <a:ext cx="139956" cy="139956"/>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椭圆 112"/>
              <p:cNvSpPr/>
              <p:nvPr/>
            </p:nvSpPr>
            <p:spPr>
              <a:xfrm>
                <a:off x="4094207" y="2152835"/>
                <a:ext cx="139956" cy="139956"/>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8" name="文本框 107"/>
            <p:cNvSpPr txBox="1"/>
            <p:nvPr/>
          </p:nvSpPr>
          <p:spPr>
            <a:xfrm>
              <a:off x="1844156" y="3248524"/>
              <a:ext cx="481222" cy="369332"/>
            </a:xfrm>
            <a:prstGeom prst="rect">
              <a:avLst/>
            </a:prstGeom>
            <a:noFill/>
          </p:spPr>
          <p:txBody>
            <a:bodyPr wrap="none" rtlCol="0">
              <a:spAutoFit/>
            </a:bodyPr>
            <a:lstStyle/>
            <a:p>
              <a:r>
                <a:rPr lang="en-US" altLang="zh-CN" b="1" dirty="0" smtClean="0"/>
                <a:t>. . .</a:t>
              </a:r>
              <a:endParaRPr lang="zh-CN" altLang="en-US" b="1" dirty="0"/>
            </a:p>
          </p:txBody>
        </p:sp>
      </p:grpSp>
      <p:grpSp>
        <p:nvGrpSpPr>
          <p:cNvPr id="114" name="组合 113"/>
          <p:cNvGrpSpPr/>
          <p:nvPr/>
        </p:nvGrpSpPr>
        <p:grpSpPr>
          <a:xfrm>
            <a:off x="6790646" y="3589477"/>
            <a:ext cx="1338406" cy="369332"/>
            <a:chOff x="1284478" y="3248524"/>
            <a:chExt cx="1338406" cy="369332"/>
          </a:xfrm>
        </p:grpSpPr>
        <p:grpSp>
          <p:nvGrpSpPr>
            <p:cNvPr id="115" name="组合 114"/>
            <p:cNvGrpSpPr/>
            <p:nvPr/>
          </p:nvGrpSpPr>
          <p:grpSpPr>
            <a:xfrm>
              <a:off x="1284478" y="3418172"/>
              <a:ext cx="1338406" cy="171751"/>
              <a:chOff x="2985137" y="2121040"/>
              <a:chExt cx="1338406" cy="171751"/>
            </a:xfrm>
          </p:grpSpPr>
          <p:sp>
            <p:nvSpPr>
              <p:cNvPr id="117" name="圆角矩形 116"/>
              <p:cNvSpPr/>
              <p:nvPr/>
            </p:nvSpPr>
            <p:spPr>
              <a:xfrm>
                <a:off x="2985137" y="2121040"/>
                <a:ext cx="1338406" cy="171751"/>
              </a:xfrm>
              <a:prstGeom prst="roundRect">
                <a:avLst>
                  <a:gd name="adj" fmla="val 47702"/>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 . .</a:t>
                </a:r>
                <a:endParaRPr lang="zh-CN" altLang="en-US" dirty="0">
                  <a:solidFill>
                    <a:schemeClr val="tx1"/>
                  </a:solidFill>
                </a:endParaRPr>
              </a:p>
            </p:txBody>
          </p:sp>
          <p:sp>
            <p:nvSpPr>
              <p:cNvPr id="118" name="椭圆 117"/>
              <p:cNvSpPr/>
              <p:nvPr/>
            </p:nvSpPr>
            <p:spPr>
              <a:xfrm>
                <a:off x="3053411" y="2152835"/>
                <a:ext cx="139956" cy="139956"/>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9" name="椭圆 118"/>
              <p:cNvSpPr/>
              <p:nvPr/>
            </p:nvSpPr>
            <p:spPr>
              <a:xfrm>
                <a:off x="3266383" y="2152835"/>
                <a:ext cx="139956" cy="139956"/>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0" name="椭圆 119"/>
              <p:cNvSpPr/>
              <p:nvPr/>
            </p:nvSpPr>
            <p:spPr>
              <a:xfrm>
                <a:off x="3479355" y="2152835"/>
                <a:ext cx="139956" cy="139956"/>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1" name="椭圆 120"/>
              <p:cNvSpPr/>
              <p:nvPr/>
            </p:nvSpPr>
            <p:spPr>
              <a:xfrm>
                <a:off x="4094207" y="2152835"/>
                <a:ext cx="139956" cy="139956"/>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6" name="文本框 115"/>
            <p:cNvSpPr txBox="1"/>
            <p:nvPr/>
          </p:nvSpPr>
          <p:spPr>
            <a:xfrm>
              <a:off x="1844156" y="3248524"/>
              <a:ext cx="481222" cy="369332"/>
            </a:xfrm>
            <a:prstGeom prst="rect">
              <a:avLst/>
            </a:prstGeom>
            <a:noFill/>
          </p:spPr>
          <p:txBody>
            <a:bodyPr wrap="none" rtlCol="0">
              <a:spAutoFit/>
            </a:bodyPr>
            <a:lstStyle/>
            <a:p>
              <a:r>
                <a:rPr lang="en-US" altLang="zh-CN" b="1" dirty="0" smtClean="0"/>
                <a:t>. . .</a:t>
              </a:r>
              <a:endParaRPr lang="zh-CN" altLang="en-US" b="1" dirty="0"/>
            </a:p>
          </p:txBody>
        </p:sp>
      </p:grpSp>
      <p:sp>
        <p:nvSpPr>
          <p:cNvPr id="122" name="圆角矩形 121"/>
          <p:cNvSpPr/>
          <p:nvPr/>
        </p:nvSpPr>
        <p:spPr>
          <a:xfrm>
            <a:off x="6804128" y="4011071"/>
            <a:ext cx="1311442" cy="645536"/>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3" name="圆角矩形 122"/>
          <p:cNvSpPr/>
          <p:nvPr/>
        </p:nvSpPr>
        <p:spPr>
          <a:xfrm>
            <a:off x="6789290" y="4963054"/>
            <a:ext cx="1311442" cy="85424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文本框 123"/>
          <p:cNvSpPr txBox="1"/>
          <p:nvPr/>
        </p:nvSpPr>
        <p:spPr>
          <a:xfrm>
            <a:off x="6942309" y="5205509"/>
            <a:ext cx="954107" cy="369332"/>
          </a:xfrm>
          <a:prstGeom prst="rect">
            <a:avLst/>
          </a:prstGeom>
          <a:noFill/>
        </p:spPr>
        <p:txBody>
          <a:bodyPr wrap="none" rtlCol="0">
            <a:spAutoFit/>
          </a:bodyPr>
          <a:lstStyle/>
          <a:p>
            <a:r>
              <a:rPr lang="en-US" altLang="zh-CN" dirty="0" smtClean="0"/>
              <a:t>Bert LM</a:t>
            </a:r>
            <a:endParaRPr lang="zh-CN" altLang="en-US" dirty="0"/>
          </a:p>
        </p:txBody>
      </p:sp>
      <p:cxnSp>
        <p:nvCxnSpPr>
          <p:cNvPr id="125" name="肘形连接符 124"/>
          <p:cNvCxnSpPr>
            <a:stCxn id="12" idx="0"/>
            <a:endCxn id="123" idx="2"/>
          </p:cNvCxnSpPr>
          <p:nvPr/>
        </p:nvCxnSpPr>
        <p:spPr>
          <a:xfrm rot="5400000" flipH="1" flipV="1">
            <a:off x="5056434" y="3980334"/>
            <a:ext cx="551615" cy="4225540"/>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9" name="肘形连接符 128"/>
          <p:cNvCxnSpPr/>
          <p:nvPr/>
        </p:nvCxnSpPr>
        <p:spPr>
          <a:xfrm rot="16200000" flipH="1">
            <a:off x="5441771" y="1512506"/>
            <a:ext cx="499337" cy="3798989"/>
          </a:xfrm>
          <a:prstGeom prst="bentConnector3">
            <a:avLst>
              <a:gd name="adj1" fmla="val -4578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30" name="文本框 129"/>
          <p:cNvSpPr txBox="1"/>
          <p:nvPr/>
        </p:nvSpPr>
        <p:spPr>
          <a:xfrm>
            <a:off x="4855734" y="2585576"/>
            <a:ext cx="1842171" cy="369332"/>
          </a:xfrm>
          <a:prstGeom prst="rect">
            <a:avLst/>
          </a:prstGeom>
          <a:noFill/>
        </p:spPr>
        <p:txBody>
          <a:bodyPr wrap="none" rtlCol="0">
            <a:spAutoFit/>
          </a:bodyPr>
          <a:lstStyle/>
          <a:p>
            <a:r>
              <a:rPr lang="en-US" altLang="zh-CN" dirty="0" smtClean="0"/>
              <a:t>Gate Mechanism</a:t>
            </a:r>
            <a:endParaRPr lang="zh-CN" altLang="en-US" dirty="0"/>
          </a:p>
        </p:txBody>
      </p:sp>
      <p:grpSp>
        <p:nvGrpSpPr>
          <p:cNvPr id="139" name="组合 138"/>
          <p:cNvGrpSpPr/>
          <p:nvPr/>
        </p:nvGrpSpPr>
        <p:grpSpPr>
          <a:xfrm>
            <a:off x="5063288" y="2159070"/>
            <a:ext cx="1338406" cy="369332"/>
            <a:chOff x="1284478" y="3248524"/>
            <a:chExt cx="1338406" cy="369332"/>
          </a:xfrm>
        </p:grpSpPr>
        <p:grpSp>
          <p:nvGrpSpPr>
            <p:cNvPr id="140" name="组合 139"/>
            <p:cNvGrpSpPr/>
            <p:nvPr/>
          </p:nvGrpSpPr>
          <p:grpSpPr>
            <a:xfrm>
              <a:off x="1284478" y="3418172"/>
              <a:ext cx="1338406" cy="171751"/>
              <a:chOff x="2985137" y="2121040"/>
              <a:chExt cx="1338406" cy="171751"/>
            </a:xfrm>
          </p:grpSpPr>
          <p:sp>
            <p:nvSpPr>
              <p:cNvPr id="142" name="圆角矩形 141"/>
              <p:cNvSpPr/>
              <p:nvPr/>
            </p:nvSpPr>
            <p:spPr>
              <a:xfrm>
                <a:off x="2985137" y="2121040"/>
                <a:ext cx="1338406" cy="171751"/>
              </a:xfrm>
              <a:prstGeom prst="roundRect">
                <a:avLst>
                  <a:gd name="adj" fmla="val 47702"/>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 . .</a:t>
                </a:r>
                <a:endParaRPr lang="zh-CN" altLang="en-US" dirty="0">
                  <a:solidFill>
                    <a:schemeClr val="tx1"/>
                  </a:solidFill>
                </a:endParaRPr>
              </a:p>
            </p:txBody>
          </p:sp>
          <p:sp>
            <p:nvSpPr>
              <p:cNvPr id="143" name="椭圆 142"/>
              <p:cNvSpPr/>
              <p:nvPr/>
            </p:nvSpPr>
            <p:spPr>
              <a:xfrm>
                <a:off x="3053411" y="2152835"/>
                <a:ext cx="139956" cy="139956"/>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4" name="椭圆 143"/>
              <p:cNvSpPr/>
              <p:nvPr/>
            </p:nvSpPr>
            <p:spPr>
              <a:xfrm>
                <a:off x="3266383" y="2152835"/>
                <a:ext cx="139956" cy="139956"/>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5" name="椭圆 144"/>
              <p:cNvSpPr/>
              <p:nvPr/>
            </p:nvSpPr>
            <p:spPr>
              <a:xfrm>
                <a:off x="3479355" y="2152835"/>
                <a:ext cx="139956" cy="139956"/>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6" name="椭圆 145"/>
              <p:cNvSpPr/>
              <p:nvPr/>
            </p:nvSpPr>
            <p:spPr>
              <a:xfrm>
                <a:off x="4094207" y="2152835"/>
                <a:ext cx="139956" cy="139956"/>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1" name="文本框 140"/>
            <p:cNvSpPr txBox="1"/>
            <p:nvPr/>
          </p:nvSpPr>
          <p:spPr>
            <a:xfrm>
              <a:off x="1844156" y="3248524"/>
              <a:ext cx="481222" cy="369332"/>
            </a:xfrm>
            <a:prstGeom prst="rect">
              <a:avLst/>
            </a:prstGeom>
            <a:noFill/>
          </p:spPr>
          <p:txBody>
            <a:bodyPr wrap="none" rtlCol="0">
              <a:spAutoFit/>
            </a:bodyPr>
            <a:lstStyle/>
            <a:p>
              <a:r>
                <a:rPr lang="en-US" altLang="zh-CN" b="1" dirty="0" smtClean="0"/>
                <a:t>. . .</a:t>
              </a:r>
              <a:endParaRPr lang="zh-CN" altLang="en-US" b="1" dirty="0"/>
            </a:p>
          </p:txBody>
        </p:sp>
      </p:grpSp>
      <p:sp>
        <p:nvSpPr>
          <p:cNvPr id="147" name="文本框 146"/>
          <p:cNvSpPr txBox="1"/>
          <p:nvPr/>
        </p:nvSpPr>
        <p:spPr>
          <a:xfrm>
            <a:off x="7133113" y="4156892"/>
            <a:ext cx="679994" cy="369332"/>
          </a:xfrm>
          <a:prstGeom prst="rect">
            <a:avLst/>
          </a:prstGeom>
          <a:noFill/>
        </p:spPr>
        <p:txBody>
          <a:bodyPr wrap="none" rtlCol="0">
            <a:spAutoFit/>
          </a:bodyPr>
          <a:lstStyle/>
          <a:p>
            <a:r>
              <a:rPr lang="en-US" altLang="zh-CN" dirty="0" smtClean="0"/>
              <a:t>DNN</a:t>
            </a:r>
            <a:endParaRPr lang="zh-CN" altLang="en-US" dirty="0"/>
          </a:p>
        </p:txBody>
      </p:sp>
      <p:sp>
        <p:nvSpPr>
          <p:cNvPr id="148" name="文本框 147"/>
          <p:cNvSpPr txBox="1"/>
          <p:nvPr/>
        </p:nvSpPr>
        <p:spPr>
          <a:xfrm>
            <a:off x="9047747" y="2414593"/>
            <a:ext cx="2865731" cy="1077218"/>
          </a:xfrm>
          <a:prstGeom prst="rect">
            <a:avLst/>
          </a:prstGeom>
          <a:noFill/>
        </p:spPr>
        <p:txBody>
          <a:bodyPr wrap="square" rtlCol="0">
            <a:spAutoFit/>
          </a:bodyPr>
          <a:lstStyle/>
          <a:p>
            <a:r>
              <a:rPr lang="en-US" altLang="zh-CN" sz="1600" dirty="0" smtClean="0"/>
              <a:t>1. </a:t>
            </a:r>
            <a:r>
              <a:rPr lang="zh-CN" altLang="en-US" sz="1600" dirty="0" smtClean="0"/>
              <a:t>利用多模型集成来提高模型的泛化能力；</a:t>
            </a:r>
            <a:endParaRPr lang="en-US" altLang="zh-CN" sz="1600" dirty="0" smtClean="0"/>
          </a:p>
          <a:p>
            <a:r>
              <a:rPr lang="en-US" altLang="zh-CN" sz="1600" dirty="0" smtClean="0"/>
              <a:t>2. </a:t>
            </a:r>
            <a:r>
              <a:rPr lang="zh-CN" altLang="en-US" sz="1600" dirty="0" smtClean="0"/>
              <a:t>使得预训练语言模型的状态</a:t>
            </a:r>
            <a:endParaRPr lang="en-US" altLang="zh-CN" sz="1600" dirty="0" smtClean="0"/>
          </a:p>
          <a:p>
            <a:r>
              <a:rPr lang="zh-CN" altLang="en-US" sz="1600" dirty="0" smtClean="0"/>
              <a:t>参与训练，更加灵活。</a:t>
            </a:r>
            <a:endParaRPr lang="zh-CN" altLang="en-US" sz="1600" dirty="0"/>
          </a:p>
        </p:txBody>
      </p:sp>
      <p:sp>
        <p:nvSpPr>
          <p:cNvPr id="149" name="文本框 148"/>
          <p:cNvSpPr txBox="1"/>
          <p:nvPr/>
        </p:nvSpPr>
        <p:spPr>
          <a:xfrm>
            <a:off x="6374739" y="1861930"/>
            <a:ext cx="646331" cy="369332"/>
          </a:xfrm>
          <a:prstGeom prst="rect">
            <a:avLst/>
          </a:prstGeom>
          <a:noFill/>
        </p:spPr>
        <p:txBody>
          <a:bodyPr wrap="none" rtlCol="0">
            <a:spAutoFit/>
          </a:bodyPr>
          <a:lstStyle/>
          <a:p>
            <a:r>
              <a:rPr lang="zh-CN" altLang="en-US" dirty="0" smtClean="0"/>
              <a:t>解码</a:t>
            </a:r>
            <a:endParaRPr lang="zh-CN" altLang="en-US" dirty="0"/>
          </a:p>
        </p:txBody>
      </p:sp>
      <p:sp>
        <p:nvSpPr>
          <p:cNvPr id="151" name="灯片编号占位符 150"/>
          <p:cNvSpPr>
            <a:spLocks noGrp="1"/>
          </p:cNvSpPr>
          <p:nvPr>
            <p:ph type="sldNum" sz="quarter" idx="12"/>
          </p:nvPr>
        </p:nvSpPr>
        <p:spPr/>
        <p:txBody>
          <a:bodyPr/>
          <a:lstStyle/>
          <a:p>
            <a:fld id="{C91F423C-F180-4845-B359-EE34BC02D0F6}" type="slidenum">
              <a:rPr lang="zh-CN" altLang="en-US" smtClean="0"/>
              <a:t>36</a:t>
            </a:fld>
            <a:endParaRPr lang="zh-CN" altLang="en-US"/>
          </a:p>
        </p:txBody>
      </p:sp>
    </p:spTree>
    <p:extLst>
      <p:ext uri="{BB962C8B-B14F-4D97-AF65-F5344CB8AC3E}">
        <p14:creationId xmlns:p14="http://schemas.microsoft.com/office/powerpoint/2010/main" val="146435203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未来工作计划</a:t>
            </a:r>
            <a:endParaRPr lang="zh-CN" altLang="en-US" dirty="0"/>
          </a:p>
        </p:txBody>
      </p:sp>
      <p:sp>
        <p:nvSpPr>
          <p:cNvPr id="5" name="内容占位符 4"/>
          <p:cNvSpPr>
            <a:spLocks noGrp="1"/>
          </p:cNvSpPr>
          <p:nvPr>
            <p:ph idx="1"/>
          </p:nvPr>
        </p:nvSpPr>
        <p:spPr/>
        <p:txBody>
          <a:bodyPr>
            <a:normAutofit/>
          </a:bodyPr>
          <a:lstStyle/>
          <a:p>
            <a:r>
              <a:rPr lang="zh-CN" altLang="en-US" sz="2400" dirty="0" smtClean="0"/>
              <a:t>引入图谱知识及其他外部知识</a:t>
            </a:r>
            <a:endParaRPr lang="zh-CN" altLang="en-US" sz="2000" dirty="0"/>
          </a:p>
        </p:txBody>
      </p:sp>
      <p:sp>
        <p:nvSpPr>
          <p:cNvPr id="148" name="文本框 147"/>
          <p:cNvSpPr txBox="1"/>
          <p:nvPr/>
        </p:nvSpPr>
        <p:spPr>
          <a:xfrm>
            <a:off x="9047747" y="2414593"/>
            <a:ext cx="2865731" cy="584775"/>
          </a:xfrm>
          <a:prstGeom prst="rect">
            <a:avLst/>
          </a:prstGeom>
          <a:noFill/>
        </p:spPr>
        <p:txBody>
          <a:bodyPr wrap="square" rtlCol="0">
            <a:spAutoFit/>
          </a:bodyPr>
          <a:lstStyle/>
          <a:p>
            <a:r>
              <a:rPr lang="zh-CN" altLang="en-US" sz="1600" dirty="0" smtClean="0"/>
              <a:t>将概念映射到语义本体中，</a:t>
            </a:r>
            <a:endParaRPr lang="en-US" altLang="zh-CN" sz="1600" dirty="0" smtClean="0"/>
          </a:p>
          <a:p>
            <a:r>
              <a:rPr lang="zh-CN" altLang="en-US" sz="1600" dirty="0" smtClean="0"/>
              <a:t>更好的理解用户需求。</a:t>
            </a:r>
            <a:endParaRPr lang="zh-CN" altLang="en-US" sz="1600" dirty="0"/>
          </a:p>
        </p:txBody>
      </p:sp>
      <p:sp>
        <p:nvSpPr>
          <p:cNvPr id="86" name="文本框 85"/>
          <p:cNvSpPr txBox="1"/>
          <p:nvPr/>
        </p:nvSpPr>
        <p:spPr>
          <a:xfrm>
            <a:off x="3932330" y="3799587"/>
            <a:ext cx="1233030" cy="369332"/>
          </a:xfrm>
          <a:prstGeom prst="rect">
            <a:avLst/>
          </a:prstGeom>
          <a:noFill/>
        </p:spPr>
        <p:txBody>
          <a:bodyPr wrap="none" rtlCol="0">
            <a:spAutoFit/>
          </a:bodyPr>
          <a:lstStyle/>
          <a:p>
            <a:r>
              <a:rPr lang="zh-CN" altLang="en-US" dirty="0" smtClean="0"/>
              <a:t>杨幂  同款</a:t>
            </a:r>
            <a:endParaRPr lang="zh-CN" altLang="en-US" dirty="0"/>
          </a:p>
        </p:txBody>
      </p:sp>
      <p:sp>
        <p:nvSpPr>
          <p:cNvPr id="3" name="圆角矩形 2"/>
          <p:cNvSpPr/>
          <p:nvPr/>
        </p:nvSpPr>
        <p:spPr>
          <a:xfrm>
            <a:off x="3956394" y="3799587"/>
            <a:ext cx="585256" cy="369332"/>
          </a:xfrm>
          <a:prstGeom prst="roundRect">
            <a:avLst/>
          </a:prstGeom>
          <a:noFill/>
          <a:ln>
            <a:solidFill>
              <a:schemeClr val="bg2">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p:cNvSpPr/>
          <p:nvPr/>
        </p:nvSpPr>
        <p:spPr>
          <a:xfrm>
            <a:off x="4871893" y="2655571"/>
            <a:ext cx="926431" cy="409073"/>
          </a:xfrm>
          <a:prstGeom prst="ellipse">
            <a:avLst/>
          </a:prstGeom>
          <a:solidFill>
            <a:schemeClr val="accent2">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zh-CN" altLang="en-US" b="1" dirty="0" smtClean="0"/>
              <a:t>杨幂</a:t>
            </a:r>
            <a:endParaRPr lang="zh-CN" altLang="en-US" b="1" dirty="0"/>
          </a:p>
        </p:txBody>
      </p:sp>
      <p:cxnSp>
        <p:nvCxnSpPr>
          <p:cNvPr id="16" name="直接箭头连接符 15"/>
          <p:cNvCxnSpPr>
            <a:stCxn id="3" idx="0"/>
            <a:endCxn id="4" idx="4"/>
          </p:cNvCxnSpPr>
          <p:nvPr/>
        </p:nvCxnSpPr>
        <p:spPr>
          <a:xfrm flipV="1">
            <a:off x="4249022" y="3064644"/>
            <a:ext cx="1086087" cy="7349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7" name="图片 16"/>
          <p:cNvPicPr>
            <a:picLocks noChangeAspect="1"/>
          </p:cNvPicPr>
          <p:nvPr/>
        </p:nvPicPr>
        <p:blipFill>
          <a:blip r:embed="rId3"/>
          <a:stretch>
            <a:fillRect/>
          </a:stretch>
        </p:blipFill>
        <p:spPr>
          <a:xfrm>
            <a:off x="2602582" y="4406340"/>
            <a:ext cx="962025" cy="1066800"/>
          </a:xfrm>
          <a:prstGeom prst="rect">
            <a:avLst/>
          </a:prstGeom>
        </p:spPr>
      </p:pic>
      <p:pic>
        <p:nvPicPr>
          <p:cNvPr id="18" name="图片 17"/>
          <p:cNvPicPr>
            <a:picLocks noChangeAspect="1"/>
          </p:cNvPicPr>
          <p:nvPr/>
        </p:nvPicPr>
        <p:blipFill>
          <a:blip r:embed="rId4"/>
          <a:stretch>
            <a:fillRect/>
          </a:stretch>
        </p:blipFill>
        <p:spPr>
          <a:xfrm>
            <a:off x="2644200" y="2910215"/>
            <a:ext cx="866775" cy="1343025"/>
          </a:xfrm>
          <a:prstGeom prst="rect">
            <a:avLst/>
          </a:prstGeom>
        </p:spPr>
      </p:pic>
      <p:cxnSp>
        <p:nvCxnSpPr>
          <p:cNvPr id="21" name="曲线连接符 20"/>
          <p:cNvCxnSpPr>
            <a:stCxn id="3" idx="1"/>
            <a:endCxn id="18" idx="3"/>
          </p:cNvCxnSpPr>
          <p:nvPr/>
        </p:nvCxnSpPr>
        <p:spPr>
          <a:xfrm rot="10800000">
            <a:off x="3510976" y="3581729"/>
            <a:ext cx="445419" cy="402525"/>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2" name="曲线连接符 91"/>
          <p:cNvCxnSpPr>
            <a:stCxn id="3" idx="2"/>
            <a:endCxn id="17" idx="3"/>
          </p:cNvCxnSpPr>
          <p:nvPr/>
        </p:nvCxnSpPr>
        <p:spPr>
          <a:xfrm rot="5400000">
            <a:off x="3521405" y="4212122"/>
            <a:ext cx="770821" cy="684415"/>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02" name="文本框 101"/>
          <p:cNvSpPr txBox="1"/>
          <p:nvPr/>
        </p:nvSpPr>
        <p:spPr>
          <a:xfrm>
            <a:off x="965349" y="4602834"/>
            <a:ext cx="1439278" cy="584775"/>
          </a:xfrm>
          <a:prstGeom prst="rect">
            <a:avLst/>
          </a:prstGeom>
          <a:noFill/>
        </p:spPr>
        <p:txBody>
          <a:bodyPr wrap="square" rtlCol="0">
            <a:spAutoFit/>
          </a:bodyPr>
          <a:lstStyle/>
          <a:p>
            <a:endParaRPr lang="en-US" altLang="zh-CN" sz="1600" b="1" dirty="0" smtClean="0"/>
          </a:p>
          <a:p>
            <a:r>
              <a:rPr lang="zh-CN" altLang="en-US" sz="1600" b="1" dirty="0" smtClean="0"/>
              <a:t>外部百科知识</a:t>
            </a:r>
            <a:endParaRPr lang="zh-CN" altLang="en-US" sz="1600" b="1" dirty="0"/>
          </a:p>
        </p:txBody>
      </p:sp>
      <p:sp>
        <p:nvSpPr>
          <p:cNvPr id="126" name="椭圆 125"/>
          <p:cNvSpPr/>
          <p:nvPr/>
        </p:nvSpPr>
        <p:spPr>
          <a:xfrm>
            <a:off x="5765811" y="3545627"/>
            <a:ext cx="926431" cy="409073"/>
          </a:xfrm>
          <a:prstGeom prst="ellipse">
            <a:avLst/>
          </a:prstGeom>
          <a:solidFill>
            <a:schemeClr val="accent2">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zh-CN" altLang="en-US" b="1" dirty="0"/>
              <a:t>女包</a:t>
            </a:r>
          </a:p>
        </p:txBody>
      </p:sp>
      <p:cxnSp>
        <p:nvCxnSpPr>
          <p:cNvPr id="127" name="直接箭头连接符 126"/>
          <p:cNvCxnSpPr>
            <a:stCxn id="4" idx="4"/>
            <a:endCxn id="126" idx="0"/>
          </p:cNvCxnSpPr>
          <p:nvPr/>
        </p:nvCxnSpPr>
        <p:spPr>
          <a:xfrm>
            <a:off x="5335109" y="3064644"/>
            <a:ext cx="893918" cy="4809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文本框 38"/>
          <p:cNvSpPr txBox="1"/>
          <p:nvPr/>
        </p:nvSpPr>
        <p:spPr>
          <a:xfrm>
            <a:off x="6587226" y="2655571"/>
            <a:ext cx="736099" cy="369332"/>
          </a:xfrm>
          <a:prstGeom prst="rect">
            <a:avLst/>
          </a:prstGeom>
          <a:noFill/>
        </p:spPr>
        <p:txBody>
          <a:bodyPr wrap="none" rtlCol="0">
            <a:spAutoFit/>
          </a:bodyPr>
          <a:lstStyle/>
          <a:p>
            <a:r>
              <a:rPr lang="en-US" altLang="zh-CN" dirty="0" smtClean="0"/>
              <a:t>entity</a:t>
            </a:r>
            <a:endParaRPr lang="zh-CN" altLang="en-US" dirty="0"/>
          </a:p>
        </p:txBody>
      </p:sp>
      <p:sp>
        <p:nvSpPr>
          <p:cNvPr id="128" name="文本框 127"/>
          <p:cNvSpPr txBox="1"/>
          <p:nvPr/>
        </p:nvSpPr>
        <p:spPr>
          <a:xfrm>
            <a:off x="6716554" y="3662583"/>
            <a:ext cx="978153" cy="369332"/>
          </a:xfrm>
          <a:prstGeom prst="rect">
            <a:avLst/>
          </a:prstGeom>
          <a:noFill/>
        </p:spPr>
        <p:txBody>
          <a:bodyPr wrap="none" rtlCol="0">
            <a:spAutoFit/>
          </a:bodyPr>
          <a:lstStyle/>
          <a:p>
            <a:r>
              <a:rPr lang="en-US" altLang="zh-CN" dirty="0" smtClean="0"/>
              <a:t>concept</a:t>
            </a:r>
            <a:endParaRPr lang="zh-CN" altLang="en-US" dirty="0"/>
          </a:p>
        </p:txBody>
      </p:sp>
      <p:cxnSp>
        <p:nvCxnSpPr>
          <p:cNvPr id="41" name="直接连接符 40"/>
          <p:cNvCxnSpPr/>
          <p:nvPr/>
        </p:nvCxnSpPr>
        <p:spPr>
          <a:xfrm flipV="1">
            <a:off x="5284254" y="3157594"/>
            <a:ext cx="2237048" cy="40331"/>
          </a:xfrm>
          <a:prstGeom prst="line">
            <a:avLst/>
          </a:prstGeom>
          <a:ln>
            <a:prstDash val="dash"/>
          </a:ln>
        </p:spPr>
        <p:style>
          <a:lnRef idx="1">
            <a:schemeClr val="accent2"/>
          </a:lnRef>
          <a:fillRef idx="0">
            <a:schemeClr val="accent2"/>
          </a:fillRef>
          <a:effectRef idx="0">
            <a:schemeClr val="accent2"/>
          </a:effectRef>
          <a:fontRef idx="minor">
            <a:schemeClr val="tx1"/>
          </a:fontRef>
        </p:style>
      </p:cxnSp>
      <p:cxnSp>
        <p:nvCxnSpPr>
          <p:cNvPr id="131" name="直接连接符 130"/>
          <p:cNvCxnSpPr/>
          <p:nvPr/>
        </p:nvCxnSpPr>
        <p:spPr>
          <a:xfrm flipV="1">
            <a:off x="5261612" y="4035660"/>
            <a:ext cx="2289228" cy="14989"/>
          </a:xfrm>
          <a:prstGeom prst="line">
            <a:avLst/>
          </a:prstGeom>
          <a:ln>
            <a:prstDash val="dash"/>
          </a:ln>
        </p:spPr>
        <p:style>
          <a:lnRef idx="1">
            <a:schemeClr val="accent2"/>
          </a:lnRef>
          <a:fillRef idx="0">
            <a:schemeClr val="accent2"/>
          </a:fillRef>
          <a:effectRef idx="0">
            <a:schemeClr val="accent2"/>
          </a:effectRef>
          <a:fontRef idx="minor">
            <a:schemeClr val="tx1"/>
          </a:fontRef>
        </p:style>
      </p:cxnSp>
      <p:pic>
        <p:nvPicPr>
          <p:cNvPr id="51" name="图片 50"/>
          <p:cNvPicPr>
            <a:picLocks noChangeAspect="1"/>
          </p:cNvPicPr>
          <p:nvPr/>
        </p:nvPicPr>
        <p:blipFill>
          <a:blip r:embed="rId5"/>
          <a:stretch>
            <a:fillRect/>
          </a:stretch>
        </p:blipFill>
        <p:spPr>
          <a:xfrm>
            <a:off x="1652966" y="5642234"/>
            <a:ext cx="3124200" cy="295275"/>
          </a:xfrm>
          <a:prstGeom prst="rect">
            <a:avLst/>
          </a:prstGeom>
        </p:spPr>
      </p:pic>
      <p:cxnSp>
        <p:nvCxnSpPr>
          <p:cNvPr id="133" name="曲线连接符 132"/>
          <p:cNvCxnSpPr>
            <a:stCxn id="3" idx="2"/>
            <a:endCxn id="51" idx="3"/>
          </p:cNvCxnSpPr>
          <p:nvPr/>
        </p:nvCxnSpPr>
        <p:spPr>
          <a:xfrm rot="16200000" flipH="1">
            <a:off x="3702618" y="4715323"/>
            <a:ext cx="1620953" cy="528144"/>
          </a:xfrm>
          <a:prstGeom prst="curvedConnector4">
            <a:avLst>
              <a:gd name="adj1" fmla="val 9076"/>
              <a:gd name="adj2" fmla="val 143284"/>
            </a:avLst>
          </a:prstGeom>
          <a:ln>
            <a:tailEnd type="triangle"/>
          </a:ln>
        </p:spPr>
        <p:style>
          <a:lnRef idx="1">
            <a:schemeClr val="accent1"/>
          </a:lnRef>
          <a:fillRef idx="0">
            <a:schemeClr val="accent1"/>
          </a:fillRef>
          <a:effectRef idx="0">
            <a:schemeClr val="accent1"/>
          </a:effectRef>
          <a:fontRef idx="minor">
            <a:schemeClr val="tx1"/>
          </a:fontRef>
        </p:style>
      </p:cxnSp>
      <p:sp>
        <p:nvSpPr>
          <p:cNvPr id="134" name="文本框 133"/>
          <p:cNvSpPr txBox="1"/>
          <p:nvPr/>
        </p:nvSpPr>
        <p:spPr>
          <a:xfrm>
            <a:off x="5612081" y="1829818"/>
            <a:ext cx="1439278" cy="584775"/>
          </a:xfrm>
          <a:prstGeom prst="rect">
            <a:avLst/>
          </a:prstGeom>
          <a:noFill/>
        </p:spPr>
        <p:txBody>
          <a:bodyPr wrap="square" rtlCol="0">
            <a:spAutoFit/>
          </a:bodyPr>
          <a:lstStyle/>
          <a:p>
            <a:endParaRPr lang="en-US" altLang="zh-CN" sz="1600" b="1" dirty="0" smtClean="0"/>
          </a:p>
          <a:p>
            <a:r>
              <a:rPr lang="zh-CN" altLang="en-US" sz="1600" b="1" dirty="0" smtClean="0"/>
              <a:t>图谱本体</a:t>
            </a:r>
            <a:endParaRPr lang="zh-CN" altLang="en-US" sz="1600" b="1" dirty="0"/>
          </a:p>
        </p:txBody>
      </p:sp>
      <p:sp>
        <p:nvSpPr>
          <p:cNvPr id="135" name="文本框 134"/>
          <p:cNvSpPr txBox="1"/>
          <p:nvPr/>
        </p:nvSpPr>
        <p:spPr>
          <a:xfrm>
            <a:off x="5077706" y="3300717"/>
            <a:ext cx="1082348" cy="307777"/>
          </a:xfrm>
          <a:prstGeom prst="rect">
            <a:avLst/>
          </a:prstGeom>
          <a:noFill/>
        </p:spPr>
        <p:txBody>
          <a:bodyPr wrap="none" rtlCol="0">
            <a:spAutoFit/>
          </a:bodyPr>
          <a:lstStyle/>
          <a:p>
            <a:r>
              <a:rPr lang="zh-CN" altLang="en-US" sz="1400" dirty="0" smtClean="0"/>
              <a:t>相似、搭配</a:t>
            </a:r>
            <a:endParaRPr lang="zh-CN" altLang="en-US" sz="1400" dirty="0"/>
          </a:p>
        </p:txBody>
      </p:sp>
      <p:sp>
        <p:nvSpPr>
          <p:cNvPr id="136" name="文本框 135"/>
          <p:cNvSpPr txBox="1"/>
          <p:nvPr/>
        </p:nvSpPr>
        <p:spPr>
          <a:xfrm>
            <a:off x="4183788" y="3258366"/>
            <a:ext cx="902811" cy="307777"/>
          </a:xfrm>
          <a:prstGeom prst="rect">
            <a:avLst/>
          </a:prstGeom>
          <a:noFill/>
        </p:spPr>
        <p:txBody>
          <a:bodyPr wrap="none" rtlCol="0">
            <a:spAutoFit/>
          </a:bodyPr>
          <a:lstStyle/>
          <a:p>
            <a:r>
              <a:rPr lang="zh-CN" altLang="en-US" sz="1400" dirty="0"/>
              <a:t>实体识别</a:t>
            </a:r>
          </a:p>
        </p:txBody>
      </p:sp>
      <p:sp>
        <p:nvSpPr>
          <p:cNvPr id="64" name="灯片编号占位符 63"/>
          <p:cNvSpPr>
            <a:spLocks noGrp="1"/>
          </p:cNvSpPr>
          <p:nvPr>
            <p:ph type="sldNum" sz="quarter" idx="12"/>
          </p:nvPr>
        </p:nvSpPr>
        <p:spPr/>
        <p:txBody>
          <a:bodyPr/>
          <a:lstStyle/>
          <a:p>
            <a:fld id="{C91F423C-F180-4845-B359-EE34BC02D0F6}" type="slidenum">
              <a:rPr lang="zh-CN" altLang="en-US" smtClean="0"/>
              <a:t>37</a:t>
            </a:fld>
            <a:endParaRPr lang="zh-CN" altLang="en-US"/>
          </a:p>
        </p:txBody>
      </p:sp>
      <p:pic>
        <p:nvPicPr>
          <p:cNvPr id="7" name="图片 6"/>
          <p:cNvPicPr>
            <a:picLocks noChangeAspect="1"/>
          </p:cNvPicPr>
          <p:nvPr/>
        </p:nvPicPr>
        <p:blipFill rotWithShape="1">
          <a:blip r:embed="rId6"/>
          <a:srcRect l="9291" t="32635" r="6200" b="38380"/>
          <a:stretch/>
        </p:blipFill>
        <p:spPr>
          <a:xfrm>
            <a:off x="965350" y="4295297"/>
            <a:ext cx="1510083" cy="517948"/>
          </a:xfrm>
          <a:prstGeom prst="rect">
            <a:avLst/>
          </a:prstGeom>
        </p:spPr>
      </p:pic>
    </p:spTree>
    <p:extLst>
      <p:ext uri="{BB962C8B-B14F-4D97-AF65-F5344CB8AC3E}">
        <p14:creationId xmlns:p14="http://schemas.microsoft.com/office/powerpoint/2010/main" val="99778295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未来工作计划</a:t>
            </a:r>
            <a:endParaRPr lang="zh-CN" altLang="en-US" dirty="0"/>
          </a:p>
        </p:txBody>
      </p:sp>
      <p:sp>
        <p:nvSpPr>
          <p:cNvPr id="5" name="内容占位符 4"/>
          <p:cNvSpPr>
            <a:spLocks noGrp="1"/>
          </p:cNvSpPr>
          <p:nvPr>
            <p:ph idx="1"/>
          </p:nvPr>
        </p:nvSpPr>
        <p:spPr/>
        <p:txBody>
          <a:bodyPr>
            <a:normAutofit/>
          </a:bodyPr>
          <a:lstStyle/>
          <a:p>
            <a:r>
              <a:rPr lang="zh-CN" altLang="en-US" sz="2400" dirty="0"/>
              <a:t>多模型集成</a:t>
            </a:r>
            <a:r>
              <a:rPr lang="zh-CN" altLang="en-US" sz="2400" dirty="0" smtClean="0"/>
              <a:t>训练</a:t>
            </a:r>
            <a:endParaRPr lang="en-US" altLang="zh-CN" sz="2400" dirty="0" smtClean="0"/>
          </a:p>
          <a:p>
            <a:r>
              <a:rPr lang="zh-CN" altLang="en-US" sz="2400" dirty="0"/>
              <a:t>引入图谱知识及其他外部知识</a:t>
            </a:r>
            <a:endParaRPr lang="zh-CN" altLang="en-US" sz="2000" dirty="0"/>
          </a:p>
          <a:p>
            <a:r>
              <a:rPr lang="zh-CN" altLang="en-US" sz="2400" dirty="0" smtClean="0"/>
              <a:t>控制生成标题的长度，符合应用场景需求</a:t>
            </a:r>
            <a:endParaRPr lang="en-US" altLang="zh-CN" sz="2400" dirty="0" smtClean="0"/>
          </a:p>
          <a:p>
            <a:pPr lvl="1"/>
            <a:r>
              <a:rPr lang="zh-CN" altLang="en-US" sz="2000" dirty="0" smtClean="0">
                <a:solidFill>
                  <a:schemeClr val="accent3"/>
                </a:solidFill>
              </a:rPr>
              <a:t>主题推荐中展示标题长度有限，需要控制标题长度，考虑在模型输入特征中加入长度信息控制生成。</a:t>
            </a:r>
            <a:endParaRPr lang="en-US" altLang="zh-CN" sz="2000" dirty="0" smtClean="0">
              <a:solidFill>
                <a:schemeClr val="accent3"/>
              </a:solidFill>
            </a:endParaRPr>
          </a:p>
          <a:p>
            <a:r>
              <a:rPr lang="zh-CN" altLang="en-US" sz="2400" dirty="0" smtClean="0"/>
              <a:t>完成</a:t>
            </a:r>
            <a:r>
              <a:rPr lang="en-US" altLang="zh-CN" sz="2400" dirty="0" smtClean="0"/>
              <a:t>AAAI2020</a:t>
            </a:r>
            <a:r>
              <a:rPr lang="zh-CN" altLang="en-US" sz="2400" dirty="0" smtClean="0"/>
              <a:t>论文</a:t>
            </a:r>
            <a:r>
              <a:rPr lang="zh-CN" altLang="en-US" sz="2400" dirty="0"/>
              <a:t>的</a:t>
            </a:r>
            <a:r>
              <a:rPr lang="zh-CN" altLang="en-US" sz="2400" dirty="0" smtClean="0"/>
              <a:t>工作</a:t>
            </a:r>
            <a:endParaRPr lang="en-US" altLang="zh-CN" sz="2400" dirty="0"/>
          </a:p>
        </p:txBody>
      </p:sp>
      <p:sp>
        <p:nvSpPr>
          <p:cNvPr id="3" name="灯片编号占位符 2"/>
          <p:cNvSpPr>
            <a:spLocks noGrp="1"/>
          </p:cNvSpPr>
          <p:nvPr>
            <p:ph type="sldNum" sz="quarter" idx="12"/>
          </p:nvPr>
        </p:nvSpPr>
        <p:spPr/>
        <p:txBody>
          <a:bodyPr/>
          <a:lstStyle/>
          <a:p>
            <a:fld id="{C91F423C-F180-4845-B359-EE34BC02D0F6}" type="slidenum">
              <a:rPr lang="zh-CN" altLang="en-US" smtClean="0"/>
              <a:t>38</a:t>
            </a:fld>
            <a:endParaRPr lang="zh-CN" altLang="en-US"/>
          </a:p>
        </p:txBody>
      </p:sp>
    </p:spTree>
    <p:extLst>
      <p:ext uri="{BB962C8B-B14F-4D97-AF65-F5344CB8AC3E}">
        <p14:creationId xmlns:p14="http://schemas.microsoft.com/office/powerpoint/2010/main" val="262093303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zh-CN" altLang="en-US" sz="4800" dirty="0" smtClean="0"/>
              <a:t>致谢</a:t>
            </a:r>
            <a:endParaRPr lang="en-US" sz="4800" dirty="0"/>
          </a:p>
        </p:txBody>
      </p:sp>
      <p:sp>
        <p:nvSpPr>
          <p:cNvPr id="4" name="Subtitle 2"/>
          <p:cNvSpPr txBox="1">
            <a:spLocks/>
          </p:cNvSpPr>
          <p:nvPr/>
        </p:nvSpPr>
        <p:spPr>
          <a:xfrm>
            <a:off x="831850" y="4912302"/>
            <a:ext cx="6529138" cy="85450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新宋体" panose="02010609030101010101" pitchFamily="49" charset="-122"/>
                <a:ea typeface="新宋体" panose="02010609030101010101" pitchFamily="49" charset="-122"/>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zh-CN" altLang="en-US" sz="1600" dirty="0" smtClean="0"/>
              <a:t>非常感谢</a:t>
            </a:r>
            <a:r>
              <a:rPr lang="en-US" altLang="zh-CN" sz="1600" dirty="0" smtClean="0"/>
              <a:t>@</a:t>
            </a:r>
            <a:r>
              <a:rPr lang="zh-CN" altLang="en-US" sz="1600" dirty="0"/>
              <a:t>华仔</a:t>
            </a:r>
            <a:r>
              <a:rPr lang="zh-CN" altLang="en-US" sz="1600" dirty="0" smtClean="0"/>
              <a:t>老师，</a:t>
            </a:r>
            <a:r>
              <a:rPr lang="en-US" altLang="zh-CN" sz="1600" dirty="0" smtClean="0"/>
              <a:t>@</a:t>
            </a:r>
            <a:r>
              <a:rPr lang="zh-CN" altLang="en-US" sz="1600" dirty="0" smtClean="0"/>
              <a:t>喜阙老师和</a:t>
            </a:r>
            <a:r>
              <a:rPr lang="en-US" altLang="zh-CN" sz="1600" dirty="0" smtClean="0"/>
              <a:t>@</a:t>
            </a:r>
            <a:r>
              <a:rPr lang="zh-CN" altLang="en-US" sz="1600" dirty="0" smtClean="0"/>
              <a:t>棋落老师对我工作中的指导和帮助，也感谢团队中的其他老师和同学们对我工作的帮助和支持。</a:t>
            </a:r>
            <a:endParaRPr lang="en-US" sz="1600" dirty="0"/>
          </a:p>
        </p:txBody>
      </p:sp>
      <p:sp>
        <p:nvSpPr>
          <p:cNvPr id="8" name="灯片编号占位符 7"/>
          <p:cNvSpPr>
            <a:spLocks noGrp="1"/>
          </p:cNvSpPr>
          <p:nvPr>
            <p:ph type="sldNum" sz="quarter" idx="12"/>
          </p:nvPr>
        </p:nvSpPr>
        <p:spPr/>
        <p:txBody>
          <a:bodyPr/>
          <a:lstStyle/>
          <a:p>
            <a:fld id="{C91F423C-F180-4845-B359-EE34BC02D0F6}" type="slidenum">
              <a:rPr lang="zh-CN" altLang="en-US" smtClean="0"/>
              <a:pPr/>
              <a:t>39</a:t>
            </a:fld>
            <a:endParaRPr lang="zh-CN" altLang="en-US"/>
          </a:p>
        </p:txBody>
      </p:sp>
    </p:spTree>
    <p:extLst>
      <p:ext uri="{BB962C8B-B14F-4D97-AF65-F5344CB8AC3E}">
        <p14:creationId xmlns:p14="http://schemas.microsoft.com/office/powerpoint/2010/main" val="232234153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6591" y="3595306"/>
            <a:ext cx="9468853" cy="2747137"/>
          </a:xfrm>
          <a:prstGeom prst="rect">
            <a:avLst/>
          </a:prstGeom>
        </p:spPr>
      </p:pic>
      <p:sp>
        <p:nvSpPr>
          <p:cNvPr id="2" name="标题 1"/>
          <p:cNvSpPr>
            <a:spLocks noGrp="1"/>
          </p:cNvSpPr>
          <p:nvPr>
            <p:ph type="title"/>
          </p:nvPr>
        </p:nvSpPr>
        <p:spPr/>
        <p:txBody>
          <a:bodyPr/>
          <a:lstStyle/>
          <a:p>
            <a:r>
              <a:rPr lang="zh-CN" altLang="en-US" dirty="0" smtClean="0"/>
              <a:t>研究问题</a:t>
            </a:r>
            <a:endParaRPr lang="zh-CN" altLang="en-US" dirty="0"/>
          </a:p>
        </p:txBody>
      </p:sp>
      <p:sp>
        <p:nvSpPr>
          <p:cNvPr id="3" name="内容占位符 2"/>
          <p:cNvSpPr>
            <a:spLocks noGrp="1"/>
          </p:cNvSpPr>
          <p:nvPr>
            <p:ph idx="1"/>
          </p:nvPr>
        </p:nvSpPr>
        <p:spPr/>
        <p:txBody>
          <a:bodyPr/>
          <a:lstStyle/>
          <a:p>
            <a:r>
              <a:rPr lang="zh-CN" altLang="en-US" dirty="0" smtClean="0"/>
              <a:t>问题</a:t>
            </a:r>
            <a:endParaRPr lang="en-US" altLang="zh-CN" dirty="0" smtClean="0"/>
          </a:p>
          <a:p>
            <a:pPr marL="457200" lvl="1" indent="0">
              <a:buNone/>
            </a:pPr>
            <a:r>
              <a:rPr lang="zh-CN" altLang="en-US" dirty="0"/>
              <a:t>电商购物概念的标题</a:t>
            </a:r>
            <a:r>
              <a:rPr lang="zh-CN" altLang="en-US" dirty="0" smtClean="0"/>
              <a:t>生成</a:t>
            </a:r>
            <a:endParaRPr lang="en-US" altLang="zh-CN" dirty="0" smtClean="0"/>
          </a:p>
          <a:p>
            <a:r>
              <a:rPr lang="zh-CN" altLang="en-US" dirty="0" smtClean="0"/>
              <a:t>目标</a:t>
            </a:r>
            <a:endParaRPr lang="en-US" altLang="zh-CN" dirty="0"/>
          </a:p>
          <a:p>
            <a:pPr marL="457200" lvl="1" indent="0">
              <a:buNone/>
            </a:pPr>
            <a:r>
              <a:rPr lang="zh-CN" altLang="en-US" dirty="0" smtClean="0"/>
              <a:t>希望</a:t>
            </a:r>
            <a:r>
              <a:rPr lang="zh-CN" altLang="en-US" dirty="0"/>
              <a:t>提升用户体验，增加用户的点击和购买</a:t>
            </a:r>
            <a:r>
              <a:rPr lang="zh-CN" altLang="en-US" dirty="0" smtClean="0"/>
              <a:t>欲望</a:t>
            </a:r>
            <a:endParaRPr lang="en-US" altLang="zh-CN" dirty="0" smtClean="0"/>
          </a:p>
          <a:p>
            <a:pPr marL="0" indent="0">
              <a:buNone/>
            </a:pPr>
            <a:endParaRPr lang="en-US" altLang="zh-CN" dirty="0" smtClean="0"/>
          </a:p>
          <a:p>
            <a:pPr lvl="1"/>
            <a:endParaRPr lang="en-US" altLang="zh-CN" dirty="0" smtClean="0"/>
          </a:p>
        </p:txBody>
      </p:sp>
      <p:sp>
        <p:nvSpPr>
          <p:cNvPr id="26" name="灯片编号占位符 25"/>
          <p:cNvSpPr>
            <a:spLocks noGrp="1"/>
          </p:cNvSpPr>
          <p:nvPr>
            <p:ph type="sldNum" sz="quarter" idx="12"/>
          </p:nvPr>
        </p:nvSpPr>
        <p:spPr/>
        <p:txBody>
          <a:bodyPr/>
          <a:lstStyle/>
          <a:p>
            <a:fld id="{C91F423C-F180-4845-B359-EE34BC02D0F6}" type="slidenum">
              <a:rPr lang="zh-CN" altLang="en-US" smtClean="0"/>
              <a:t>4</a:t>
            </a:fld>
            <a:endParaRPr lang="zh-CN" altLang="en-US"/>
          </a:p>
        </p:txBody>
      </p:sp>
    </p:spTree>
    <p:extLst>
      <p:ext uri="{BB962C8B-B14F-4D97-AF65-F5344CB8AC3E}">
        <p14:creationId xmlns:p14="http://schemas.microsoft.com/office/powerpoint/2010/main" val="241351378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zh-CN" altLang="en-US" dirty="0" smtClean="0"/>
              <a:t>谢谢</a:t>
            </a:r>
            <a:endParaRPr lang="en-US" dirty="0"/>
          </a:p>
        </p:txBody>
      </p:sp>
      <p:sp>
        <p:nvSpPr>
          <p:cNvPr id="6" name="文本占位符 5"/>
          <p:cNvSpPr>
            <a:spLocks noGrp="1"/>
          </p:cNvSpPr>
          <p:nvPr>
            <p:ph type="subTitle" idx="1"/>
          </p:nvPr>
        </p:nvSpPr>
        <p:spPr>
          <a:xfrm>
            <a:off x="1536032" y="3822784"/>
            <a:ext cx="9144000" cy="1655762"/>
          </a:xfrm>
        </p:spPr>
        <p:txBody>
          <a:bodyPr>
            <a:normAutofit/>
          </a:bodyPr>
          <a:lstStyle/>
          <a:p>
            <a:endParaRPr lang="en-US" altLang="zh-CN" sz="1600" b="1" dirty="0" smtClean="0">
              <a:solidFill>
                <a:schemeClr val="bg2">
                  <a:lumMod val="75000"/>
                </a:schemeClr>
              </a:solidFill>
            </a:endParaRPr>
          </a:p>
          <a:p>
            <a:r>
              <a:rPr lang="zh-CN" altLang="en-US" sz="1600" b="1" dirty="0" smtClean="0">
                <a:solidFill>
                  <a:schemeClr val="bg2">
                    <a:lumMod val="75000"/>
                  </a:schemeClr>
                </a:solidFill>
              </a:rPr>
              <a:t>罗志一（银灵）</a:t>
            </a:r>
            <a:endParaRPr lang="en-US" altLang="zh-CN" sz="1600" b="1" dirty="0">
              <a:solidFill>
                <a:schemeClr val="bg2">
                  <a:lumMod val="75000"/>
                </a:schemeClr>
              </a:solidFill>
            </a:endParaRPr>
          </a:p>
        </p:txBody>
      </p:sp>
    </p:spTree>
    <p:extLst>
      <p:ext uri="{BB962C8B-B14F-4D97-AF65-F5344CB8AC3E}">
        <p14:creationId xmlns:p14="http://schemas.microsoft.com/office/powerpoint/2010/main" val="8239155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研究问题</a:t>
            </a:r>
            <a:endParaRPr lang="zh-CN" altLang="en-US" dirty="0"/>
          </a:p>
        </p:txBody>
      </p:sp>
      <p:sp>
        <p:nvSpPr>
          <p:cNvPr id="3" name="内容占位符 2"/>
          <p:cNvSpPr>
            <a:spLocks noGrp="1"/>
          </p:cNvSpPr>
          <p:nvPr>
            <p:ph idx="1"/>
          </p:nvPr>
        </p:nvSpPr>
        <p:spPr/>
        <p:txBody>
          <a:bodyPr/>
          <a:lstStyle/>
          <a:p>
            <a:r>
              <a:rPr lang="zh-CN" altLang="en-US" dirty="0" smtClean="0"/>
              <a:t>问题</a:t>
            </a:r>
            <a:endParaRPr lang="en-US" altLang="zh-CN" dirty="0" smtClean="0"/>
          </a:p>
          <a:p>
            <a:pPr marL="457200" lvl="1" indent="0">
              <a:buNone/>
            </a:pPr>
            <a:r>
              <a:rPr lang="zh-CN" altLang="en-US" dirty="0"/>
              <a:t>电商购物概念的标题</a:t>
            </a:r>
            <a:r>
              <a:rPr lang="zh-CN" altLang="en-US" dirty="0" smtClean="0"/>
              <a:t>生成</a:t>
            </a:r>
            <a:endParaRPr lang="en-US" altLang="zh-CN" dirty="0" smtClean="0"/>
          </a:p>
          <a:p>
            <a:r>
              <a:rPr lang="zh-CN" altLang="en-US" dirty="0" smtClean="0"/>
              <a:t>目标</a:t>
            </a:r>
            <a:endParaRPr lang="en-US" altLang="zh-CN" dirty="0"/>
          </a:p>
          <a:p>
            <a:pPr marL="457200" lvl="1" indent="0">
              <a:buNone/>
            </a:pPr>
            <a:r>
              <a:rPr lang="zh-CN" altLang="en-US" dirty="0" smtClean="0"/>
              <a:t>希望</a:t>
            </a:r>
            <a:r>
              <a:rPr lang="zh-CN" altLang="en-US" dirty="0"/>
              <a:t>提升用户体验，增加用户的点击和购买</a:t>
            </a:r>
            <a:r>
              <a:rPr lang="zh-CN" altLang="en-US" dirty="0" smtClean="0"/>
              <a:t>欲望</a:t>
            </a:r>
            <a:endParaRPr lang="en-US" altLang="zh-CN" dirty="0" smtClean="0"/>
          </a:p>
          <a:p>
            <a:r>
              <a:rPr lang="zh-CN" altLang="en-US" dirty="0" smtClean="0"/>
              <a:t>难点</a:t>
            </a:r>
            <a:endParaRPr lang="en-US" altLang="zh-CN" dirty="0" smtClean="0"/>
          </a:p>
          <a:p>
            <a:pPr marL="457200" lvl="1" indent="0">
              <a:buNone/>
            </a:pPr>
            <a:r>
              <a:rPr lang="zh-CN" altLang="en-US" dirty="0" smtClean="0"/>
              <a:t>准确</a:t>
            </a:r>
            <a:r>
              <a:rPr lang="zh-CN" altLang="en-US" dirty="0"/>
              <a:t>概括</a:t>
            </a:r>
            <a:r>
              <a:rPr lang="zh-CN" altLang="en-US" dirty="0" smtClean="0"/>
              <a:t>主题</a:t>
            </a:r>
            <a:endParaRPr lang="en-US" altLang="zh-CN" dirty="0" smtClean="0"/>
          </a:p>
          <a:p>
            <a:pPr marL="457200" lvl="1" indent="0">
              <a:buNone/>
            </a:pPr>
            <a:r>
              <a:rPr lang="zh-CN" altLang="en-US" dirty="0" smtClean="0"/>
              <a:t>文字</a:t>
            </a:r>
            <a:r>
              <a:rPr lang="zh-CN" altLang="en-US" dirty="0"/>
              <a:t>通顺、多样、</a:t>
            </a:r>
            <a:r>
              <a:rPr lang="zh-CN" altLang="en-US" dirty="0" smtClean="0"/>
              <a:t>拟人</a:t>
            </a:r>
            <a:endParaRPr lang="en-US" altLang="zh-CN" dirty="0" smtClean="0"/>
          </a:p>
          <a:p>
            <a:pPr marL="457200" lvl="1" indent="0">
              <a:buNone/>
            </a:pPr>
            <a:r>
              <a:rPr lang="zh-CN" altLang="en-US" dirty="0" smtClean="0"/>
              <a:t>体现个性化</a:t>
            </a:r>
            <a:endParaRPr lang="en-US" altLang="zh-CN" dirty="0"/>
          </a:p>
          <a:p>
            <a:pPr marL="0" indent="0">
              <a:buNone/>
            </a:pPr>
            <a:endParaRPr lang="en-US" altLang="zh-CN" dirty="0" smtClean="0"/>
          </a:p>
          <a:p>
            <a:pPr lvl="1"/>
            <a:endParaRPr lang="en-US" altLang="zh-CN" dirty="0" smtClean="0"/>
          </a:p>
        </p:txBody>
      </p:sp>
      <p:sp>
        <p:nvSpPr>
          <p:cNvPr id="4" name="灯片编号占位符 3"/>
          <p:cNvSpPr>
            <a:spLocks noGrp="1"/>
          </p:cNvSpPr>
          <p:nvPr>
            <p:ph type="sldNum" sz="quarter" idx="12"/>
          </p:nvPr>
        </p:nvSpPr>
        <p:spPr/>
        <p:txBody>
          <a:bodyPr/>
          <a:lstStyle/>
          <a:p>
            <a:fld id="{C91F423C-F180-4845-B359-EE34BC02D0F6}" type="slidenum">
              <a:rPr lang="zh-CN" altLang="en-US" smtClean="0"/>
              <a:t>5</a:t>
            </a:fld>
            <a:endParaRPr lang="zh-CN" altLang="en-US"/>
          </a:p>
        </p:txBody>
      </p:sp>
    </p:spTree>
    <p:extLst>
      <p:ext uri="{BB962C8B-B14F-4D97-AF65-F5344CB8AC3E}">
        <p14:creationId xmlns:p14="http://schemas.microsoft.com/office/powerpoint/2010/main" val="346332066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相关工作</a:t>
            </a:r>
            <a:endParaRPr lang="zh-CN" altLang="en-US" dirty="0"/>
          </a:p>
        </p:txBody>
      </p:sp>
      <p:sp>
        <p:nvSpPr>
          <p:cNvPr id="3" name="内容占位符 2"/>
          <p:cNvSpPr>
            <a:spLocks noGrp="1"/>
          </p:cNvSpPr>
          <p:nvPr>
            <p:ph idx="1"/>
          </p:nvPr>
        </p:nvSpPr>
        <p:spPr/>
        <p:txBody>
          <a:bodyPr>
            <a:normAutofit/>
          </a:bodyPr>
          <a:lstStyle/>
          <a:p>
            <a:r>
              <a:rPr lang="zh-CN" altLang="en-US" dirty="0" smtClean="0"/>
              <a:t>文本到文本生成任务</a:t>
            </a:r>
            <a:endParaRPr lang="en-US" altLang="zh-CN" dirty="0" smtClean="0"/>
          </a:p>
          <a:p>
            <a:r>
              <a:rPr lang="zh-CN" altLang="en-US" dirty="0"/>
              <a:t>电商中的文本</a:t>
            </a:r>
            <a:r>
              <a:rPr lang="zh-CN" altLang="en-US" dirty="0" smtClean="0"/>
              <a:t>生成</a:t>
            </a:r>
            <a:endParaRPr lang="en-US" altLang="zh-CN" dirty="0" smtClean="0"/>
          </a:p>
          <a:p>
            <a:pPr marL="0" indent="0">
              <a:buNone/>
            </a:pPr>
            <a:endParaRPr lang="en-US" altLang="zh-CN" dirty="0" smtClean="0"/>
          </a:p>
          <a:p>
            <a:pPr lvl="1"/>
            <a:endParaRPr lang="en-US" altLang="zh-CN" dirty="0" smtClean="0"/>
          </a:p>
        </p:txBody>
      </p:sp>
      <p:sp>
        <p:nvSpPr>
          <p:cNvPr id="5" name="灯片编号占位符 4"/>
          <p:cNvSpPr>
            <a:spLocks noGrp="1"/>
          </p:cNvSpPr>
          <p:nvPr>
            <p:ph type="sldNum" sz="quarter" idx="12"/>
          </p:nvPr>
        </p:nvSpPr>
        <p:spPr/>
        <p:txBody>
          <a:bodyPr/>
          <a:lstStyle/>
          <a:p>
            <a:fld id="{C91F423C-F180-4845-B359-EE34BC02D0F6}" type="slidenum">
              <a:rPr lang="zh-CN" altLang="en-US" smtClean="0"/>
              <a:t>6</a:t>
            </a:fld>
            <a:endParaRPr lang="zh-CN" altLang="en-US"/>
          </a:p>
        </p:txBody>
      </p:sp>
    </p:spTree>
    <p:extLst>
      <p:ext uri="{BB962C8B-B14F-4D97-AF65-F5344CB8AC3E}">
        <p14:creationId xmlns:p14="http://schemas.microsoft.com/office/powerpoint/2010/main" val="186905747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相关工作</a:t>
            </a:r>
            <a:endParaRPr lang="zh-CN" altLang="en-US" dirty="0"/>
          </a:p>
        </p:txBody>
      </p:sp>
      <p:sp>
        <p:nvSpPr>
          <p:cNvPr id="3" name="内容占位符 2"/>
          <p:cNvSpPr>
            <a:spLocks noGrp="1"/>
          </p:cNvSpPr>
          <p:nvPr>
            <p:ph idx="1"/>
          </p:nvPr>
        </p:nvSpPr>
        <p:spPr/>
        <p:txBody>
          <a:bodyPr>
            <a:normAutofit/>
          </a:bodyPr>
          <a:lstStyle/>
          <a:p>
            <a:r>
              <a:rPr lang="zh-CN" altLang="en-US" dirty="0" smtClean="0"/>
              <a:t>文本到文本生成任务</a:t>
            </a:r>
            <a:endParaRPr lang="en-US" altLang="zh-CN" dirty="0"/>
          </a:p>
          <a:p>
            <a:pPr lvl="1"/>
            <a:r>
              <a:rPr lang="zh-CN" altLang="en-US" dirty="0" smtClean="0"/>
              <a:t>机器翻译</a:t>
            </a:r>
            <a:endParaRPr lang="en-US" altLang="zh-CN" dirty="0" smtClean="0"/>
          </a:p>
          <a:p>
            <a:pPr marL="914400" lvl="2" indent="0">
              <a:buNone/>
            </a:pPr>
            <a:r>
              <a:rPr lang="zh-CN" altLang="en-US" dirty="0" smtClean="0"/>
              <a:t>多种语言之间的文本翻译</a:t>
            </a:r>
            <a:endParaRPr lang="en-US" altLang="zh-CN" dirty="0" smtClean="0"/>
          </a:p>
          <a:p>
            <a:pPr lvl="1"/>
            <a:r>
              <a:rPr lang="zh-CN" altLang="en-US" dirty="0" smtClean="0"/>
              <a:t>文本摘要生成</a:t>
            </a:r>
            <a:endParaRPr lang="en-US" altLang="zh-CN" dirty="0" smtClean="0"/>
          </a:p>
          <a:p>
            <a:pPr marL="914400" lvl="2" indent="0">
              <a:buNone/>
            </a:pPr>
            <a:r>
              <a:rPr lang="zh-CN" altLang="en-US" dirty="0" smtClean="0"/>
              <a:t>例如，为新闻生成摘要总结</a:t>
            </a:r>
            <a:endParaRPr lang="en-US" altLang="zh-CN" dirty="0" smtClean="0"/>
          </a:p>
          <a:p>
            <a:pPr lvl="1"/>
            <a:r>
              <a:rPr lang="zh-CN" altLang="en-US" dirty="0" smtClean="0"/>
              <a:t>对话生成</a:t>
            </a:r>
            <a:endParaRPr lang="en-US" altLang="zh-CN" dirty="0" smtClean="0"/>
          </a:p>
          <a:p>
            <a:pPr marL="914400" lvl="2" indent="0">
              <a:buNone/>
            </a:pPr>
            <a:r>
              <a:rPr lang="zh-CN" altLang="en-US" dirty="0"/>
              <a:t>智能客</a:t>
            </a:r>
            <a:r>
              <a:rPr lang="zh-CN" altLang="en-US" dirty="0" smtClean="0"/>
              <a:t>服</a:t>
            </a:r>
            <a:endParaRPr lang="en-US" altLang="zh-CN" dirty="0" smtClean="0"/>
          </a:p>
          <a:p>
            <a:pPr lvl="1"/>
            <a:r>
              <a:rPr lang="zh-CN" altLang="en-US" dirty="0" smtClean="0"/>
              <a:t>故事生成</a:t>
            </a:r>
            <a:endParaRPr lang="en-US" altLang="zh-CN" dirty="0" smtClean="0"/>
          </a:p>
          <a:p>
            <a:pPr marL="914400" lvl="2" indent="0">
              <a:buNone/>
            </a:pPr>
            <a:r>
              <a:rPr lang="zh-CN" altLang="en-US" dirty="0" smtClean="0"/>
              <a:t>为故事生成结尾，涉及推理</a:t>
            </a:r>
            <a:endParaRPr lang="en-US" altLang="zh-CN" dirty="0" smtClean="0"/>
          </a:p>
          <a:p>
            <a:pPr marL="914400" lvl="2" indent="0">
              <a:buNone/>
            </a:pPr>
            <a:r>
              <a:rPr lang="zh-CN" altLang="en-US" dirty="0" smtClean="0"/>
              <a:t>古诗生成</a:t>
            </a:r>
            <a:endParaRPr lang="en-US" altLang="zh-CN" dirty="0" smtClean="0"/>
          </a:p>
          <a:p>
            <a:pPr lvl="1"/>
            <a:endParaRPr lang="en-US" altLang="zh-CN" dirty="0" smtClean="0"/>
          </a:p>
          <a:p>
            <a:pPr marL="0" indent="0">
              <a:buNone/>
            </a:pPr>
            <a:endParaRPr lang="en-US" altLang="zh-CN" dirty="0" smtClean="0"/>
          </a:p>
          <a:p>
            <a:pPr lvl="1"/>
            <a:endParaRPr lang="en-US" altLang="zh-CN" dirty="0" smtClean="0"/>
          </a:p>
        </p:txBody>
      </p:sp>
      <p:sp>
        <p:nvSpPr>
          <p:cNvPr id="5" name="灯片编号占位符 4"/>
          <p:cNvSpPr>
            <a:spLocks noGrp="1"/>
          </p:cNvSpPr>
          <p:nvPr>
            <p:ph type="sldNum" sz="quarter" idx="12"/>
          </p:nvPr>
        </p:nvSpPr>
        <p:spPr/>
        <p:txBody>
          <a:bodyPr/>
          <a:lstStyle/>
          <a:p>
            <a:fld id="{C91F423C-F180-4845-B359-EE34BC02D0F6}" type="slidenum">
              <a:rPr lang="zh-CN" altLang="en-US" smtClean="0"/>
              <a:t>7</a:t>
            </a:fld>
            <a:endParaRPr lang="zh-CN" altLang="en-US"/>
          </a:p>
        </p:txBody>
      </p:sp>
    </p:spTree>
    <p:extLst>
      <p:ext uri="{BB962C8B-B14F-4D97-AF65-F5344CB8AC3E}">
        <p14:creationId xmlns:p14="http://schemas.microsoft.com/office/powerpoint/2010/main" val="109813867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相关工作</a:t>
            </a:r>
            <a:endParaRPr lang="zh-CN" altLang="en-US" dirty="0"/>
          </a:p>
        </p:txBody>
      </p:sp>
      <p:sp>
        <p:nvSpPr>
          <p:cNvPr id="3" name="内容占位符 2"/>
          <p:cNvSpPr>
            <a:spLocks noGrp="1"/>
          </p:cNvSpPr>
          <p:nvPr>
            <p:ph idx="1"/>
          </p:nvPr>
        </p:nvSpPr>
        <p:spPr/>
        <p:txBody>
          <a:bodyPr>
            <a:normAutofit/>
          </a:bodyPr>
          <a:lstStyle/>
          <a:p>
            <a:r>
              <a:rPr lang="zh-CN" altLang="en-US" dirty="0" smtClean="0"/>
              <a:t>文本到文本</a:t>
            </a:r>
            <a:r>
              <a:rPr lang="zh-CN" altLang="en-US" dirty="0"/>
              <a:t>生成</a:t>
            </a:r>
            <a:r>
              <a:rPr lang="zh-CN" altLang="en-US" dirty="0" smtClean="0"/>
              <a:t>任务</a:t>
            </a:r>
            <a:endParaRPr lang="en-US" altLang="zh-CN" dirty="0" smtClean="0"/>
          </a:p>
          <a:p>
            <a:r>
              <a:rPr lang="zh-CN" altLang="en-US" dirty="0" smtClean="0"/>
              <a:t>电商中的文本生成</a:t>
            </a:r>
            <a:endParaRPr lang="en-US" altLang="zh-CN" dirty="0"/>
          </a:p>
          <a:p>
            <a:pPr lvl="1"/>
            <a:r>
              <a:rPr lang="zh-CN" altLang="en-US" dirty="0" smtClean="0"/>
              <a:t>商品描述的生成</a:t>
            </a:r>
            <a:endParaRPr lang="en-US" altLang="zh-CN" dirty="0" smtClean="0"/>
          </a:p>
          <a:p>
            <a:pPr lvl="1"/>
            <a:endParaRPr lang="en-US" altLang="zh-CN" dirty="0" smtClean="0"/>
          </a:p>
          <a:p>
            <a:pPr lvl="1"/>
            <a:endParaRPr lang="en-US" altLang="zh-CN" dirty="0" smtClean="0"/>
          </a:p>
          <a:p>
            <a:pPr lvl="1"/>
            <a:endParaRPr lang="en-US" altLang="zh-CN" dirty="0"/>
          </a:p>
          <a:p>
            <a:pPr lvl="1"/>
            <a:endParaRPr lang="en-US" altLang="zh-CN" dirty="0" smtClean="0"/>
          </a:p>
          <a:p>
            <a:pPr lvl="1"/>
            <a:r>
              <a:rPr lang="zh-CN" altLang="en-US" dirty="0" smtClean="0"/>
              <a:t>商品集的文案生成</a:t>
            </a:r>
            <a:endParaRPr lang="en-US" altLang="zh-CN" dirty="0" smtClean="0"/>
          </a:p>
          <a:p>
            <a:pPr marL="457200" lvl="1" indent="0">
              <a:buNone/>
            </a:pPr>
            <a:endParaRPr lang="en-US" altLang="zh-CN" dirty="0" smtClean="0"/>
          </a:p>
          <a:p>
            <a:pPr lvl="1"/>
            <a:endParaRPr lang="en-US" altLang="zh-CN" dirty="0" smtClean="0"/>
          </a:p>
        </p:txBody>
      </p:sp>
      <p:sp>
        <p:nvSpPr>
          <p:cNvPr id="4" name="矩形 3"/>
          <p:cNvSpPr/>
          <p:nvPr/>
        </p:nvSpPr>
        <p:spPr>
          <a:xfrm>
            <a:off x="3765301" y="4139048"/>
            <a:ext cx="2621230" cy="307777"/>
          </a:xfrm>
          <a:prstGeom prst="rect">
            <a:avLst/>
          </a:prstGeom>
        </p:spPr>
        <p:txBody>
          <a:bodyPr wrap="none">
            <a:spAutoFit/>
          </a:bodyPr>
          <a:lstStyle/>
          <a:p>
            <a:pPr lvl="1"/>
            <a:r>
              <a:rPr lang="zh-CN" altLang="en-US" sz="1400" b="1" dirty="0"/>
              <a:t>为一个商品生成一段描述</a:t>
            </a:r>
            <a:endParaRPr lang="en-US" altLang="zh-CN" sz="1400" b="1" dirty="0"/>
          </a:p>
        </p:txBody>
      </p:sp>
      <p:sp>
        <p:nvSpPr>
          <p:cNvPr id="14" name="矩形 13"/>
          <p:cNvSpPr/>
          <p:nvPr/>
        </p:nvSpPr>
        <p:spPr>
          <a:xfrm>
            <a:off x="3033837" y="6023075"/>
            <a:ext cx="3339376" cy="307777"/>
          </a:xfrm>
          <a:prstGeom prst="rect">
            <a:avLst/>
          </a:prstGeom>
        </p:spPr>
        <p:txBody>
          <a:bodyPr wrap="none">
            <a:spAutoFit/>
          </a:bodyPr>
          <a:lstStyle/>
          <a:p>
            <a:pPr lvl="1"/>
            <a:r>
              <a:rPr lang="zh-CN" altLang="en-US" sz="1400" b="1" dirty="0"/>
              <a:t>为一个</a:t>
            </a:r>
            <a:r>
              <a:rPr lang="zh-CN" altLang="en-US" sz="1400" b="1" dirty="0" smtClean="0"/>
              <a:t>商品集生成文案，突出卖点</a:t>
            </a:r>
            <a:endParaRPr lang="en-US" altLang="zh-CN" sz="1400" b="1" dirty="0"/>
          </a:p>
        </p:txBody>
      </p:sp>
      <p:pic>
        <p:nvPicPr>
          <p:cNvPr id="7" name="图片 6"/>
          <p:cNvPicPr>
            <a:picLocks noChangeAspect="1"/>
          </p:cNvPicPr>
          <p:nvPr/>
        </p:nvPicPr>
        <p:blipFill>
          <a:blip r:embed="rId3"/>
          <a:stretch>
            <a:fillRect/>
          </a:stretch>
        </p:blipFill>
        <p:spPr>
          <a:xfrm>
            <a:off x="1695805" y="4881823"/>
            <a:ext cx="1636053" cy="1589670"/>
          </a:xfrm>
          <a:prstGeom prst="rect">
            <a:avLst/>
          </a:prstGeom>
        </p:spPr>
      </p:pic>
      <p:sp>
        <p:nvSpPr>
          <p:cNvPr id="8" name="文本框 7"/>
          <p:cNvSpPr txBox="1"/>
          <p:nvPr/>
        </p:nvSpPr>
        <p:spPr>
          <a:xfrm>
            <a:off x="3507666" y="5386994"/>
            <a:ext cx="2087431" cy="338554"/>
          </a:xfrm>
          <a:prstGeom prst="rect">
            <a:avLst/>
          </a:prstGeom>
          <a:noFill/>
        </p:spPr>
        <p:txBody>
          <a:bodyPr wrap="none" rtlCol="0">
            <a:spAutoFit/>
          </a:bodyPr>
          <a:lstStyle/>
          <a:p>
            <a:r>
              <a:rPr lang="zh-CN" altLang="en-US" sz="1600" b="1" dirty="0" smtClean="0">
                <a:solidFill>
                  <a:schemeClr val="accent2"/>
                </a:solidFill>
              </a:rPr>
              <a:t>波西米亚风 清凉一夏</a:t>
            </a:r>
            <a:endParaRPr lang="zh-CN" altLang="en-US" sz="1600" b="1" dirty="0">
              <a:solidFill>
                <a:schemeClr val="accent2"/>
              </a:solidFill>
            </a:endParaRPr>
          </a:p>
        </p:txBody>
      </p:sp>
      <p:pic>
        <p:nvPicPr>
          <p:cNvPr id="5" name="图片 4"/>
          <p:cNvPicPr>
            <a:picLocks noChangeAspect="1"/>
          </p:cNvPicPr>
          <p:nvPr/>
        </p:nvPicPr>
        <p:blipFill>
          <a:blip r:embed="rId4"/>
          <a:stretch>
            <a:fillRect/>
          </a:stretch>
        </p:blipFill>
        <p:spPr>
          <a:xfrm>
            <a:off x="1695805" y="2997204"/>
            <a:ext cx="1211891" cy="1295733"/>
          </a:xfrm>
          <a:prstGeom prst="rect">
            <a:avLst/>
          </a:prstGeom>
        </p:spPr>
      </p:pic>
      <p:pic>
        <p:nvPicPr>
          <p:cNvPr id="9" name="图片 8"/>
          <p:cNvPicPr>
            <a:picLocks noChangeAspect="1"/>
          </p:cNvPicPr>
          <p:nvPr/>
        </p:nvPicPr>
        <p:blipFill>
          <a:blip r:embed="rId5"/>
          <a:stretch>
            <a:fillRect/>
          </a:stretch>
        </p:blipFill>
        <p:spPr>
          <a:xfrm>
            <a:off x="3765301" y="3016663"/>
            <a:ext cx="2781300" cy="1114425"/>
          </a:xfrm>
          <a:prstGeom prst="rect">
            <a:avLst/>
          </a:prstGeom>
        </p:spPr>
      </p:pic>
      <p:sp>
        <p:nvSpPr>
          <p:cNvPr id="10" name="灯片编号占位符 9"/>
          <p:cNvSpPr>
            <a:spLocks noGrp="1"/>
          </p:cNvSpPr>
          <p:nvPr>
            <p:ph type="sldNum" sz="quarter" idx="12"/>
          </p:nvPr>
        </p:nvSpPr>
        <p:spPr/>
        <p:txBody>
          <a:bodyPr/>
          <a:lstStyle/>
          <a:p>
            <a:fld id="{C91F423C-F180-4845-B359-EE34BC02D0F6}" type="slidenum">
              <a:rPr lang="zh-CN" altLang="en-US" smtClean="0"/>
              <a:t>8</a:t>
            </a:fld>
            <a:endParaRPr lang="zh-CN" altLang="en-US"/>
          </a:p>
        </p:txBody>
      </p:sp>
      <p:sp>
        <p:nvSpPr>
          <p:cNvPr id="6" name="矩形 5"/>
          <p:cNvSpPr/>
          <p:nvPr/>
        </p:nvSpPr>
        <p:spPr>
          <a:xfrm>
            <a:off x="7835121" y="2444234"/>
            <a:ext cx="3147015" cy="461665"/>
          </a:xfrm>
          <a:prstGeom prst="rect">
            <a:avLst/>
          </a:prstGeom>
        </p:spPr>
        <p:txBody>
          <a:bodyPr wrap="none">
            <a:spAutoFit/>
          </a:bodyPr>
          <a:lstStyle/>
          <a:p>
            <a:pPr marL="800100" lvl="1" indent="-342900">
              <a:buFont typeface="Arial" charset="0"/>
              <a:buChar char="•"/>
            </a:pPr>
            <a:r>
              <a:rPr lang="zh-CN" altLang="en-US" sz="2400" dirty="0" smtClean="0"/>
              <a:t>商品标题的</a:t>
            </a:r>
            <a:r>
              <a:rPr lang="zh-CN" altLang="en-US" sz="2400" dirty="0"/>
              <a:t>生成</a:t>
            </a:r>
            <a:endParaRPr lang="en-US" altLang="zh-CN" sz="2400" dirty="0"/>
          </a:p>
        </p:txBody>
      </p:sp>
      <p:sp>
        <p:nvSpPr>
          <p:cNvPr id="11" name="文本框 10"/>
          <p:cNvSpPr txBox="1"/>
          <p:nvPr/>
        </p:nvSpPr>
        <p:spPr>
          <a:xfrm>
            <a:off x="8677498" y="3085284"/>
            <a:ext cx="3533907" cy="646331"/>
          </a:xfrm>
          <a:prstGeom prst="rect">
            <a:avLst/>
          </a:prstGeom>
          <a:noFill/>
        </p:spPr>
        <p:txBody>
          <a:bodyPr wrap="square" rtlCol="0">
            <a:spAutoFit/>
          </a:bodyPr>
          <a:lstStyle/>
          <a:p>
            <a:r>
              <a:rPr lang="zh-CN" altLang="en-US" dirty="0" smtClean="0"/>
              <a:t>例如，</a:t>
            </a:r>
            <a:r>
              <a:rPr lang="en-US" altLang="zh-CN" dirty="0" err="1" smtClean="0"/>
              <a:t>ebay</a:t>
            </a:r>
            <a:r>
              <a:rPr lang="zh-CN" altLang="en-US" dirty="0" smtClean="0"/>
              <a:t>为有共性的商品组成的</a:t>
            </a:r>
            <a:r>
              <a:rPr lang="en-US" altLang="zh-CN" dirty="0" smtClean="0"/>
              <a:t>browse page</a:t>
            </a:r>
            <a:r>
              <a:rPr lang="zh-CN" altLang="en-US" dirty="0" smtClean="0"/>
              <a:t>生成标题</a:t>
            </a:r>
            <a:endParaRPr lang="zh-CN" altLang="en-US" dirty="0"/>
          </a:p>
        </p:txBody>
      </p:sp>
    </p:spTree>
    <p:extLst>
      <p:ext uri="{BB962C8B-B14F-4D97-AF65-F5344CB8AC3E}">
        <p14:creationId xmlns:p14="http://schemas.microsoft.com/office/powerpoint/2010/main" val="349301754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内容占位符 15"/>
          <p:cNvSpPr>
            <a:spLocks noGrp="1"/>
          </p:cNvSpPr>
          <p:nvPr>
            <p:ph idx="1"/>
          </p:nvPr>
        </p:nvSpPr>
        <p:spPr/>
        <p:txBody>
          <a:bodyPr/>
          <a:lstStyle/>
          <a:p>
            <a:r>
              <a:rPr lang="zh-CN" altLang="en-US" dirty="0" smtClean="0"/>
              <a:t>现有方法</a:t>
            </a:r>
            <a:endParaRPr lang="en-US" altLang="zh-CN" dirty="0" smtClean="0"/>
          </a:p>
          <a:p>
            <a:pPr lvl="1"/>
            <a:r>
              <a:rPr lang="zh-CN" altLang="en-US" dirty="0" smtClean="0"/>
              <a:t>人工改写</a:t>
            </a:r>
            <a:endParaRPr lang="en-US" altLang="zh-CN" dirty="0" smtClean="0"/>
          </a:p>
          <a:p>
            <a:pPr marL="914400" lvl="2" indent="0">
              <a:buNone/>
            </a:pPr>
            <a:r>
              <a:rPr lang="zh-CN" altLang="en-US" dirty="0"/>
              <a:t>百万级电商</a:t>
            </a:r>
            <a:r>
              <a:rPr lang="zh-CN" altLang="en-US" dirty="0" smtClean="0"/>
              <a:t>概念，任务</a:t>
            </a:r>
            <a:r>
              <a:rPr lang="zh-CN" altLang="en-US" dirty="0"/>
              <a:t>量</a:t>
            </a:r>
            <a:r>
              <a:rPr lang="zh-CN" altLang="en-US" dirty="0" smtClean="0"/>
              <a:t>大，耗时耗力</a:t>
            </a:r>
            <a:endParaRPr lang="en-US" altLang="zh-CN" dirty="0" smtClean="0"/>
          </a:p>
          <a:p>
            <a:r>
              <a:rPr lang="zh-CN" altLang="en-US" dirty="0" smtClean="0"/>
              <a:t>生成模型</a:t>
            </a:r>
            <a:endParaRPr lang="en-US" altLang="zh-CN" dirty="0"/>
          </a:p>
          <a:p>
            <a:pPr lvl="1"/>
            <a:r>
              <a:rPr lang="zh-CN" altLang="en-US" dirty="0" smtClean="0"/>
              <a:t>基于模板的生成</a:t>
            </a:r>
            <a:endParaRPr lang="en-US" altLang="zh-CN" dirty="0" smtClean="0"/>
          </a:p>
          <a:p>
            <a:pPr marL="914400" lvl="2" indent="0">
              <a:buNone/>
            </a:pPr>
            <a:r>
              <a:rPr lang="en-US" altLang="zh-CN" dirty="0" smtClean="0"/>
              <a:t>Slot-value</a:t>
            </a:r>
            <a:r>
              <a:rPr lang="zh-CN" altLang="en-US" dirty="0" smtClean="0"/>
              <a:t>：类型 </a:t>
            </a:r>
            <a:r>
              <a:rPr lang="en-US" altLang="zh-CN" dirty="0" smtClean="0"/>
              <a:t>brand</a:t>
            </a:r>
            <a:r>
              <a:rPr lang="en-US" altLang="zh-CN" dirty="0"/>
              <a:t>, color, category, …</a:t>
            </a:r>
          </a:p>
          <a:p>
            <a:pPr marL="914400" lvl="2" indent="0">
              <a:buNone/>
            </a:pPr>
            <a:r>
              <a:rPr lang="zh-CN" altLang="en-US" dirty="0" smtClean="0"/>
              <a:t>单一，体验不好，泛泛表达</a:t>
            </a:r>
            <a:endParaRPr lang="en-US" altLang="zh-CN" dirty="0" smtClean="0"/>
          </a:p>
          <a:p>
            <a:pPr lvl="1"/>
            <a:r>
              <a:rPr lang="en-US" altLang="zh-CN" dirty="0" smtClean="0">
                <a:solidFill>
                  <a:schemeClr val="accent2"/>
                </a:solidFill>
              </a:rPr>
              <a:t>NTM</a:t>
            </a:r>
            <a:r>
              <a:rPr lang="zh-CN" altLang="en-US" dirty="0" smtClean="0">
                <a:solidFill>
                  <a:schemeClr val="accent2"/>
                </a:solidFill>
              </a:rPr>
              <a:t> 序列到序列模型</a:t>
            </a:r>
            <a:endParaRPr lang="en-US" altLang="zh-CN" dirty="0">
              <a:solidFill>
                <a:schemeClr val="accent2"/>
              </a:solidFill>
            </a:endParaRPr>
          </a:p>
          <a:p>
            <a:pPr marL="914400" lvl="2" indent="0">
              <a:buNone/>
            </a:pPr>
            <a:endParaRPr lang="zh-CN" altLang="en-US" dirty="0"/>
          </a:p>
        </p:txBody>
      </p:sp>
      <p:sp>
        <p:nvSpPr>
          <p:cNvPr id="14" name="标题 13"/>
          <p:cNvSpPr>
            <a:spLocks noGrp="1"/>
          </p:cNvSpPr>
          <p:nvPr>
            <p:ph type="title"/>
          </p:nvPr>
        </p:nvSpPr>
        <p:spPr/>
        <p:txBody>
          <a:bodyPr/>
          <a:lstStyle/>
          <a:p>
            <a:r>
              <a:rPr lang="zh-CN" altLang="en-US" dirty="0"/>
              <a:t>电商购物概念的标题生成</a:t>
            </a:r>
          </a:p>
        </p:txBody>
      </p:sp>
      <p:sp>
        <p:nvSpPr>
          <p:cNvPr id="22" name="圆角矩形 21"/>
          <p:cNvSpPr/>
          <p:nvPr/>
        </p:nvSpPr>
        <p:spPr>
          <a:xfrm>
            <a:off x="3898941" y="5378674"/>
            <a:ext cx="1203158" cy="360947"/>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文本框 22"/>
          <p:cNvSpPr txBox="1"/>
          <p:nvPr/>
        </p:nvSpPr>
        <p:spPr>
          <a:xfrm>
            <a:off x="3995189" y="5366637"/>
            <a:ext cx="1029449" cy="369332"/>
          </a:xfrm>
          <a:prstGeom prst="rect">
            <a:avLst/>
          </a:prstGeom>
          <a:noFill/>
        </p:spPr>
        <p:txBody>
          <a:bodyPr wrap="none" rtlCol="0">
            <a:spAutoFit/>
          </a:bodyPr>
          <a:lstStyle/>
          <a:p>
            <a:r>
              <a:rPr lang="en-US" altLang="zh-CN" dirty="0" smtClean="0"/>
              <a:t>Decoder</a:t>
            </a:r>
            <a:endParaRPr lang="zh-CN" altLang="en-US" dirty="0"/>
          </a:p>
        </p:txBody>
      </p:sp>
      <p:sp>
        <p:nvSpPr>
          <p:cNvPr id="24" name="圆角矩形 23"/>
          <p:cNvSpPr/>
          <p:nvPr/>
        </p:nvSpPr>
        <p:spPr>
          <a:xfrm>
            <a:off x="2091985" y="5390711"/>
            <a:ext cx="1203158" cy="360947"/>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文本框 24"/>
          <p:cNvSpPr txBox="1"/>
          <p:nvPr/>
        </p:nvSpPr>
        <p:spPr>
          <a:xfrm>
            <a:off x="2188233" y="5378674"/>
            <a:ext cx="994183" cy="369332"/>
          </a:xfrm>
          <a:prstGeom prst="rect">
            <a:avLst/>
          </a:prstGeom>
          <a:noFill/>
        </p:spPr>
        <p:txBody>
          <a:bodyPr wrap="none" rtlCol="0">
            <a:spAutoFit/>
          </a:bodyPr>
          <a:lstStyle/>
          <a:p>
            <a:r>
              <a:rPr lang="en-US" altLang="zh-CN" dirty="0" smtClean="0"/>
              <a:t>Encoder</a:t>
            </a:r>
            <a:endParaRPr lang="zh-CN" altLang="en-US" dirty="0"/>
          </a:p>
        </p:txBody>
      </p:sp>
      <p:sp>
        <p:nvSpPr>
          <p:cNvPr id="27" name="文本框 26"/>
          <p:cNvSpPr txBox="1"/>
          <p:nvPr/>
        </p:nvSpPr>
        <p:spPr>
          <a:xfrm>
            <a:off x="3581769" y="4788641"/>
            <a:ext cx="1854995" cy="369332"/>
          </a:xfrm>
          <a:prstGeom prst="rect">
            <a:avLst/>
          </a:prstGeom>
          <a:noFill/>
        </p:spPr>
        <p:txBody>
          <a:bodyPr wrap="none" rtlCol="0">
            <a:spAutoFit/>
          </a:bodyPr>
          <a:lstStyle/>
          <a:p>
            <a:pPr algn="ctr"/>
            <a:r>
              <a:rPr lang="en-US" altLang="zh-CN" dirty="0" smtClean="0"/>
              <a:t>output sequence</a:t>
            </a:r>
            <a:endParaRPr lang="zh-CN" altLang="en-US" dirty="0"/>
          </a:p>
        </p:txBody>
      </p:sp>
      <p:sp>
        <p:nvSpPr>
          <p:cNvPr id="28" name="文本框 27"/>
          <p:cNvSpPr txBox="1"/>
          <p:nvPr/>
        </p:nvSpPr>
        <p:spPr>
          <a:xfrm>
            <a:off x="1858635" y="5983901"/>
            <a:ext cx="1699504" cy="369332"/>
          </a:xfrm>
          <a:prstGeom prst="rect">
            <a:avLst/>
          </a:prstGeom>
          <a:noFill/>
        </p:spPr>
        <p:txBody>
          <a:bodyPr wrap="none" rtlCol="0">
            <a:spAutoFit/>
          </a:bodyPr>
          <a:lstStyle/>
          <a:p>
            <a:r>
              <a:rPr lang="en-US" altLang="zh-CN" dirty="0" smtClean="0"/>
              <a:t>input sequence</a:t>
            </a:r>
            <a:endParaRPr lang="zh-CN" altLang="en-US" dirty="0"/>
          </a:p>
        </p:txBody>
      </p:sp>
      <p:cxnSp>
        <p:nvCxnSpPr>
          <p:cNvPr id="29" name="直接箭头连接符 4"/>
          <p:cNvCxnSpPr>
            <a:stCxn id="23" idx="0"/>
          </p:cNvCxnSpPr>
          <p:nvPr/>
        </p:nvCxnSpPr>
        <p:spPr>
          <a:xfrm flipH="1" flipV="1">
            <a:off x="4509267" y="5189506"/>
            <a:ext cx="647" cy="1771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 name="肘形连接符 2"/>
          <p:cNvCxnSpPr>
            <a:stCxn id="25" idx="0"/>
            <a:endCxn id="22" idx="2"/>
          </p:cNvCxnSpPr>
          <p:nvPr/>
        </p:nvCxnSpPr>
        <p:spPr>
          <a:xfrm rot="16200000" flipH="1">
            <a:off x="3412448" y="4651550"/>
            <a:ext cx="360947" cy="1815195"/>
          </a:xfrm>
          <a:prstGeom prst="bentConnector5">
            <a:avLst>
              <a:gd name="adj1" fmla="val -63333"/>
              <a:gd name="adj2" fmla="val 47122"/>
              <a:gd name="adj3" fmla="val 16333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4"/>
          <p:cNvCxnSpPr/>
          <p:nvPr/>
        </p:nvCxnSpPr>
        <p:spPr>
          <a:xfrm flipH="1" flipV="1">
            <a:off x="2693564" y="5758639"/>
            <a:ext cx="647" cy="2386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TextBox 4"/>
          <p:cNvSpPr txBox="1"/>
          <p:nvPr/>
        </p:nvSpPr>
        <p:spPr>
          <a:xfrm>
            <a:off x="10756042" y="0"/>
            <a:ext cx="1435958" cy="1660519"/>
          </a:xfrm>
          <a:prstGeom prst="rect">
            <a:avLst/>
          </a:prstGeom>
          <a:noFill/>
        </p:spPr>
        <p:txBody>
          <a:bodyPr wrap="square" rtlCol="0">
            <a:spAutoFit/>
          </a:bodyPr>
          <a:lstStyle/>
          <a:p>
            <a:pPr fontAlgn="base">
              <a:lnSpc>
                <a:spcPct val="125000"/>
              </a:lnSpc>
              <a:spcBef>
                <a:spcPts val="600"/>
              </a:spcBef>
              <a:spcAft>
                <a:spcPct val="0"/>
              </a:spcAft>
            </a:pPr>
            <a:r>
              <a:rPr lang="zh-CN" altLang="en-US" b="1" dirty="0" smtClean="0">
                <a:solidFill>
                  <a:srgbClr val="F37327"/>
                </a:solidFill>
                <a:latin typeface="新宋体" panose="02010609030101010101" pitchFamily="49" charset="-122"/>
                <a:ea typeface="新宋体" panose="02010609030101010101" pitchFamily="49" charset="-122"/>
                <a:cs typeface="Times New Roman" pitchFamily="18" charset="0"/>
              </a:rPr>
              <a:t>问题分析</a:t>
            </a:r>
            <a:endParaRPr kumimoji="1" lang="en-US" altLang="zh-CN" b="1" dirty="0" smtClean="0">
              <a:solidFill>
                <a:schemeClr val="bg2">
                  <a:lumMod val="90000"/>
                </a:schemeClr>
              </a:solidFill>
              <a:latin typeface="新宋体" panose="02010609030101010101" pitchFamily="49" charset="-122"/>
              <a:ea typeface="新宋体" panose="02010609030101010101" pitchFamily="49" charset="-122"/>
              <a:cs typeface="Calibri" pitchFamily="34" charset="0"/>
            </a:endParaRPr>
          </a:p>
          <a:p>
            <a:pPr fontAlgn="base">
              <a:lnSpc>
                <a:spcPct val="125000"/>
              </a:lnSpc>
              <a:spcBef>
                <a:spcPts val="600"/>
              </a:spcBef>
              <a:spcAft>
                <a:spcPct val="0"/>
              </a:spcAft>
            </a:pPr>
            <a:r>
              <a:rPr kumimoji="1" lang="zh-CN" altLang="en-US" b="1" dirty="0" smtClean="0">
                <a:latin typeface="新宋体" panose="02010609030101010101" pitchFamily="49" charset="-122"/>
                <a:ea typeface="新宋体" panose="02010609030101010101" pitchFamily="49" charset="-122"/>
                <a:cs typeface="Calibri" pitchFamily="34" charset="0"/>
              </a:rPr>
              <a:t>模型分析</a:t>
            </a:r>
            <a:endParaRPr kumimoji="1" lang="en-US" altLang="zh-CN" b="1" dirty="0" smtClean="0">
              <a:latin typeface="新宋体" panose="02010609030101010101" pitchFamily="49" charset="-122"/>
              <a:ea typeface="新宋体" panose="02010609030101010101" pitchFamily="49" charset="-122"/>
              <a:cs typeface="Calibri" pitchFamily="34" charset="0"/>
            </a:endParaRPr>
          </a:p>
          <a:p>
            <a:pPr fontAlgn="base">
              <a:lnSpc>
                <a:spcPct val="125000"/>
              </a:lnSpc>
              <a:spcBef>
                <a:spcPts val="600"/>
              </a:spcBef>
              <a:spcAft>
                <a:spcPct val="0"/>
              </a:spcAft>
            </a:pPr>
            <a:r>
              <a:rPr kumimoji="1" lang="zh-CN" altLang="en-US" b="1" dirty="0" smtClean="0">
                <a:solidFill>
                  <a:schemeClr val="bg2">
                    <a:lumMod val="90000"/>
                  </a:schemeClr>
                </a:solidFill>
                <a:latin typeface="新宋体" panose="02010609030101010101" pitchFamily="49" charset="-122"/>
                <a:ea typeface="新宋体" panose="02010609030101010101" pitchFamily="49" charset="-122"/>
                <a:cs typeface="Calibri" pitchFamily="34" charset="0"/>
              </a:rPr>
              <a:t>数据分析</a:t>
            </a:r>
            <a:endParaRPr kumimoji="1" lang="en-US" altLang="zh-CN" b="1" dirty="0" smtClean="0">
              <a:solidFill>
                <a:schemeClr val="bg2">
                  <a:lumMod val="90000"/>
                </a:schemeClr>
              </a:solidFill>
              <a:latin typeface="新宋体" panose="02010609030101010101" pitchFamily="49" charset="-122"/>
              <a:ea typeface="新宋体" panose="02010609030101010101" pitchFamily="49" charset="-122"/>
              <a:cs typeface="Calibri" pitchFamily="34" charset="0"/>
            </a:endParaRPr>
          </a:p>
          <a:p>
            <a:pPr fontAlgn="base">
              <a:lnSpc>
                <a:spcPct val="125000"/>
              </a:lnSpc>
              <a:spcBef>
                <a:spcPts val="600"/>
              </a:spcBef>
              <a:spcAft>
                <a:spcPct val="0"/>
              </a:spcAft>
            </a:pPr>
            <a:r>
              <a:rPr kumimoji="1" lang="zh-CN" altLang="en-US" b="1" dirty="0">
                <a:solidFill>
                  <a:schemeClr val="bg2">
                    <a:lumMod val="90000"/>
                  </a:schemeClr>
                </a:solidFill>
                <a:latin typeface="新宋体" panose="02010609030101010101" pitchFamily="49" charset="-122"/>
                <a:ea typeface="新宋体" panose="02010609030101010101" pitchFamily="49" charset="-122"/>
                <a:cs typeface="Calibri" pitchFamily="34" charset="0"/>
              </a:rPr>
              <a:t>数据</a:t>
            </a:r>
            <a:r>
              <a:rPr kumimoji="1" lang="zh-CN" altLang="en-US" b="1" dirty="0" smtClean="0">
                <a:solidFill>
                  <a:schemeClr val="bg2">
                    <a:lumMod val="90000"/>
                  </a:schemeClr>
                </a:solidFill>
                <a:latin typeface="新宋体" panose="02010609030101010101" pitchFamily="49" charset="-122"/>
                <a:ea typeface="新宋体" panose="02010609030101010101" pitchFamily="49" charset="-122"/>
                <a:cs typeface="Calibri" pitchFamily="34" charset="0"/>
              </a:rPr>
              <a:t>准备</a:t>
            </a:r>
            <a:endParaRPr kumimoji="1" lang="en-US" altLang="zh-CN" b="1" dirty="0">
              <a:solidFill>
                <a:schemeClr val="bg2">
                  <a:lumMod val="90000"/>
                </a:schemeClr>
              </a:solidFill>
              <a:latin typeface="新宋体" panose="02010609030101010101" pitchFamily="49" charset="-122"/>
              <a:ea typeface="新宋体" panose="02010609030101010101" pitchFamily="49" charset="-122"/>
              <a:cs typeface="Calibri" pitchFamily="34" charset="0"/>
            </a:endParaRPr>
          </a:p>
        </p:txBody>
      </p:sp>
      <p:sp>
        <p:nvSpPr>
          <p:cNvPr id="5" name="灯片编号占位符 4"/>
          <p:cNvSpPr>
            <a:spLocks noGrp="1"/>
          </p:cNvSpPr>
          <p:nvPr>
            <p:ph type="sldNum" sz="quarter" idx="12"/>
          </p:nvPr>
        </p:nvSpPr>
        <p:spPr/>
        <p:txBody>
          <a:bodyPr/>
          <a:lstStyle/>
          <a:p>
            <a:fld id="{C91F423C-F180-4845-B359-EE34BC02D0F6}" type="slidenum">
              <a:rPr lang="zh-CN" altLang="en-US" smtClean="0"/>
              <a:t>9</a:t>
            </a:fld>
            <a:endParaRPr lang="zh-CN" altLang="en-US"/>
          </a:p>
        </p:txBody>
      </p:sp>
    </p:spTree>
    <p:extLst>
      <p:ext uri="{BB962C8B-B14F-4D97-AF65-F5344CB8AC3E}">
        <p14:creationId xmlns:p14="http://schemas.microsoft.com/office/powerpoint/2010/main" val="3550551611"/>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9065</TotalTime>
  <Words>4414</Words>
  <Application>Microsoft Macintosh PowerPoint</Application>
  <PresentationFormat>宽屏</PresentationFormat>
  <Paragraphs>976</Paragraphs>
  <Slides>40</Slides>
  <Notes>36</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40</vt:i4>
      </vt:variant>
    </vt:vector>
  </HeadingPairs>
  <TitlesOfParts>
    <vt:vector size="48" baseType="lpstr">
      <vt:lpstr>Calibri</vt:lpstr>
      <vt:lpstr>Cambria Math</vt:lpstr>
      <vt:lpstr>Times New Roman</vt:lpstr>
      <vt:lpstr>等线</vt:lpstr>
      <vt:lpstr>等线 Light</vt:lpstr>
      <vt:lpstr>新宋体</vt:lpstr>
      <vt:lpstr>Arial</vt:lpstr>
      <vt:lpstr>Office 主题​​</vt:lpstr>
      <vt:lpstr>淘宝首页“猜你喜欢”中的主题推荐</vt:lpstr>
      <vt:lpstr>研究问题</vt:lpstr>
      <vt:lpstr>研究问题</vt:lpstr>
      <vt:lpstr>研究问题</vt:lpstr>
      <vt:lpstr>研究问题</vt:lpstr>
      <vt:lpstr>相关工作</vt:lpstr>
      <vt:lpstr>相关工作</vt:lpstr>
      <vt:lpstr>相关工作</vt:lpstr>
      <vt:lpstr>电商购物概念的标题生成</vt:lpstr>
      <vt:lpstr>线上数据</vt:lpstr>
      <vt:lpstr>线下数据</vt:lpstr>
      <vt:lpstr>构造数据集</vt:lpstr>
      <vt:lpstr>构造数据集</vt:lpstr>
      <vt:lpstr>构造数据集</vt:lpstr>
      <vt:lpstr>PowerPoint 演示文稿</vt:lpstr>
      <vt:lpstr>输入特征设计</vt:lpstr>
      <vt:lpstr>多层CNN编码器</vt:lpstr>
      <vt:lpstr>多层CNN编码器</vt:lpstr>
      <vt:lpstr>多层CNN解码器</vt:lpstr>
      <vt:lpstr>序列到序列模型</vt:lpstr>
      <vt:lpstr>单路输入模型</vt:lpstr>
      <vt:lpstr>单路输入模型</vt:lpstr>
      <vt:lpstr>多路输入融合：Bi-Attention机制</vt:lpstr>
      <vt:lpstr>多路输入融合：Bi-Attention机制</vt:lpstr>
      <vt:lpstr>多路输入融合：Bi-Attention机制</vt:lpstr>
      <vt:lpstr>多路输入融合：Bi-Attention机制</vt:lpstr>
      <vt:lpstr>多路输入融合：Bi-Attention机制</vt:lpstr>
      <vt:lpstr>生成增强：预训练语言模型</vt:lpstr>
      <vt:lpstr>生成增强：预训练语言模型</vt:lpstr>
      <vt:lpstr>个性化标题生成结果展示</vt:lpstr>
      <vt:lpstr>个性化标题生成结果展示</vt:lpstr>
      <vt:lpstr>个性化标题生成结果展示</vt:lpstr>
      <vt:lpstr>评价指标设计</vt:lpstr>
      <vt:lpstr>实验结果</vt:lpstr>
      <vt:lpstr>解码模型比较</vt:lpstr>
      <vt:lpstr>未来工作计划</vt:lpstr>
      <vt:lpstr>未来工作计划</vt:lpstr>
      <vt:lpstr>未来工作计划</vt:lpstr>
      <vt:lpstr>致谢</vt:lpstr>
      <vt:lpstr>谢谢</vt:lpstr>
    </vt:vector>
  </TitlesOfParts>
  <Company/>
  <LinksUpToDate>false</LinksUpToDate>
  <SharedDoc>false</SharedDoc>
  <HyperlinksChanged>false</HyperlinksChanged>
  <AppVersion>15.0030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银灵</dc:creator>
  <cp:lastModifiedBy>Microsoft Office 用户</cp:lastModifiedBy>
  <cp:revision>1668</cp:revision>
  <dcterms:created xsi:type="dcterms:W3CDTF">2019-08-19T00:52:34Z</dcterms:created>
  <dcterms:modified xsi:type="dcterms:W3CDTF">2019-10-13T14:00:55Z</dcterms:modified>
</cp:coreProperties>
</file>